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57" r:id="rId4"/>
    <p:sldId id="290" r:id="rId5"/>
    <p:sldId id="268" r:id="rId6"/>
    <p:sldId id="269" r:id="rId7"/>
    <p:sldId id="270" r:id="rId8"/>
    <p:sldId id="271" r:id="rId9"/>
    <p:sldId id="272" r:id="rId10"/>
    <p:sldId id="273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7" r:id="rId20"/>
    <p:sldId id="285" r:id="rId21"/>
    <p:sldId id="286" r:id="rId22"/>
    <p:sldId id="275" r:id="rId23"/>
    <p:sldId id="291" r:id="rId24"/>
    <p:sldId id="289" r:id="rId25"/>
    <p:sldId id="293" r:id="rId26"/>
    <p:sldId id="294" r:id="rId27"/>
    <p:sldId id="295" r:id="rId28"/>
    <p:sldId id="297" r:id="rId29"/>
    <p:sldId id="298" r:id="rId30"/>
    <p:sldId id="296" r:id="rId31"/>
    <p:sldId id="299" r:id="rId32"/>
    <p:sldId id="300" r:id="rId33"/>
    <p:sldId id="302" r:id="rId34"/>
    <p:sldId id="301" r:id="rId35"/>
  </p:sldIdLst>
  <p:sldSz cx="9144000" cy="6858000" type="screen4x3"/>
  <p:notesSz cx="6858000" cy="9144000"/>
  <p:defaultTextStyle>
    <a:defPPr>
      <a:defRPr lang="es-C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8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FF3B2-2327-42C2-BD86-B018C64AE845}" type="datetimeFigureOut">
              <a:rPr lang="es-CO"/>
              <a:pPr>
                <a:defRPr/>
              </a:pPr>
              <a:t>29/03/2014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1CE3C-D3D5-4561-8FAB-B6D95B0016F8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08C17-828A-4C69-A5DA-2B551D147FAB}" type="datetimeFigureOut">
              <a:rPr lang="es-CO"/>
              <a:pPr>
                <a:defRPr/>
              </a:pPr>
              <a:t>29/03/2014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FC81-839D-42E7-8420-F5EED187FE72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89C87-FF85-4E4B-9383-5D170D6597AE}" type="datetimeFigureOut">
              <a:rPr lang="es-CO"/>
              <a:pPr>
                <a:defRPr/>
              </a:pPr>
              <a:t>29/03/2014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EEE14-0649-4891-8CFB-C82EEF8B7C20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751C5-81AD-4C2B-9C42-B4B565EE72F0}" type="datetimeFigureOut">
              <a:rPr lang="es-CO"/>
              <a:pPr>
                <a:defRPr/>
              </a:pPr>
              <a:t>29/03/2014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9E0E0-309F-4BA4-A59F-8ED3B330606C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5D9CE-8D6D-4C7A-8219-9846EFCCD587}" type="datetimeFigureOut">
              <a:rPr lang="es-CO"/>
              <a:pPr>
                <a:defRPr/>
              </a:pPr>
              <a:t>29/03/2014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3909E-A2C8-42C5-B0FB-731EDFC244C5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613C0-D31D-41FE-B8B7-29BB41A05EDD}" type="datetimeFigureOut">
              <a:rPr lang="es-CO"/>
              <a:pPr>
                <a:defRPr/>
              </a:pPr>
              <a:t>29/03/2014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6FF01-054E-4180-B1DF-6F76E74CDB1B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9A6E6-CF44-45A0-A791-BFA60B5FADB0}" type="datetimeFigureOut">
              <a:rPr lang="es-CO"/>
              <a:pPr>
                <a:defRPr/>
              </a:pPr>
              <a:t>29/03/2014</a:t>
            </a:fld>
            <a:endParaRPr lang="es-CO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A80C5-C34F-4E2D-9167-BBF62178A884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F70D8-38CA-403A-9799-64FE7DDDA992}" type="datetimeFigureOut">
              <a:rPr lang="es-CO"/>
              <a:pPr>
                <a:defRPr/>
              </a:pPr>
              <a:t>29/03/2014</a:t>
            </a:fld>
            <a:endParaRPr lang="es-CO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BE90E-55A1-498A-B5BA-F41DE71B117D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C7EA7-BD7D-4B41-81AE-1C27C32925F4}" type="datetimeFigureOut">
              <a:rPr lang="es-CO"/>
              <a:pPr>
                <a:defRPr/>
              </a:pPr>
              <a:t>29/03/2014</a:t>
            </a:fld>
            <a:endParaRPr lang="es-CO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7C8F6-810E-41FA-A9DA-8309B6CF6889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1424E-E018-4C7B-ABF4-CCFFC9E04678}" type="datetimeFigureOut">
              <a:rPr lang="es-CO"/>
              <a:pPr>
                <a:defRPr/>
              </a:pPr>
              <a:t>29/03/2014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3026C-E7C4-4569-85C6-C669D9453A68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E25B3-43FD-4B9F-A66F-54D741B6AE61}" type="datetimeFigureOut">
              <a:rPr lang="es-CO"/>
              <a:pPr>
                <a:defRPr/>
              </a:pPr>
              <a:t>29/03/2014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73228-0560-4FC6-8362-BA4BE9FAE7C9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CO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8871E9-11F2-4AA7-B079-A4F682C784BF}" type="datetimeFigureOut">
              <a:rPr lang="es-CO"/>
              <a:pPr>
                <a:defRPr/>
              </a:pPr>
              <a:t>29/03/2014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76AB88-2BF4-4167-B872-2641CC7AABD1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3.jpe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3.jpe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image" Target="../media/image3.jpe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5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3.jpeg"/><Relationship Id="rId5" Type="http://schemas.openxmlformats.org/officeDocument/2006/relationships/image" Target="../media/image8.jpeg"/><Relationship Id="rId10" Type="http://schemas.openxmlformats.org/officeDocument/2006/relationships/image" Target="../media/image12.jpeg"/><Relationship Id="rId4" Type="http://schemas.openxmlformats.org/officeDocument/2006/relationships/image" Target="../media/image7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4.png"/><Relationship Id="rId5" Type="http://schemas.openxmlformats.org/officeDocument/2006/relationships/image" Target="../media/image20.jpeg"/><Relationship Id="rId10" Type="http://schemas.openxmlformats.org/officeDocument/2006/relationships/image" Target="../media/image23.png"/><Relationship Id="rId4" Type="http://schemas.openxmlformats.org/officeDocument/2006/relationships/image" Target="../media/image19.jpe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7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1 Título"/>
          <p:cNvSpPr>
            <a:spLocks noGrp="1"/>
          </p:cNvSpPr>
          <p:nvPr>
            <p:ph type="ctrTitle"/>
          </p:nvPr>
        </p:nvSpPr>
        <p:spPr>
          <a:xfrm>
            <a:off x="1187624" y="4194423"/>
            <a:ext cx="5256187" cy="2663577"/>
          </a:xfrm>
        </p:spPr>
        <p:txBody>
          <a:bodyPr/>
          <a:lstStyle/>
          <a:p>
            <a:r>
              <a:rPr lang="es-CO" sz="3600" dirty="0" smtClean="0">
                <a:latin typeface="Arial" charset="0"/>
                <a:cs typeface="Arial" charset="0"/>
              </a:rPr>
              <a:t>INFORME</a:t>
            </a:r>
            <a:r>
              <a:rPr lang="es-CO" dirty="0" smtClean="0"/>
              <a:t/>
            </a:r>
            <a:br>
              <a:rPr lang="es-CO" dirty="0" smtClean="0"/>
            </a:br>
            <a:r>
              <a:rPr lang="es-CO" sz="2800" dirty="0" smtClean="0">
                <a:latin typeface="Arial" charset="0"/>
                <a:cs typeface="Arial" charset="0"/>
              </a:rPr>
              <a:t>Secretaría de</a:t>
            </a:r>
            <a:r>
              <a:rPr lang="es-CO" dirty="0" smtClean="0"/>
              <a:t/>
            </a:r>
            <a:br>
              <a:rPr lang="es-CO" dirty="0" smtClean="0"/>
            </a:br>
            <a:r>
              <a:rPr lang="es-CO" sz="4000" dirty="0" smtClean="0">
                <a:latin typeface="Arial Black" pitchFamily="34" charset="0"/>
              </a:rPr>
              <a:t>SERVICIOS PUBLICOS Y MEDIO AMBIENTE</a:t>
            </a:r>
          </a:p>
        </p:txBody>
      </p:sp>
      <p:pic>
        <p:nvPicPr>
          <p:cNvPr id="2052" name="4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1946275"/>
            <a:ext cx="3338513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1 Título"/>
          <p:cNvSpPr txBox="1">
            <a:spLocks/>
          </p:cNvSpPr>
          <p:nvPr/>
        </p:nvSpPr>
        <p:spPr bwMode="auto">
          <a:xfrm>
            <a:off x="1573213" y="1268413"/>
            <a:ext cx="243205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CO" sz="2800">
                <a:solidFill>
                  <a:srgbClr val="FF0000"/>
                </a:solidFill>
                <a:latin typeface="Arial" charset="0"/>
              </a:rPr>
              <a:t>En el 2014</a:t>
            </a:r>
            <a:endParaRPr lang="es-CO" sz="280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0"/>
            <a:ext cx="6604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634163" y="296863"/>
            <a:ext cx="2170112" cy="67627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3500" dirty="0" smtClean="0">
                <a:latin typeface="Arial Black" pitchFamily="34" charset="0"/>
              </a:rPr>
              <a:t>SPYMA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s-CO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Rectangle 5"/>
          <p:cNvSpPr txBox="1">
            <a:spLocks/>
          </p:cNvSpPr>
          <p:nvPr/>
        </p:nvSpPr>
        <p:spPr bwMode="auto">
          <a:xfrm>
            <a:off x="1763688" y="1124744"/>
            <a:ext cx="5616624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ADECUACIÓN DE ÁREA DEL VASO 5</a:t>
            </a:r>
          </a:p>
        </p:txBody>
      </p:sp>
      <p:pic>
        <p:nvPicPr>
          <p:cNvPr id="7" name="Picture 2" descr="E:\IMG-20140328-WA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3888432" cy="285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IMG-20140328-WA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1300" y="1916832"/>
            <a:ext cx="3733148" cy="285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44824"/>
            <a:ext cx="3384376" cy="380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2420888"/>
            <a:ext cx="4176464" cy="271673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sz="1200" b="1" dirty="0" smtClean="0">
                <a:latin typeface="Arial" pitchFamily="34" charset="0"/>
                <a:cs typeface="Arial" pitchFamily="34" charset="0"/>
              </a:rPr>
              <a:t>SE PRESENTA PARA LA ENTREGA PARCIAL No.1:</a:t>
            </a:r>
          </a:p>
          <a:p>
            <a:pPr marL="0" indent="0" algn="just">
              <a:buNone/>
            </a:pPr>
            <a:endParaRPr lang="es-CO" sz="12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CO" sz="1200" b="1" dirty="0" smtClean="0">
                <a:latin typeface="Arial" pitchFamily="34" charset="0"/>
                <a:cs typeface="Arial" pitchFamily="34" charset="0"/>
              </a:rPr>
              <a:t>Diagnostico del estado actual de los lodos, su caracterización y pruebas fisicoquímica.</a:t>
            </a:r>
          </a:p>
          <a:p>
            <a:pPr algn="just"/>
            <a:r>
              <a:rPr lang="es-CO" sz="1200" b="1" dirty="0" smtClean="0">
                <a:latin typeface="Arial" pitchFamily="34" charset="0"/>
                <a:cs typeface="Arial" pitchFamily="34" charset="0"/>
              </a:rPr>
              <a:t>Estudio de suelo y Análisis de los predios posible para realizar la ejecución de este proyecto.</a:t>
            </a:r>
          </a:p>
          <a:p>
            <a:pPr algn="just"/>
            <a:r>
              <a:rPr lang="es-CO" sz="1200" b="1" dirty="0" smtClean="0">
                <a:latin typeface="Arial" pitchFamily="34" charset="0"/>
                <a:cs typeface="Arial" pitchFamily="34" charset="0"/>
              </a:rPr>
              <a:t>Alternativas para realizar el proceso de tratamiento de los lodos provenientes de la red de alcantarillado y  los provenientes de los pozos séptico de las áreas sin cobertura de la red.</a:t>
            </a:r>
          </a:p>
          <a:p>
            <a:pPr marL="0" indent="0" algn="just">
              <a:buNone/>
            </a:pPr>
            <a:endParaRPr lang="es-ES" sz="18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es-CO" sz="1800" dirty="0"/>
          </a:p>
        </p:txBody>
      </p:sp>
      <p:grpSp>
        <p:nvGrpSpPr>
          <p:cNvPr id="7" name="6 Grupo"/>
          <p:cNvGrpSpPr/>
          <p:nvPr/>
        </p:nvGrpSpPr>
        <p:grpSpPr>
          <a:xfrm>
            <a:off x="30163" y="0"/>
            <a:ext cx="8774112" cy="995363"/>
            <a:chOff x="30163" y="0"/>
            <a:chExt cx="8774112" cy="995363"/>
          </a:xfrm>
        </p:grpSpPr>
        <p:pic>
          <p:nvPicPr>
            <p:cNvPr id="8" name="3 Imagen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163" y="0"/>
              <a:ext cx="6604000" cy="995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1 Título"/>
            <p:cNvSpPr txBox="1">
              <a:spLocks/>
            </p:cNvSpPr>
            <p:nvPr/>
          </p:nvSpPr>
          <p:spPr>
            <a:xfrm>
              <a:off x="6634163" y="296863"/>
              <a:ext cx="2170112" cy="676275"/>
            </a:xfrm>
            <a:prstGeom prst="rect">
              <a:avLst/>
            </a:prstGeom>
          </p:spPr>
          <p:txBody>
            <a:bodyPr anchor="ctr">
              <a:normAutofit fontScale="7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s-CO" sz="3500" dirty="0" smtClean="0">
                  <a:latin typeface="Arial Black" pitchFamily="34" charset="0"/>
                </a:rPr>
                <a:t>SPYMA</a:t>
              </a:r>
            </a:p>
            <a:p>
              <a:pPr fontAlgn="auto">
                <a:spcAft>
                  <a:spcPts val="0"/>
                </a:spcAft>
                <a:defRPr/>
              </a:pPr>
              <a:r>
                <a:rPr lang="es-CO" sz="28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2014</a:t>
              </a:r>
              <a:endParaRPr lang="es-CO" sz="2800" dirty="0">
                <a:solidFill>
                  <a:srgbClr val="FF0000"/>
                </a:solidFill>
                <a:latin typeface="Arial Black" pitchFamily="34" charset="0"/>
              </a:endParaRPr>
            </a:p>
          </p:txBody>
        </p:sp>
      </p:grpSp>
      <p:sp>
        <p:nvSpPr>
          <p:cNvPr id="10" name="9 Rectángulo"/>
          <p:cNvSpPr/>
          <p:nvPr/>
        </p:nvSpPr>
        <p:spPr>
          <a:xfrm>
            <a:off x="2123728" y="980728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 smtClean="0"/>
              <a:t>DEFINIR LA MEJOR TECNOLOGÍA EN MANEJO INTEGRAL DE LODOS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xmlns="" val="410390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Grp="1" noChangeArrowheads="1"/>
          </p:cNvSpPr>
          <p:nvPr>
            <p:ph idx="1"/>
          </p:nvPr>
        </p:nvSpPr>
        <p:spPr bwMode="auto">
          <a:xfrm>
            <a:off x="853490" y="2461256"/>
            <a:ext cx="2026568" cy="388640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5000" rIns="90000" bIns="45000">
            <a:normAutofit fontScale="40000" lnSpcReduction="20000"/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b="1" dirty="0"/>
              <a:t>Reactor Biológico Mixto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312219" y="2483332"/>
            <a:ext cx="2519561" cy="344487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5000" rIns="90000" bIns="45000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s-CO" b="1" dirty="0"/>
              <a:t>Filtro Secador Sembrado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300192" y="2483332"/>
            <a:ext cx="2663577" cy="344487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5000" rIns="90000" bIns="45000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s-CO" b="1" dirty="0"/>
              <a:t>Filtro Sembrado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2977773" y="1790852"/>
            <a:ext cx="3095625" cy="335056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5000" rIns="90000" bIns="45000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s-CO" b="1" dirty="0"/>
              <a:t>Pretratamiento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31800" y="1402186"/>
            <a:ext cx="8280400" cy="364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>
            <a:spAutoFit/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r>
              <a:rPr lang="es-CO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Plantas de tratamiento de lodos sépticos preseleccionadas:</a:t>
            </a:r>
          </a:p>
        </p:txBody>
      </p:sp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490" y="3140968"/>
            <a:ext cx="200284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3382" y="3140968"/>
            <a:ext cx="2204408" cy="271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8387" y="3140968"/>
            <a:ext cx="2183317" cy="2623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30163" y="0"/>
            <a:ext cx="8774112" cy="995363"/>
            <a:chOff x="30163" y="0"/>
            <a:chExt cx="8774112" cy="995363"/>
          </a:xfrm>
        </p:grpSpPr>
        <p:pic>
          <p:nvPicPr>
            <p:cNvPr id="15" name="3 Imagen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163" y="0"/>
              <a:ext cx="6604000" cy="995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1 Título"/>
            <p:cNvSpPr txBox="1">
              <a:spLocks/>
            </p:cNvSpPr>
            <p:nvPr/>
          </p:nvSpPr>
          <p:spPr>
            <a:xfrm>
              <a:off x="6634163" y="296863"/>
              <a:ext cx="2170112" cy="676275"/>
            </a:xfrm>
            <a:prstGeom prst="rect">
              <a:avLst/>
            </a:prstGeom>
          </p:spPr>
          <p:txBody>
            <a:bodyPr anchor="ctr">
              <a:normAutofit fontScale="7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s-CO" sz="3500" dirty="0" smtClean="0">
                  <a:latin typeface="Arial Black" pitchFamily="34" charset="0"/>
                </a:rPr>
                <a:t>SPYMA</a:t>
              </a:r>
            </a:p>
            <a:p>
              <a:pPr fontAlgn="auto">
                <a:spcAft>
                  <a:spcPts val="0"/>
                </a:spcAft>
                <a:defRPr/>
              </a:pPr>
              <a:r>
                <a:rPr lang="es-CO" sz="28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2014</a:t>
              </a:r>
              <a:endParaRPr lang="es-CO" sz="2800" dirty="0">
                <a:solidFill>
                  <a:srgbClr val="FF0000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0390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19256" cy="432048"/>
          </a:xfrm>
        </p:spPr>
        <p:txBody>
          <a:bodyPr>
            <a:normAutofit/>
          </a:bodyPr>
          <a:lstStyle/>
          <a:p>
            <a:r>
              <a:rPr lang="es-CO" sz="2000" b="1" dirty="0" smtClean="0"/>
              <a:t>EJECUCION OBRAS PLAN DEPARTAMENTAL DE AGUA-PDA-2013</a:t>
            </a:r>
            <a:endParaRPr lang="es-CO" sz="2000" b="1" dirty="0"/>
          </a:p>
        </p:txBody>
      </p:sp>
      <p:pic>
        <p:nvPicPr>
          <p:cNvPr id="11" name="Picture 2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4352434" cy="1728193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2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8870" y="1700808"/>
            <a:ext cx="2436371" cy="172819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3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61047"/>
            <a:ext cx="3096344" cy="2520281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4" name="Picture 4" descr="\\W8PAA01\Carpetas Comunes\Planeacion y Construcciones\Construcciones\PLAN DE INVERSIONES\PI2013\PDA\CSA2013-01\Registro fotografico\Enero 25-2014\DSC02798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1078" y="3861048"/>
            <a:ext cx="3385298" cy="252028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/>
        </p:spPr>
      </p:pic>
      <p:grpSp>
        <p:nvGrpSpPr>
          <p:cNvPr id="8" name="7 Grupo"/>
          <p:cNvGrpSpPr/>
          <p:nvPr/>
        </p:nvGrpSpPr>
        <p:grpSpPr>
          <a:xfrm>
            <a:off x="30163" y="0"/>
            <a:ext cx="8774112" cy="995363"/>
            <a:chOff x="30163" y="0"/>
            <a:chExt cx="8774112" cy="995363"/>
          </a:xfrm>
        </p:grpSpPr>
        <p:pic>
          <p:nvPicPr>
            <p:cNvPr id="9" name="3 Imagen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163" y="0"/>
              <a:ext cx="6604000" cy="995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1 Título"/>
            <p:cNvSpPr txBox="1">
              <a:spLocks/>
            </p:cNvSpPr>
            <p:nvPr/>
          </p:nvSpPr>
          <p:spPr>
            <a:xfrm>
              <a:off x="6634163" y="296863"/>
              <a:ext cx="2170112" cy="676275"/>
            </a:xfrm>
            <a:prstGeom prst="rect">
              <a:avLst/>
            </a:prstGeom>
          </p:spPr>
          <p:txBody>
            <a:bodyPr anchor="ctr">
              <a:normAutofit fontScale="7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s-CO" sz="3500" dirty="0" smtClean="0">
                  <a:latin typeface="Arial Black" pitchFamily="34" charset="0"/>
                </a:rPr>
                <a:t>SPYMA</a:t>
              </a:r>
            </a:p>
            <a:p>
              <a:pPr fontAlgn="auto">
                <a:spcAft>
                  <a:spcPts val="0"/>
                </a:spcAft>
                <a:defRPr/>
              </a:pPr>
              <a:r>
                <a:rPr lang="es-CO" sz="28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2014</a:t>
              </a:r>
              <a:endParaRPr lang="es-CO" sz="2800" dirty="0">
                <a:solidFill>
                  <a:srgbClr val="FF0000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0390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18133"/>
            <a:ext cx="3312368" cy="192565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6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2520280" cy="1975029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7" name="Picture 2" descr="\\W8PAA01\Carpetas Comunes\Planeacion y Construcciones\Construcciones\PLAN DE INVERSIONES\PI2013\PDA\CSA2013-02\FOTOS\fotos sep-2013\Imagen 555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2808313" cy="2016224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/>
        </p:spPr>
      </p:pic>
      <p:pic>
        <p:nvPicPr>
          <p:cNvPr id="8" name="Picture 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29000"/>
            <a:ext cx="2520280" cy="212217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 descr="\\W8PAA01\Carpetas Comunes\Planeacion y Construcciones\Construcciones\PLAN DE INVERSIONES\PI2013\PDA\CSA2013-02\FOTOS\MArzo de 2014\20140312_085305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68144" y="3429000"/>
            <a:ext cx="3024336" cy="213486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/>
        </p:spPr>
      </p:pic>
      <p:grpSp>
        <p:nvGrpSpPr>
          <p:cNvPr id="10" name="9 Grupo"/>
          <p:cNvGrpSpPr/>
          <p:nvPr/>
        </p:nvGrpSpPr>
        <p:grpSpPr>
          <a:xfrm>
            <a:off x="30163" y="0"/>
            <a:ext cx="8774112" cy="995363"/>
            <a:chOff x="30163" y="0"/>
            <a:chExt cx="8774112" cy="995363"/>
          </a:xfrm>
        </p:grpSpPr>
        <p:pic>
          <p:nvPicPr>
            <p:cNvPr id="11" name="3 Imagen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163" y="0"/>
              <a:ext cx="6604000" cy="995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1 Título"/>
            <p:cNvSpPr txBox="1">
              <a:spLocks/>
            </p:cNvSpPr>
            <p:nvPr/>
          </p:nvSpPr>
          <p:spPr>
            <a:xfrm>
              <a:off x="6634163" y="296863"/>
              <a:ext cx="2170112" cy="676275"/>
            </a:xfrm>
            <a:prstGeom prst="rect">
              <a:avLst/>
            </a:prstGeom>
          </p:spPr>
          <p:txBody>
            <a:bodyPr anchor="ctr">
              <a:normAutofit fontScale="7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s-CO" sz="3500" dirty="0" smtClean="0">
                  <a:latin typeface="Arial Black" pitchFamily="34" charset="0"/>
                </a:rPr>
                <a:t>SPYMA</a:t>
              </a:r>
            </a:p>
            <a:p>
              <a:pPr fontAlgn="auto">
                <a:spcAft>
                  <a:spcPts val="0"/>
                </a:spcAft>
                <a:defRPr/>
              </a:pPr>
              <a:r>
                <a:rPr lang="es-CO" sz="28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2014</a:t>
              </a:r>
              <a:endParaRPr lang="es-CO" sz="2800" dirty="0">
                <a:solidFill>
                  <a:srgbClr val="FF0000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0390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3816424" cy="161854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0768"/>
            <a:ext cx="2459702" cy="161854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6" name="Picture 2" descr="\\W8PAA01\Carpetas Comunes\Planeacion y Construcciones\Construcciones\PLAN DE INVERSIONES\PI2013\PDA\CSA2013-03\Fotos 2\FOTOS2\IMG-20131203-WA0009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3089265" cy="2331996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/>
        </p:spPr>
      </p:pic>
      <p:pic>
        <p:nvPicPr>
          <p:cNvPr id="7" name="Picture 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3845" y="3212976"/>
            <a:ext cx="2280283" cy="243003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 descr="\\W8PAA01\Carpetas Comunes\Planeacion y Construcciones\Construcciones\PLAN DE INVERSIONES\PI2013\PDA\CSA2013-03\Fotos 2\FOTOS2\fotos de obra en santana 30 dic 2013\SAM_246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96136" y="3212976"/>
            <a:ext cx="3096344" cy="2430039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/>
        </p:spPr>
      </p:pic>
      <p:grpSp>
        <p:nvGrpSpPr>
          <p:cNvPr id="9" name="8 Grupo"/>
          <p:cNvGrpSpPr/>
          <p:nvPr/>
        </p:nvGrpSpPr>
        <p:grpSpPr>
          <a:xfrm>
            <a:off x="30163" y="0"/>
            <a:ext cx="8774112" cy="995363"/>
            <a:chOff x="30163" y="0"/>
            <a:chExt cx="8774112" cy="995363"/>
          </a:xfrm>
        </p:grpSpPr>
        <p:pic>
          <p:nvPicPr>
            <p:cNvPr id="10" name="3 Imagen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163" y="0"/>
              <a:ext cx="6604000" cy="995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1 Título"/>
            <p:cNvSpPr txBox="1">
              <a:spLocks/>
            </p:cNvSpPr>
            <p:nvPr/>
          </p:nvSpPr>
          <p:spPr>
            <a:xfrm>
              <a:off x="6634163" y="296863"/>
              <a:ext cx="2170112" cy="676275"/>
            </a:xfrm>
            <a:prstGeom prst="rect">
              <a:avLst/>
            </a:prstGeom>
          </p:spPr>
          <p:txBody>
            <a:bodyPr anchor="ctr">
              <a:normAutofit fontScale="7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s-CO" sz="3500" dirty="0" smtClean="0">
                  <a:latin typeface="Arial Black" pitchFamily="34" charset="0"/>
                </a:rPr>
                <a:t>SPYMA</a:t>
              </a:r>
            </a:p>
            <a:p>
              <a:pPr fontAlgn="auto">
                <a:spcAft>
                  <a:spcPts val="0"/>
                </a:spcAft>
                <a:defRPr/>
              </a:pPr>
              <a:r>
                <a:rPr lang="es-CO" sz="28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2014</a:t>
              </a:r>
              <a:endParaRPr lang="es-CO" sz="2800" dirty="0">
                <a:solidFill>
                  <a:srgbClr val="FF0000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0390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4102" y="1453336"/>
            <a:ext cx="3888432" cy="168763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7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84784"/>
            <a:ext cx="2568766" cy="1656184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8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84984"/>
            <a:ext cx="2664296" cy="2016224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0" name="Picture 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56992"/>
            <a:ext cx="2880320" cy="194421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5" descr="\\W8PAA01\Carpetas Comunes\Planeacion y Construcciones\Construcciones\PLAN DE INVERSIONES\PI2013\PDA\CSA2013-04\carrera 6\Imagen 1279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2952328" cy="1944216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/>
        </p:spPr>
      </p:pic>
      <p:grpSp>
        <p:nvGrpSpPr>
          <p:cNvPr id="12" name="11 Grupo"/>
          <p:cNvGrpSpPr/>
          <p:nvPr/>
        </p:nvGrpSpPr>
        <p:grpSpPr>
          <a:xfrm>
            <a:off x="30163" y="0"/>
            <a:ext cx="8774112" cy="995363"/>
            <a:chOff x="30163" y="0"/>
            <a:chExt cx="8774112" cy="995363"/>
          </a:xfrm>
        </p:grpSpPr>
        <p:pic>
          <p:nvPicPr>
            <p:cNvPr id="13" name="3 Imagen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163" y="0"/>
              <a:ext cx="6604000" cy="995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1 Título"/>
            <p:cNvSpPr txBox="1">
              <a:spLocks/>
            </p:cNvSpPr>
            <p:nvPr/>
          </p:nvSpPr>
          <p:spPr>
            <a:xfrm>
              <a:off x="6634163" y="296863"/>
              <a:ext cx="2170112" cy="676275"/>
            </a:xfrm>
            <a:prstGeom prst="rect">
              <a:avLst/>
            </a:prstGeom>
          </p:spPr>
          <p:txBody>
            <a:bodyPr anchor="ctr">
              <a:normAutofit fontScale="7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s-CO" sz="3500" dirty="0" smtClean="0">
                  <a:latin typeface="Arial Black" pitchFamily="34" charset="0"/>
                </a:rPr>
                <a:t>SPYMA</a:t>
              </a:r>
            </a:p>
            <a:p>
              <a:pPr fontAlgn="auto">
                <a:spcAft>
                  <a:spcPts val="0"/>
                </a:spcAft>
                <a:defRPr/>
              </a:pPr>
              <a:r>
                <a:rPr lang="es-CO" sz="28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2014</a:t>
              </a:r>
              <a:endParaRPr lang="es-CO" sz="2800" dirty="0">
                <a:solidFill>
                  <a:srgbClr val="FF0000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0390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4248472" cy="216024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55921"/>
            <a:ext cx="4248472" cy="216024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050" name="Picture 2" descr="C:\Users\macosta\Downloads\IMG-20140328-WA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1032" y="2636913"/>
            <a:ext cx="350096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30163" y="0"/>
            <a:ext cx="8774112" cy="995363"/>
            <a:chOff x="30163" y="0"/>
            <a:chExt cx="8774112" cy="995363"/>
          </a:xfrm>
        </p:grpSpPr>
        <p:pic>
          <p:nvPicPr>
            <p:cNvPr id="7" name="3 Imagen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163" y="0"/>
              <a:ext cx="6604000" cy="995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1 Título"/>
            <p:cNvSpPr txBox="1">
              <a:spLocks/>
            </p:cNvSpPr>
            <p:nvPr/>
          </p:nvSpPr>
          <p:spPr>
            <a:xfrm>
              <a:off x="6634163" y="296863"/>
              <a:ext cx="2170112" cy="676275"/>
            </a:xfrm>
            <a:prstGeom prst="rect">
              <a:avLst/>
            </a:prstGeom>
          </p:spPr>
          <p:txBody>
            <a:bodyPr anchor="ctr">
              <a:normAutofit fontScale="7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s-CO" sz="3500" dirty="0" smtClean="0">
                  <a:latin typeface="Arial Black" pitchFamily="34" charset="0"/>
                </a:rPr>
                <a:t>SPYMA</a:t>
              </a:r>
            </a:p>
            <a:p>
              <a:pPr fontAlgn="auto">
                <a:spcAft>
                  <a:spcPts val="0"/>
                </a:spcAft>
                <a:defRPr/>
              </a:pPr>
              <a:r>
                <a:rPr lang="es-CO" sz="28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2014</a:t>
              </a:r>
              <a:endParaRPr lang="es-CO" sz="2800" dirty="0">
                <a:solidFill>
                  <a:srgbClr val="FF0000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0390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5507673"/>
              </p:ext>
            </p:extLst>
          </p:nvPr>
        </p:nvGraphicFramePr>
        <p:xfrm>
          <a:off x="467544" y="1196752"/>
          <a:ext cx="8229600" cy="53849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7087"/>
                <a:gridCol w="2057087"/>
                <a:gridCol w="2057713"/>
                <a:gridCol w="2057713"/>
              </a:tblGrid>
              <a:tr h="238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PROYECTO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10" marR="676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VALOR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10" marR="676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ESTADO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10" marR="676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AVANCE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10" marR="67610" marT="0" marB="0"/>
                </a:tc>
              </a:tr>
              <a:tr h="1074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ESTUDIOS Y DISEÑOS PARA LA CONSTRUCCIÓN DEL SISTEMA DE ALCANTARILLADO  SECTOR RURAL DE LA ISLA DE SAN ANDRÉS.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10" marR="676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$664.900.556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10" marR="676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Se encuentra adjudicado, esta fue adjudicada al Ingeniero Jefferson Peterson como Consorcio Alcantarillado Insular, con Acta de inicio de fecha: 19 de febrero de 2014.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10" marR="676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10%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10" marR="67610" marT="0" marB="0"/>
                </a:tc>
              </a:tr>
              <a:tr h="1071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ACTUALIZACION PSMV-ESTUDIOS Y DISEÑOS SISTEMA DE SECADO DE LODOS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10" marR="676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$227.460.000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10" marR="676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Para el mes de Febrero el consultor hizo entrega del primer corte; cumpliendo con las actividades pactadas en cronograma para el corte 1.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10" marR="676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20%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10" marR="67610" marT="0" marB="0"/>
                </a:tc>
              </a:tr>
              <a:tr h="1500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INTERVENTORIA Y REVISION DE LOS ESTUDIOS Y DISEÑOS PARA LA CONSTRUCCION DEL SISTEMA DE ALCANTARILLADO SECTOR RURAL DE LA ISLA DE SAN ANDRES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10" marR="676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$45.580.000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10" marR="676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Se encuentra adjudicado el nombre del Interventor es el Ingeniero Hernando Solano, tiene Acta de Inicio con fecha: 19 de febrero de 2014. Tiempo: seis (06) meses.  En espera de entrega primer producto 26 de marzo.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10" marR="676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10%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10" marR="67610" marT="0" marB="0"/>
                </a:tc>
              </a:tr>
              <a:tr h="1500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ESTRUCTURACION  DE LOS SISTEMAS DE ABASTECIMIENTO DE AGUA POTABLE  Y MANEJO DE AGUAS RESIDUALES EN FORMA INTEGRAL  Y SOSTENIBLE PARA LOS SECTORES DE ELSY BAR, BOTOM HOUSE Y SCHOONER BIGTH DE LA ZONA RURAL DE LA ISLA DE SAN ANDRES</a:t>
                      </a:r>
                      <a:endParaRPr lang="es-CO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10" marR="676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$350.0000.00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10" marR="676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Se encuentra adjudicado el nombre del Interventor es el Ingeniero Hernando Solado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10" marR="676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10%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10" marR="67610" marT="0" marB="0"/>
                </a:tc>
              </a:tr>
            </a:tbl>
          </a:graphicData>
        </a:graphic>
      </p:graphicFrame>
      <p:grpSp>
        <p:nvGrpSpPr>
          <p:cNvPr id="5" name="4 Grupo"/>
          <p:cNvGrpSpPr/>
          <p:nvPr/>
        </p:nvGrpSpPr>
        <p:grpSpPr>
          <a:xfrm>
            <a:off x="30163" y="0"/>
            <a:ext cx="8774112" cy="995363"/>
            <a:chOff x="30163" y="0"/>
            <a:chExt cx="8774112" cy="995363"/>
          </a:xfrm>
        </p:grpSpPr>
        <p:pic>
          <p:nvPicPr>
            <p:cNvPr id="6" name="3 Imagen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163" y="0"/>
              <a:ext cx="6604000" cy="995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1 Título"/>
            <p:cNvSpPr txBox="1">
              <a:spLocks/>
            </p:cNvSpPr>
            <p:nvPr/>
          </p:nvSpPr>
          <p:spPr>
            <a:xfrm>
              <a:off x="6634163" y="296863"/>
              <a:ext cx="2170112" cy="676275"/>
            </a:xfrm>
            <a:prstGeom prst="rect">
              <a:avLst/>
            </a:prstGeom>
          </p:spPr>
          <p:txBody>
            <a:bodyPr anchor="ctr">
              <a:normAutofit fontScale="7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s-CO" sz="3500" dirty="0" smtClean="0">
                  <a:latin typeface="Arial Black" pitchFamily="34" charset="0"/>
                </a:rPr>
                <a:t>SPYMA</a:t>
              </a:r>
            </a:p>
            <a:p>
              <a:pPr fontAlgn="auto">
                <a:spcAft>
                  <a:spcPts val="0"/>
                </a:spcAft>
                <a:defRPr/>
              </a:pPr>
              <a:r>
                <a:rPr lang="es-CO" sz="28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2014</a:t>
              </a:r>
              <a:endParaRPr lang="es-CO" sz="2800" dirty="0">
                <a:solidFill>
                  <a:srgbClr val="FF0000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0390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0"/>
            <a:ext cx="6604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634163" y="296863"/>
            <a:ext cx="2170112" cy="67627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3500" dirty="0" smtClean="0">
                <a:latin typeface="Arial Black" pitchFamily="34" charset="0"/>
              </a:rPr>
              <a:t>SPYMA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s-CO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Picture 2" descr="Alternativa 1 distrito 4 SA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12776"/>
            <a:ext cx="3547776" cy="445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6284" r="26121" b="14735"/>
          <a:stretch>
            <a:fillRect/>
          </a:stretch>
        </p:blipFill>
        <p:spPr bwMode="auto">
          <a:xfrm>
            <a:off x="4355976" y="1484784"/>
            <a:ext cx="414658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0"/>
            <a:ext cx="6604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634163" y="296863"/>
            <a:ext cx="2170112" cy="67627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3500" dirty="0" smtClean="0">
                <a:latin typeface="Arial Black" pitchFamily="34" charset="0"/>
              </a:rPr>
              <a:t>SPYMA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s-CO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3 Imagen" descr="G:\transporte\fotos 2013\agosto\24-08-2013 la loma\P11007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88840"/>
            <a:ext cx="374441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832"/>
            <a:ext cx="412029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0"/>
            <a:ext cx="6604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634163" y="296863"/>
            <a:ext cx="2170112" cy="67627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3500" dirty="0" smtClean="0">
                <a:latin typeface="Arial Black" pitchFamily="34" charset="0"/>
              </a:rPr>
              <a:t>SPYMA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s-CO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3 Imagen" descr="20130903_0755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988840"/>
            <a:ext cx="4211960" cy="3158970"/>
          </a:xfrm>
          <a:prstGeom prst="rect">
            <a:avLst/>
          </a:prstGeom>
        </p:spPr>
      </p:pic>
      <p:pic>
        <p:nvPicPr>
          <p:cNvPr id="6" name="5 Imagen" descr="20130903_0755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19" y="1988840"/>
            <a:ext cx="4128459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0"/>
            <a:ext cx="6604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634163" y="296863"/>
            <a:ext cx="2170112" cy="67627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3500" dirty="0" smtClean="0">
                <a:latin typeface="Arial Black" pitchFamily="34" charset="0"/>
              </a:rPr>
              <a:t>SPYMA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s-CO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3 Imagen" descr="Lateral Cortad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04865"/>
            <a:ext cx="4355976" cy="2390342"/>
          </a:xfrm>
          <a:prstGeom prst="rect">
            <a:avLst/>
          </a:prstGeom>
        </p:spPr>
      </p:pic>
      <p:pic>
        <p:nvPicPr>
          <p:cNvPr id="6" name="5 Imagen" descr="Superi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844824"/>
            <a:ext cx="4283968" cy="2848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0"/>
            <a:ext cx="6604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634163" y="296863"/>
            <a:ext cx="2170112" cy="67627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3500" dirty="0" smtClean="0">
                <a:latin typeface="Arial Black" pitchFamily="34" charset="0"/>
              </a:rPr>
              <a:t>SPYMA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s-CO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r="18594"/>
          <a:stretch>
            <a:fillRect/>
          </a:stretch>
        </p:blipFill>
        <p:spPr bwMode="auto">
          <a:xfrm rot="1442803">
            <a:off x="870461" y="1684374"/>
            <a:ext cx="2429639" cy="3489251"/>
          </a:xfrm>
          <a:prstGeom prst="rect">
            <a:avLst/>
          </a:prstGeom>
          <a:noFill/>
        </p:spPr>
      </p:pic>
      <p:pic>
        <p:nvPicPr>
          <p:cNvPr id="6" name="5 Imagen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21284711">
            <a:off x="4499992" y="2060848"/>
            <a:ext cx="4104456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0"/>
            <a:ext cx="6604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634163" y="296863"/>
            <a:ext cx="2170112" cy="67627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3500" dirty="0" smtClean="0">
                <a:latin typeface="Arial Black" pitchFamily="34" charset="0"/>
              </a:rPr>
              <a:t>SPYMA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s-CO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756351" y="1395359"/>
          <a:ext cx="5631298" cy="4067282"/>
        </p:xfrm>
        <a:graphic>
          <a:graphicData uri="http://schemas.openxmlformats.org/drawingml/2006/table">
            <a:tbl>
              <a:tblPr/>
              <a:tblGrid>
                <a:gridCol w="2832012"/>
                <a:gridCol w="2799286"/>
              </a:tblGrid>
              <a:tr h="18496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endParaRPr lang="es-CO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7968" marR="67968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CO" sz="1100">
                          <a:latin typeface="Arial"/>
                          <a:ea typeface="Calibri"/>
                          <a:cs typeface="Times New Roman"/>
                        </a:rPr>
                        <a:t>                                               </a:t>
                      </a:r>
                      <a:endParaRPr lang="es-CO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68" marR="67968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69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endParaRPr lang="es-CO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68" marR="67968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18496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endParaRPr lang="es-CO" sz="11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7968" marR="67968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CO" sz="1100">
                          <a:latin typeface="Arial"/>
                          <a:ea typeface="Calibri"/>
                          <a:cs typeface="Arial"/>
                        </a:rPr>
                        <a:t>                                               </a:t>
                      </a:r>
                      <a:endParaRPr lang="es-CO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7968" marR="67968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06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n-US" sz="1100" b="1" dirty="0" err="1">
                          <a:latin typeface="Arial"/>
                          <a:ea typeface="Calibri"/>
                          <a:cs typeface="Arial"/>
                        </a:rPr>
                        <a:t>Cementerio</a:t>
                      </a:r>
                      <a:r>
                        <a:rPr lang="en-US" sz="1100" b="1" dirty="0">
                          <a:latin typeface="Arial"/>
                          <a:ea typeface="Calibri"/>
                          <a:cs typeface="Arial"/>
                        </a:rPr>
                        <a:t> de </a:t>
                      </a:r>
                      <a:r>
                        <a:rPr lang="en-US" sz="1100" b="1" dirty="0" err="1">
                          <a:latin typeface="Arial"/>
                          <a:ea typeface="Calibri"/>
                          <a:cs typeface="Arial"/>
                        </a:rPr>
                        <a:t>Ziggle</a:t>
                      </a:r>
                      <a:endParaRPr lang="es-CO" sz="11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7968" marR="67968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6" name="Imagen 1" descr="SDC103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463813"/>
            <a:ext cx="2520280" cy="1786304"/>
          </a:xfrm>
          <a:prstGeom prst="rect">
            <a:avLst/>
          </a:prstGeom>
          <a:noFill/>
        </p:spPr>
      </p:pic>
      <p:pic>
        <p:nvPicPr>
          <p:cNvPr id="3075" name="Imagen 10" descr="20140210_1457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450722"/>
            <a:ext cx="2592287" cy="1810342"/>
          </a:xfrm>
          <a:prstGeom prst="rect">
            <a:avLst/>
          </a:prstGeom>
          <a:noFill/>
        </p:spPr>
      </p:pic>
      <p:pic>
        <p:nvPicPr>
          <p:cNvPr id="3074" name="Imagen 37" descr="CAM011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3444850"/>
            <a:ext cx="2720976" cy="1784350"/>
          </a:xfrm>
          <a:prstGeom prst="rect">
            <a:avLst/>
          </a:prstGeom>
          <a:noFill/>
        </p:spPr>
      </p:pic>
      <p:pic>
        <p:nvPicPr>
          <p:cNvPr id="3073" name="Imagen 38" descr="CAM011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1484784"/>
            <a:ext cx="2719388" cy="1784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0"/>
            <a:ext cx="6604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634163" y="296863"/>
            <a:ext cx="2170112" cy="67627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3500" dirty="0" smtClean="0">
                <a:latin typeface="Arial Black" pitchFamily="34" charset="0"/>
              </a:rPr>
              <a:t>SPYMA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s-CO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768334" y="1394467"/>
          <a:ext cx="5607332" cy="4069066"/>
        </p:xfrm>
        <a:graphic>
          <a:graphicData uri="http://schemas.openxmlformats.org/drawingml/2006/table">
            <a:tbl>
              <a:tblPr/>
              <a:tblGrid>
                <a:gridCol w="2819959"/>
                <a:gridCol w="2787373"/>
              </a:tblGrid>
              <a:tr h="18417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endParaRPr lang="es-CO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7679" marR="676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CO" sz="1100">
                          <a:latin typeface="Arial"/>
                          <a:ea typeface="Calibri"/>
                          <a:cs typeface="Times New Roman"/>
                        </a:rPr>
                        <a:t>                                               </a:t>
                      </a:r>
                      <a:endParaRPr lang="es-CO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79" marR="676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25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endParaRPr lang="en-US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7679" marR="676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18417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endParaRPr lang="es-CO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7679" marR="676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CO" sz="1100">
                          <a:latin typeface="Arial"/>
                          <a:ea typeface="Calibri"/>
                          <a:cs typeface="Times New Roman"/>
                        </a:rPr>
                        <a:t>                                               </a:t>
                      </a:r>
                      <a:endParaRPr lang="es-CO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79" marR="676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25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n-US" sz="1100" b="1" dirty="0" err="1">
                          <a:latin typeface="Arial"/>
                          <a:ea typeface="Calibri"/>
                          <a:cs typeface="Times New Roman"/>
                        </a:rPr>
                        <a:t>Cementerio</a:t>
                      </a:r>
                      <a:r>
                        <a:rPr lang="en-US" sz="1100" b="1" dirty="0">
                          <a:latin typeface="Arial"/>
                          <a:ea typeface="Calibri"/>
                          <a:cs typeface="Times New Roman"/>
                        </a:rPr>
                        <a:t> del Barrack</a:t>
                      </a:r>
                      <a:endParaRPr lang="es-CO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79" marR="67679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100" name="Imagen 9" descr="CAM01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2760663" cy="1857375"/>
          </a:xfrm>
          <a:prstGeom prst="rect">
            <a:avLst/>
          </a:prstGeom>
          <a:noFill/>
        </p:spPr>
      </p:pic>
      <p:pic>
        <p:nvPicPr>
          <p:cNvPr id="4099" name="Imagen 8" descr="Descripción: J:\CARPETAS CEMENTERIOS\CMENTI DEL BARRACK\20140210_1537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356992"/>
            <a:ext cx="2646363" cy="1825625"/>
          </a:xfrm>
          <a:prstGeom prst="rect">
            <a:avLst/>
          </a:prstGeom>
          <a:noFill/>
        </p:spPr>
      </p:pic>
      <p:pic>
        <p:nvPicPr>
          <p:cNvPr id="2" name="Imagen 39" descr="CAM011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3501008"/>
            <a:ext cx="2717800" cy="1771650"/>
          </a:xfrm>
          <a:prstGeom prst="rect">
            <a:avLst/>
          </a:prstGeom>
          <a:noFill/>
        </p:spPr>
      </p:pic>
      <p:pic>
        <p:nvPicPr>
          <p:cNvPr id="4097" name="Imagen 40" descr="CAM0113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4" y="1412776"/>
            <a:ext cx="2647950" cy="177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0"/>
            <a:ext cx="6604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634163" y="296863"/>
            <a:ext cx="2170112" cy="67627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3500" dirty="0" smtClean="0">
                <a:latin typeface="Arial Black" pitchFamily="34" charset="0"/>
              </a:rPr>
              <a:t>SPYMA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s-CO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691680" y="1196752"/>
          <a:ext cx="5681980" cy="2693035"/>
        </p:xfrm>
        <a:graphic>
          <a:graphicData uri="http://schemas.openxmlformats.org/drawingml/2006/table">
            <a:tbl>
              <a:tblPr/>
              <a:tblGrid>
                <a:gridCol w="2857500"/>
                <a:gridCol w="2824480"/>
              </a:tblGrid>
              <a:tr h="26930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endParaRPr lang="es-CO" sz="11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CO" sz="1100" dirty="0">
                          <a:latin typeface="Arial"/>
                          <a:ea typeface="Calibri"/>
                          <a:cs typeface="Arial"/>
                        </a:rPr>
                        <a:t>                                               </a:t>
                      </a:r>
                      <a:endParaRPr lang="es-CO" sz="11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1691680" y="4005064"/>
          <a:ext cx="5681980" cy="2257171"/>
        </p:xfrm>
        <a:graphic>
          <a:graphicData uri="http://schemas.openxmlformats.org/drawingml/2006/table">
            <a:tbl>
              <a:tblPr/>
              <a:tblGrid>
                <a:gridCol w="2857500"/>
                <a:gridCol w="2824480"/>
              </a:tblGrid>
              <a:tr h="20643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endParaRPr lang="es-CO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CO" sz="1100" dirty="0">
                          <a:latin typeface="Arial"/>
                          <a:ea typeface="Calibri"/>
                          <a:cs typeface="Times New Roman"/>
                        </a:rPr>
                        <a:t>                                              </a:t>
                      </a:r>
                      <a:endParaRPr lang="es-CO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n-US" sz="1100" b="1" dirty="0" err="1">
                          <a:latin typeface="Arial"/>
                          <a:ea typeface="Calibri"/>
                          <a:cs typeface="Times New Roman"/>
                        </a:rPr>
                        <a:t>Cementerio</a:t>
                      </a:r>
                      <a:r>
                        <a:rPr lang="en-US" sz="1100" b="1" dirty="0">
                          <a:latin typeface="Arial"/>
                          <a:ea typeface="Calibri"/>
                          <a:cs typeface="Times New Roman"/>
                        </a:rPr>
                        <a:t> de Sound Bay</a:t>
                      </a:r>
                      <a:endParaRPr lang="es-CO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8916" name="Imagen 46" descr="20140211_1708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340768"/>
            <a:ext cx="2740026" cy="2439987"/>
          </a:xfrm>
          <a:prstGeom prst="rect">
            <a:avLst/>
          </a:prstGeom>
          <a:noFill/>
        </p:spPr>
      </p:pic>
      <p:pic>
        <p:nvPicPr>
          <p:cNvPr id="38915" name="Imagen 45" descr="20140211_1708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340768"/>
            <a:ext cx="2765425" cy="2543175"/>
          </a:xfrm>
          <a:prstGeom prst="rect">
            <a:avLst/>
          </a:prstGeom>
          <a:noFill/>
        </p:spPr>
      </p:pic>
      <p:pic>
        <p:nvPicPr>
          <p:cNvPr id="38914" name="Imagen 47" descr="CAM011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4005064"/>
            <a:ext cx="2603501" cy="1952625"/>
          </a:xfrm>
          <a:prstGeom prst="rect">
            <a:avLst/>
          </a:prstGeom>
          <a:noFill/>
        </p:spPr>
      </p:pic>
      <p:pic>
        <p:nvPicPr>
          <p:cNvPr id="38913" name="Imagen 48" descr="CAM0113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4077072"/>
            <a:ext cx="2693988" cy="1909763"/>
          </a:xfrm>
          <a:prstGeom prst="rect">
            <a:avLst/>
          </a:prstGeom>
          <a:noFill/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0"/>
            <a:ext cx="6604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634163" y="296863"/>
            <a:ext cx="2170112" cy="67627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3500" dirty="0" smtClean="0">
                <a:latin typeface="Arial Black" pitchFamily="34" charset="0"/>
              </a:rPr>
              <a:t>SPYMA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s-CO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979712" y="3501008"/>
          <a:ext cx="5681980" cy="2059051"/>
        </p:xfrm>
        <a:graphic>
          <a:graphicData uri="http://schemas.openxmlformats.org/drawingml/2006/table">
            <a:tbl>
              <a:tblPr/>
              <a:tblGrid>
                <a:gridCol w="2857500"/>
                <a:gridCol w="2824480"/>
              </a:tblGrid>
              <a:tr h="18662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endParaRPr lang="es-CO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CO" sz="1100">
                          <a:latin typeface="Arial"/>
                          <a:ea typeface="Calibri"/>
                          <a:cs typeface="Times New Roman"/>
                        </a:rPr>
                        <a:t>                                               </a:t>
                      </a:r>
                      <a:endParaRPr lang="es-CO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n-US" sz="1100" b="1" dirty="0" err="1">
                          <a:latin typeface="Arial"/>
                          <a:ea typeface="Calibri"/>
                          <a:cs typeface="Times New Roman"/>
                        </a:rPr>
                        <a:t>Cementerio</a:t>
                      </a:r>
                      <a:r>
                        <a:rPr lang="en-US" sz="1100" b="1" dirty="0">
                          <a:latin typeface="Arial"/>
                          <a:ea typeface="Calibri"/>
                          <a:cs typeface="Times New Roman"/>
                        </a:rPr>
                        <a:t> de Harmony Hall Hill</a:t>
                      </a:r>
                      <a:endParaRPr lang="es-CO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9938" name="Imagen 43" descr="Descripción: J:\Cementerio\harmony hall\30-01\CAM01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573016"/>
            <a:ext cx="2717800" cy="1731963"/>
          </a:xfrm>
          <a:prstGeom prst="rect">
            <a:avLst/>
          </a:prstGeom>
          <a:noFill/>
        </p:spPr>
      </p:pic>
      <p:pic>
        <p:nvPicPr>
          <p:cNvPr id="39937" name="Imagen 44" descr="Descripción: J:\CARPETAS CEMENTERIOS\EMENTERRIO DE HARMONY HALL HILL\20140210_1555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573016"/>
            <a:ext cx="2744788" cy="1760537"/>
          </a:xfrm>
          <a:prstGeom prst="rect">
            <a:avLst/>
          </a:prstGeom>
          <a:noFill/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s-MX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8 Imagen" descr="C:\Users\Pato\Desktop\CARPETAS CEMENTERIOS\EMENTERRIO DE HARMONY HALL HILL\20140210_155435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28800"/>
            <a:ext cx="2718963" cy="1808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 descr="H:\Cementerio\generales\salidas\21 marzo-prensa\CAM01132.jpg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2648309" cy="175889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10 Tabla"/>
          <p:cNvGraphicFramePr>
            <a:graphicFrameLocks noGrp="1"/>
          </p:cNvGraphicFramePr>
          <p:nvPr/>
        </p:nvGraphicFramePr>
        <p:xfrm>
          <a:off x="1979712" y="1556792"/>
          <a:ext cx="5681980" cy="1866265"/>
        </p:xfrm>
        <a:graphic>
          <a:graphicData uri="http://schemas.openxmlformats.org/drawingml/2006/table">
            <a:tbl>
              <a:tblPr/>
              <a:tblGrid>
                <a:gridCol w="2857500"/>
                <a:gridCol w="2824480"/>
              </a:tblGrid>
              <a:tr h="18662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endParaRPr lang="es-CO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CO" sz="1100" dirty="0">
                          <a:latin typeface="Arial"/>
                          <a:ea typeface="Calibri"/>
                          <a:cs typeface="Times New Roman"/>
                        </a:rPr>
                        <a:t>                                               </a:t>
                      </a:r>
                      <a:endParaRPr lang="es-CO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0"/>
            <a:ext cx="6604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634163" y="296863"/>
            <a:ext cx="2170112" cy="67627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3500" dirty="0" smtClean="0">
                <a:latin typeface="Arial Black" pitchFamily="34" charset="0"/>
              </a:rPr>
              <a:t>SPYMA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s-CO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s-MX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12 Tabla"/>
          <p:cNvGraphicFramePr>
            <a:graphicFrameLocks noGrp="1"/>
          </p:cNvGraphicFramePr>
          <p:nvPr/>
        </p:nvGraphicFramePr>
        <p:xfrm>
          <a:off x="1835696" y="1484784"/>
          <a:ext cx="5681980" cy="1866265"/>
        </p:xfrm>
        <a:graphic>
          <a:graphicData uri="http://schemas.openxmlformats.org/drawingml/2006/table">
            <a:tbl>
              <a:tblPr/>
              <a:tblGrid>
                <a:gridCol w="2857500"/>
                <a:gridCol w="2824480"/>
              </a:tblGrid>
              <a:tr h="18662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endParaRPr lang="es-CO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CO" sz="1100" dirty="0">
                          <a:latin typeface="Arial"/>
                          <a:ea typeface="Calibri"/>
                          <a:cs typeface="Times New Roman"/>
                        </a:rPr>
                        <a:t>                                               </a:t>
                      </a:r>
                      <a:endParaRPr lang="es-CO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13 Tabla"/>
          <p:cNvGraphicFramePr>
            <a:graphicFrameLocks noGrp="1"/>
          </p:cNvGraphicFramePr>
          <p:nvPr/>
        </p:nvGraphicFramePr>
        <p:xfrm>
          <a:off x="1835696" y="3501008"/>
          <a:ext cx="5681980" cy="2059051"/>
        </p:xfrm>
        <a:graphic>
          <a:graphicData uri="http://schemas.openxmlformats.org/drawingml/2006/table">
            <a:tbl>
              <a:tblPr/>
              <a:tblGrid>
                <a:gridCol w="2857500"/>
                <a:gridCol w="2824480"/>
              </a:tblGrid>
              <a:tr h="18662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endParaRPr lang="es-CO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CO" sz="1100" dirty="0">
                          <a:latin typeface="Arial"/>
                          <a:ea typeface="Calibri"/>
                          <a:cs typeface="Times New Roman"/>
                        </a:rPr>
                        <a:t>                                               </a:t>
                      </a:r>
                      <a:endParaRPr lang="es-CO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s-CO" sz="1100" b="1" dirty="0">
                          <a:latin typeface="Arial"/>
                          <a:ea typeface="Calibri"/>
                          <a:cs typeface="Times New Roman"/>
                        </a:rPr>
                        <a:t>Cementerio de </a:t>
                      </a:r>
                      <a:r>
                        <a:rPr lang="es-CO" sz="1100" b="1" dirty="0" err="1">
                          <a:latin typeface="Arial"/>
                          <a:ea typeface="Calibri"/>
                          <a:cs typeface="Times New Roman"/>
                        </a:rPr>
                        <a:t>Linval</a:t>
                      </a:r>
                      <a:r>
                        <a:rPr lang="es-CO" sz="1100" b="1" dirty="0"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CO" sz="1100" b="1" dirty="0" err="1">
                          <a:latin typeface="Arial"/>
                          <a:ea typeface="Calibri"/>
                          <a:cs typeface="Times New Roman"/>
                        </a:rPr>
                        <a:t>Cove</a:t>
                      </a:r>
                      <a:endParaRPr lang="es-CO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30" name="Imagen 3" descr="Descripción: J:\Cementerio\Cove\30-01\CAM01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501008"/>
            <a:ext cx="2740026" cy="1808162"/>
          </a:xfrm>
          <a:prstGeom prst="rect">
            <a:avLst/>
          </a:prstGeom>
          <a:noFill/>
        </p:spPr>
      </p:pic>
      <p:pic>
        <p:nvPicPr>
          <p:cNvPr id="1029" name="Imagen 2" descr="Descripción: J:\CARPETAS CEMENTERIOS\CEMENTRIO GREEN HILL COVE\20140210_1517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73016"/>
            <a:ext cx="2603500" cy="1808162"/>
          </a:xfrm>
          <a:prstGeom prst="rect">
            <a:avLst/>
          </a:prstGeom>
          <a:noFill/>
        </p:spPr>
      </p:pic>
      <p:pic>
        <p:nvPicPr>
          <p:cNvPr id="1028" name="Imagen 26" descr="CAM011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1556792"/>
            <a:ext cx="2736850" cy="1808162"/>
          </a:xfrm>
          <a:prstGeom prst="rect">
            <a:avLst/>
          </a:prstGeom>
          <a:noFill/>
        </p:spPr>
      </p:pic>
      <p:pic>
        <p:nvPicPr>
          <p:cNvPr id="1027" name="Imagen 25" descr="CAM011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556792"/>
            <a:ext cx="2647950" cy="1792288"/>
          </a:xfrm>
          <a:prstGeom prst="rect">
            <a:avLst/>
          </a:prstGeom>
          <a:noFill/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0"/>
            <a:ext cx="6604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634163" y="296863"/>
            <a:ext cx="2170112" cy="67627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3500" dirty="0" smtClean="0">
                <a:latin typeface="Arial Black" pitchFamily="34" charset="0"/>
              </a:rPr>
              <a:t>SPYMA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s-CO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s-MX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 descr="PAMELA H 03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0768"/>
            <a:ext cx="3360572" cy="1843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PAMELA H 00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340768"/>
            <a:ext cx="3407334" cy="1843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PAMELA H 06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356992"/>
            <a:ext cx="3465855" cy="235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PAMELA H 05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284984"/>
            <a:ext cx="3314141" cy="235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0"/>
            <a:ext cx="6604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634163" y="296863"/>
            <a:ext cx="2170112" cy="67627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3500" dirty="0" smtClean="0">
                <a:latin typeface="Arial Black" pitchFamily="34" charset="0"/>
              </a:rPr>
              <a:t>SPYMA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s-CO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s-MX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 descr="IMG_15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124744"/>
            <a:ext cx="36004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IMG_151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052736"/>
            <a:ext cx="36004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IMG_152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3861048"/>
            <a:ext cx="58326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0"/>
            <a:ext cx="6604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179512" y="980728"/>
            <a:ext cx="3720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LIMPIEZA DE PLAYAS, CAYOS, ESPACIOS PÚBLICOS Y ZONAS VERDES</a:t>
            </a:r>
            <a:endParaRPr lang="es-CO" dirty="0"/>
          </a:p>
        </p:txBody>
      </p:sp>
      <p:pic>
        <p:nvPicPr>
          <p:cNvPr id="7" name="6 Imagen" descr="C:\Users\mvelez\AppData\Local\Microsoft\Windows\Temporary Internet Files\Content.Word\P110057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9114" y="1307594"/>
            <a:ext cx="1837481" cy="1456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7 Imagen" descr="C:\Users\mvelez\AppData\Local\Microsoft\Windows\Temporary Internet Files\Content.Word\P11005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2832" y="1307594"/>
            <a:ext cx="1872208" cy="1456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8 CuadroTexto"/>
          <p:cNvSpPr txBox="1"/>
          <p:nvPr/>
        </p:nvSpPr>
        <p:spPr>
          <a:xfrm>
            <a:off x="4499992" y="963885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RECOLECCIÓN DE RESIDUOS ESPECIALES </a:t>
            </a:r>
            <a:endParaRPr lang="es-CO" dirty="0"/>
          </a:p>
        </p:txBody>
      </p:sp>
      <p:pic>
        <p:nvPicPr>
          <p:cNvPr id="10" name="9 Imagen" descr="F:\DCIM\110_PANA\P11008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4574" y="2900389"/>
            <a:ext cx="1876747" cy="115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G:\transporte\fotos 2013\agosto\28-08-2013 cocal\P110076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3922" y="4112358"/>
            <a:ext cx="1857400" cy="131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 descr="G:\transporte\fotos 2013\agosto\29-08-2013 santana\P110080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24899" y="2900388"/>
            <a:ext cx="1908212" cy="115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 descr="G:\transporte\fotos 2013\agosto\24-08-2013 la loma\P110071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24898" y="4104597"/>
            <a:ext cx="1885154" cy="132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 descr="C:\Users\mvelez\Desktop\fotos UAECSP\nubia diciembre\circunvalar\IMG-20131217-00168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137" y="1700808"/>
            <a:ext cx="1872208" cy="16469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3852" y="1666752"/>
            <a:ext cx="1816100" cy="1690240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4572000" y="5517232"/>
            <a:ext cx="4387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PRESTACIÓN </a:t>
            </a:r>
            <a:r>
              <a:rPr lang="es-ES" sz="1200" dirty="0"/>
              <a:t>DE SERVICIOS DE RECOLECCIÓN Y TRANSPORTE DE RESIDUOS ESPECIALES ESCOMBROS, MATERIAL </a:t>
            </a:r>
            <a:r>
              <a:rPr lang="es-ES" sz="1100" dirty="0"/>
              <a:t>VEGETAL</a:t>
            </a:r>
            <a:r>
              <a:rPr lang="es-ES" sz="1200" dirty="0"/>
              <a:t>, CHATARRAS, LLANTAS Y OTROS PARA MANTENIMIENTO Y EMBELLECIMIENTO </a:t>
            </a:r>
            <a:r>
              <a:rPr lang="es-ES" sz="1200" dirty="0" smtClean="0"/>
              <a:t>D </a:t>
            </a:r>
            <a:r>
              <a:rPr lang="es-ES" sz="1200" dirty="0"/>
              <a:t>ESPACIOS PÚBLICOS, Y DE LOS CAYOS EL ACUARIO, HANNES CAY Y COTTON </a:t>
            </a:r>
            <a:r>
              <a:rPr lang="es-ES" sz="1200" dirty="0" smtClean="0"/>
              <a:t>CAY</a:t>
            </a:r>
          </a:p>
          <a:p>
            <a:pPr algn="just"/>
            <a:r>
              <a:rPr lang="es-ES" sz="1200" dirty="0" smtClean="0"/>
              <a:t>CONTRATISTA: BENT POMARE DISTRIBUCIONES</a:t>
            </a:r>
            <a:endParaRPr lang="es-CO" sz="12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34469"/>
            <a:ext cx="1816100" cy="1406699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E:\UAECSP\2013\octavo\recoleccion peces muertos\P910100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3698" y="3534469"/>
            <a:ext cx="1816254" cy="140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E:\UAECSP\2013\octavo\recoleccion peces muertos\P910100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078" y="5085184"/>
            <a:ext cx="179464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19 Imagen" descr="C:\Users\astephens\Documents\IVAN-ORMEL\FOTOS NOV 2012\103OLYMP\PB161163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39752" y="5013176"/>
            <a:ext cx="1824157" cy="173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1 Título"/>
          <p:cNvSpPr txBox="1">
            <a:spLocks/>
          </p:cNvSpPr>
          <p:nvPr/>
        </p:nvSpPr>
        <p:spPr>
          <a:xfrm>
            <a:off x="6634163" y="296863"/>
            <a:ext cx="2170112" cy="67627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3500" dirty="0" smtClean="0">
                <a:latin typeface="Arial Black" pitchFamily="34" charset="0"/>
              </a:rPr>
              <a:t>SPYMA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s-CO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0"/>
            <a:ext cx="6604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634163" y="296863"/>
            <a:ext cx="2170112" cy="67627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3500" dirty="0" smtClean="0">
                <a:latin typeface="Arial Black" pitchFamily="34" charset="0"/>
              </a:rPr>
              <a:t>SPYMA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s-CO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s-MX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 descr="IMG_154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40768"/>
            <a:ext cx="403244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IMG_153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268760"/>
            <a:ext cx="410445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IMG_166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3933056"/>
            <a:ext cx="612068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0"/>
            <a:ext cx="6604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634163" y="296863"/>
            <a:ext cx="2170112" cy="67627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3500" dirty="0" smtClean="0">
                <a:latin typeface="Arial Black" pitchFamily="34" charset="0"/>
              </a:rPr>
              <a:t>SPYMA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s-CO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s-MX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 descr="IMG_1490"/>
          <p:cNvPicPr/>
          <p:nvPr/>
        </p:nvPicPr>
        <p:blipFill>
          <a:blip r:embed="rId3" cstate="print">
            <a:lum contrast="-12000"/>
          </a:blip>
          <a:srcRect/>
          <a:stretch>
            <a:fillRect/>
          </a:stretch>
        </p:blipFill>
        <p:spPr bwMode="auto">
          <a:xfrm>
            <a:off x="755576" y="1412776"/>
            <a:ext cx="345638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IMG_150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412776"/>
            <a:ext cx="381642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IMG_158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4005064"/>
            <a:ext cx="518457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0"/>
            <a:ext cx="6604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634163" y="296863"/>
            <a:ext cx="2170112" cy="67627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3500" dirty="0" smtClean="0">
                <a:latin typeface="Arial Black" pitchFamily="34" charset="0"/>
              </a:rPr>
              <a:t>SPYMA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s-CO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s-MX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 descr="IMG_158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84784"/>
            <a:ext cx="3313506" cy="2026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IMG_156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412776"/>
            <a:ext cx="3433725" cy="202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IMG_160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3717032"/>
            <a:ext cx="4896764" cy="2333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0"/>
            <a:ext cx="6604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634163" y="296863"/>
            <a:ext cx="2170112" cy="67627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3500" dirty="0" smtClean="0">
                <a:latin typeface="Arial Black" pitchFamily="34" charset="0"/>
              </a:rPr>
              <a:t>SPYMA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s-CO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s-MX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11 Imagen" descr="P102049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340768"/>
            <a:ext cx="3243529" cy="224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 descr="P102049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340768"/>
            <a:ext cx="3170377" cy="229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 descr="P102050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933056"/>
            <a:ext cx="3170377" cy="2531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Imagen" descr="P102046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861048"/>
            <a:ext cx="3243529" cy="2531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0"/>
            <a:ext cx="6604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634163" y="296863"/>
            <a:ext cx="2170112" cy="67627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3500" dirty="0" smtClean="0">
                <a:latin typeface="Arial Black" pitchFamily="34" charset="0"/>
              </a:rPr>
              <a:t>SPYMA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s-CO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s-MX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 descr="P102033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196752"/>
            <a:ext cx="2952328" cy="22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P102028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196752"/>
            <a:ext cx="280831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P102028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196752"/>
            <a:ext cx="2771800" cy="241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P102052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3861048"/>
            <a:ext cx="2088232" cy="218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P1020556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9" y="4077072"/>
            <a:ext cx="2736304" cy="192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P1020553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96" y="3789040"/>
            <a:ext cx="3095651" cy="217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0"/>
            <a:ext cx="6604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634163" y="296863"/>
            <a:ext cx="2170112" cy="67627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3500" dirty="0" smtClean="0">
                <a:latin typeface="Arial Black" pitchFamily="34" charset="0"/>
              </a:rPr>
              <a:t>SPYMA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s-CO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6" name="Picture 2" descr="D:\febrero 12\RECICLANDO ANDO.Still2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00808"/>
            <a:ext cx="44519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febrero 10\RECICLANDO ANDO.Still2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3819729" cy="36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0"/>
            <a:ext cx="6604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634163" y="296863"/>
            <a:ext cx="2170112" cy="67627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3500" dirty="0" smtClean="0">
                <a:latin typeface="Arial Black" pitchFamily="34" charset="0"/>
              </a:rPr>
              <a:t>SPYMA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s-CO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55576" y="121586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DIVULGACIÓN DEL PGIRS</a:t>
            </a:r>
            <a:endParaRPr lang="es-CO" b="1" dirty="0"/>
          </a:p>
        </p:txBody>
      </p:sp>
      <p:pic>
        <p:nvPicPr>
          <p:cNvPr id="8" name="Picture 2" descr="D:\febrero 12\RECICLANDO ANDO.Still2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137" y="1556792"/>
            <a:ext cx="202220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febrero 12\RECICLANDO ANDO.Still3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febrero1\RECICLANDO ANDO.Still1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56792"/>
            <a:ext cx="2088232" cy="193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febrero 10\RECICLANDO ANDO.Still2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9388" y="3583533"/>
            <a:ext cx="2076588" cy="199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4728914" y="971436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INSTALACIÓN DE PUNTOS ECOLÓGICOS</a:t>
            </a:r>
            <a:endParaRPr lang="es-CO" b="1" dirty="0"/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3021" y="1335981"/>
            <a:ext cx="1826963" cy="137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852936"/>
            <a:ext cx="1830990" cy="137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6335" y="1313286"/>
            <a:ext cx="1822636" cy="136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5508" y="2773115"/>
            <a:ext cx="1763463" cy="1325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93096"/>
            <a:ext cx="1849016" cy="138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220130" y="5665762"/>
            <a:ext cx="4387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/>
              <a:t>VALOR DEL CONTRATO: 102.457.173</a:t>
            </a:r>
          </a:p>
          <a:p>
            <a:r>
              <a:rPr lang="es-CO" sz="1200" dirty="0" smtClean="0"/>
              <a:t>OBJETO: </a:t>
            </a:r>
            <a:r>
              <a:rPr lang="es-ES" sz="1200" dirty="0"/>
              <a:t>PROMOCIÓN DEL PLAN DE GESTIÓN INTEGRAL DE RESIDUOS SÓLIDOS (PGIRS) EN LA ISLA DE SAN </a:t>
            </a:r>
            <a:r>
              <a:rPr lang="es-ES" sz="1200" dirty="0" smtClean="0"/>
              <a:t>ANDRÉS</a:t>
            </a:r>
          </a:p>
          <a:p>
            <a:r>
              <a:rPr lang="es-ES" sz="1200" dirty="0" smtClean="0"/>
              <a:t>CONTRATISTA: FUNDACIÓN TRASATLÁNTICO</a:t>
            </a:r>
            <a:endParaRPr lang="es-CO" sz="12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4648548" y="5685055"/>
            <a:ext cx="4387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/>
              <a:t>VALOR DEL CONTRATO: 333.050.900</a:t>
            </a:r>
          </a:p>
          <a:p>
            <a:r>
              <a:rPr lang="es-CO" sz="1200" dirty="0" smtClean="0"/>
              <a:t>OBJETO: </a:t>
            </a:r>
            <a:r>
              <a:rPr lang="es-ES_tradnl" sz="1200" dirty="0"/>
              <a:t>SUMINISTRO E INSTALACIÓN DE PUNTOS ECOLÓGICOS PARA EL ADECUADO MANEJO DE RESIDUOS SÓLIDOS EN LOS ESPACIOS PÚBLICOS Y ESTABLECIMIENTOS EDUCATIVOS OFICIALES DE LA ISLA DE SAN ANDRÉS </a:t>
            </a:r>
            <a:endParaRPr lang="es-ES_tradnl" sz="1200" dirty="0" smtClean="0"/>
          </a:p>
          <a:p>
            <a:r>
              <a:rPr lang="es-ES_tradnl" sz="1200" dirty="0" smtClean="0"/>
              <a:t>CONTRATISTA: JEFFERSON PETERSON HOOKER</a:t>
            </a:r>
            <a:endParaRPr lang="es-CO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0"/>
            <a:ext cx="6604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634163" y="296863"/>
            <a:ext cx="2170112" cy="67627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3500" dirty="0" smtClean="0">
                <a:latin typeface="Arial Black" pitchFamily="34" charset="0"/>
              </a:rPr>
              <a:t>SPYMA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s-CO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23528" y="134076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CAMPAÑA DE RECOLECCIÓN DE LLANTAS</a:t>
            </a:r>
            <a:endParaRPr lang="es-CO" b="1" dirty="0"/>
          </a:p>
        </p:txBody>
      </p:sp>
      <p:pic>
        <p:nvPicPr>
          <p:cNvPr id="6" name="5 Imagen" descr="F:\llantas\nubia\P108056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45295"/>
            <a:ext cx="1728192" cy="14872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6 Imagen" descr="F:\llantas\nubia\P108057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45295"/>
            <a:ext cx="1718493" cy="14872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7 Imagen" descr="F:\llantas\nubia\P108058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952" y="3789040"/>
            <a:ext cx="1740768" cy="15121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8 Imagen" descr="F:\llantas\nubia\P108059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89040"/>
            <a:ext cx="1718493" cy="15121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9 CuadroTexto"/>
          <p:cNvSpPr txBox="1"/>
          <p:nvPr/>
        </p:nvSpPr>
        <p:spPr>
          <a:xfrm>
            <a:off x="4932040" y="134076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LIMPIEZA Y ADECUACIÓN DEL PUNTO VERDE</a:t>
            </a:r>
            <a:endParaRPr lang="es-CO" b="1" dirty="0"/>
          </a:p>
        </p:txBody>
      </p:sp>
      <p:pic>
        <p:nvPicPr>
          <p:cNvPr id="11" name="10 Imagen" descr="G:\fotos punto verde\P108000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1642" y="2204844"/>
            <a:ext cx="1796415" cy="144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 descr="C:\Documents and Settings\NUBIA\Escritorio\fotos chatarra\antoguo transito\lunes 30 de julio\P106010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89040"/>
            <a:ext cx="1796415" cy="143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 descr="G:\P1080537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789040"/>
            <a:ext cx="187220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 descr="C:\Documents and Settings\NUBIA\Escritorio\fotos chatarra\antoguo transito\agosto 3\P1060143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04209"/>
            <a:ext cx="1796415" cy="144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0"/>
            <a:ext cx="6604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634163" y="296863"/>
            <a:ext cx="2170112" cy="67627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3500" dirty="0" smtClean="0">
                <a:latin typeface="Arial Black" pitchFamily="34" charset="0"/>
              </a:rPr>
              <a:t>SPYMA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s-CO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758336"/>
            <a:ext cx="8229600" cy="850900"/>
          </a:xfrm>
        </p:spPr>
        <p:txBody>
          <a:bodyPr/>
          <a:lstStyle/>
          <a:p>
            <a:pPr eaLnBrk="1" hangingPunct="1"/>
            <a:r>
              <a:rPr lang="es-CO" sz="2000" b="1" dirty="0" smtClean="0"/>
              <a:t>CALIBRACIÓN DE LA BASCULA DEL  RELLENO SANITARIO MAGIC GARDEN</a:t>
            </a:r>
          </a:p>
        </p:txBody>
      </p:sp>
      <p:pic>
        <p:nvPicPr>
          <p:cNvPr id="6" name="Picture 2" descr="DSC0788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0768"/>
            <a:ext cx="2304256" cy="198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SC078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2376264" cy="191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 txBox="1">
            <a:spLocks/>
          </p:cNvSpPr>
          <p:nvPr/>
        </p:nvSpPr>
        <p:spPr bwMode="auto">
          <a:xfrm>
            <a:off x="395536" y="3356992"/>
            <a:ext cx="82296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MANTENIMIENTO DE LA BASCULA CAMIONERA RELLENO SANITARIO</a:t>
            </a:r>
          </a:p>
        </p:txBody>
      </p:sp>
      <p:sp>
        <p:nvSpPr>
          <p:cNvPr id="9" name="3 Marcador de contenido"/>
          <p:cNvSpPr>
            <a:spLocks noGrp="1"/>
          </p:cNvSpPr>
          <p:nvPr>
            <p:ph sz="half" idx="4294967295"/>
          </p:nvPr>
        </p:nvSpPr>
        <p:spPr>
          <a:xfrm>
            <a:off x="4582146" y="4093096"/>
            <a:ext cx="4038600" cy="2185988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es-CO" sz="2400" dirty="0" smtClean="0"/>
          </a:p>
          <a:p>
            <a:pPr eaLnBrk="1" hangingPunct="1">
              <a:buFont typeface="Arial" charset="0"/>
              <a:buNone/>
            </a:pPr>
            <a:endParaRPr lang="es-CO" sz="2400" dirty="0" smtClean="0"/>
          </a:p>
        </p:txBody>
      </p:sp>
      <p:sp>
        <p:nvSpPr>
          <p:cNvPr id="10" name="Rectangle 14"/>
          <p:cNvSpPr>
            <a:spLocks noGrp="1"/>
          </p:cNvSpPr>
          <p:nvPr>
            <p:ph sz="quarter" idx="4294967295"/>
          </p:nvPr>
        </p:nvSpPr>
        <p:spPr>
          <a:xfrm>
            <a:off x="1265859" y="7434784"/>
            <a:ext cx="6337300" cy="503237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s-ES" sz="1800" b="1" dirty="0" smtClean="0"/>
              <a:t>ACTUALIZACIÓN DE REGISTROS</a:t>
            </a:r>
          </a:p>
        </p:txBody>
      </p:sp>
      <p:pic>
        <p:nvPicPr>
          <p:cNvPr id="11" name="Picture 2" descr="DSC079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907739"/>
            <a:ext cx="2376264" cy="189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SC0789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2016" y="3933056"/>
            <a:ext cx="223624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0"/>
            <a:ext cx="6604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634163" y="296863"/>
            <a:ext cx="2170112" cy="67627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3500" dirty="0" smtClean="0">
                <a:latin typeface="Arial Black" pitchFamily="34" charset="0"/>
              </a:rPr>
              <a:t>SPYMA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s-CO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922337"/>
          </a:xfrm>
        </p:spPr>
        <p:txBody>
          <a:bodyPr/>
          <a:lstStyle/>
          <a:p>
            <a:pPr eaLnBrk="1" hangingPunct="1"/>
            <a:r>
              <a:rPr lang="es-ES" sz="2000" b="1" dirty="0" smtClean="0"/>
              <a:t>MONITOREO DE LA CALIDAD DEL AIRE EN EL RELLENO SANITARIO</a:t>
            </a:r>
          </a:p>
        </p:txBody>
      </p:sp>
      <p:pic>
        <p:nvPicPr>
          <p:cNvPr id="6" name="Picture 2" descr="E:\IMG-20140328-WA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4173"/>
            <a:ext cx="2808313" cy="210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IMG-20140328-WA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6182"/>
            <a:ext cx="2808312" cy="208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 txBox="1">
            <a:spLocks/>
          </p:cNvSpPr>
          <p:nvPr/>
        </p:nvSpPr>
        <p:spPr bwMode="auto">
          <a:xfrm>
            <a:off x="230832" y="3573016"/>
            <a:ext cx="8229600" cy="70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CARACTERIZACIÓN DE RESIDUOS EN EL RELLENO SANITARIO MAGIC GARDEN</a:t>
            </a:r>
          </a:p>
        </p:txBody>
      </p:sp>
      <p:pic>
        <p:nvPicPr>
          <p:cNvPr id="9" name="Picture 2" descr="DSC0385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293096"/>
            <a:ext cx="237626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93096"/>
            <a:ext cx="2451798" cy="236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0"/>
            <a:ext cx="6604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634163" y="296863"/>
            <a:ext cx="2170112" cy="67627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3500" dirty="0" smtClean="0">
                <a:latin typeface="Arial Black" pitchFamily="34" charset="0"/>
              </a:rPr>
              <a:t>SPYMA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s-CO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Rectangle 4"/>
          <p:cNvSpPr txBox="1">
            <a:spLocks/>
          </p:cNvSpPr>
          <p:nvPr/>
        </p:nvSpPr>
        <p:spPr bwMode="auto">
          <a:xfrm>
            <a:off x="1691680" y="899614"/>
            <a:ext cx="55446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s-ES" sz="2000" b="1" dirty="0" smtClean="0"/>
              <a:t>EJECUCIÓN DE APIQUES   EN EL SITIO DE DISPOSICIÓN FINAL</a:t>
            </a:r>
          </a:p>
        </p:txBody>
      </p:sp>
      <p:pic>
        <p:nvPicPr>
          <p:cNvPr id="1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51422"/>
            <a:ext cx="3384376" cy="339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0588" y="2051422"/>
            <a:ext cx="3471812" cy="339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632</Words>
  <Application>Microsoft Office PowerPoint</Application>
  <PresentationFormat>Presentación en pantalla (4:3)</PresentationFormat>
  <Paragraphs>145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Tema de Office</vt:lpstr>
      <vt:lpstr>INFORME Secretaría de SERVICIOS PUBLICOS Y MEDIO AMBIENTE</vt:lpstr>
      <vt:lpstr>Diapositiva 2</vt:lpstr>
      <vt:lpstr>Diapositiva 3</vt:lpstr>
      <vt:lpstr>Diapositiva 4</vt:lpstr>
      <vt:lpstr>Diapositiva 5</vt:lpstr>
      <vt:lpstr>Diapositiva 6</vt:lpstr>
      <vt:lpstr>CALIBRACIÓN DE LA BASCULA DEL  RELLENO SANITARIO MAGIC GARDEN</vt:lpstr>
      <vt:lpstr>MONITOREO DE LA CALIDAD DEL AIRE EN EL RELLENO SANITARIO</vt:lpstr>
      <vt:lpstr>Diapositiva 9</vt:lpstr>
      <vt:lpstr>Diapositiva 10</vt:lpstr>
      <vt:lpstr>Diapositiva 11</vt:lpstr>
      <vt:lpstr>Diapositiva 12</vt:lpstr>
      <vt:lpstr>EJECUCION OBRAS PLAN DEPARTAMENTAL DE AGUA-PDA-2013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</vt:vector>
  </TitlesOfParts>
  <Company>Luffi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Luffi</dc:creator>
  <cp:lastModifiedBy>HEBRON</cp:lastModifiedBy>
  <cp:revision>29</cp:revision>
  <dcterms:created xsi:type="dcterms:W3CDTF">2013-03-14T14:52:27Z</dcterms:created>
  <dcterms:modified xsi:type="dcterms:W3CDTF">2014-03-30T01:36:31Z</dcterms:modified>
</cp:coreProperties>
</file>