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259" r:id="rId3"/>
    <p:sldId id="310" r:id="rId4"/>
    <p:sldId id="257" r:id="rId5"/>
    <p:sldId id="337" r:id="rId6"/>
    <p:sldId id="313" r:id="rId7"/>
    <p:sldId id="334" r:id="rId8"/>
    <p:sldId id="335" r:id="rId9"/>
    <p:sldId id="267" r:id="rId10"/>
    <p:sldId id="328" r:id="rId11"/>
    <p:sldId id="270" r:id="rId12"/>
    <p:sldId id="322" r:id="rId13"/>
    <p:sldId id="329" r:id="rId14"/>
    <p:sldId id="331" r:id="rId15"/>
    <p:sldId id="333" r:id="rId16"/>
    <p:sldId id="324" r:id="rId17"/>
    <p:sldId id="305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261" autoAdjust="0"/>
  </p:normalViewPr>
  <p:slideViewPr>
    <p:cSldViewPr>
      <p:cViewPr varScale="1">
        <p:scale>
          <a:sx n="103" d="100"/>
          <a:sy n="103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F541-5F81-4C44-9344-AF96D2D3B44A}" type="datetimeFigureOut">
              <a:rPr lang="es-ES" smtClean="0"/>
              <a:pPr/>
              <a:t>30/03/2014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8EA9-1E74-4CBA-AC09-064E64AC7F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7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0ED7E-D933-4057-88DB-64BEE92A2804}" type="slidenum">
              <a:rPr lang="es-CO" altLang="es-CO" smtClean="0"/>
              <a:pPr/>
              <a:t>9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63392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0ED7E-D933-4057-88DB-64BEE92A2804}" type="slidenum">
              <a:rPr lang="es-CO" altLang="es-CO" smtClean="0"/>
              <a:pPr/>
              <a:t>10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6339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11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12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13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14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15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D737-B3A6-408D-82B1-F2E4F11E7102}" type="slidenum">
              <a:rPr lang="es-CO" altLang="es-CO" smtClean="0"/>
              <a:pPr/>
              <a:t>16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359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AAB3-1065-474A-80C5-F8768AACABF4}" type="datetimeFigureOut">
              <a:rPr lang="es-CO" smtClean="0"/>
              <a:pPr/>
              <a:t>30/03/2014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13CC-AEE1-4584-9B1F-D9AC2E6EDBC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1116013" y="4221163"/>
            <a:ext cx="4751387" cy="2303462"/>
          </a:xfrm>
        </p:spPr>
        <p:txBody>
          <a:bodyPr/>
          <a:lstStyle/>
          <a:p>
            <a:pPr eaLnBrk="1" hangingPunct="1"/>
            <a:r>
              <a:rPr lang="es-CO" sz="3600" dirty="0" smtClean="0">
                <a:latin typeface="Arial" charset="0"/>
                <a:cs typeface="Arial" charset="0"/>
              </a:rPr>
              <a:t>INFORME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2800" dirty="0" smtClean="0">
                <a:latin typeface="Arial" charset="0"/>
                <a:cs typeface="Arial" charset="0"/>
              </a:rPr>
              <a:t>Secretaría de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4000" dirty="0" smtClean="0">
                <a:latin typeface="Arial Black" pitchFamily="34" charset="0"/>
              </a:rPr>
              <a:t>GOBIERNO</a:t>
            </a:r>
          </a:p>
        </p:txBody>
      </p:sp>
      <p:pic>
        <p:nvPicPr>
          <p:cNvPr id="2052" name="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46275"/>
            <a:ext cx="33385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1 Título"/>
          <p:cNvSpPr txBox="1">
            <a:spLocks/>
          </p:cNvSpPr>
          <p:nvPr/>
        </p:nvSpPr>
        <p:spPr bwMode="auto">
          <a:xfrm>
            <a:off x="1573213" y="1268413"/>
            <a:ext cx="24320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2800">
                <a:solidFill>
                  <a:srgbClr val="FF0000"/>
                </a:solidFill>
                <a:latin typeface="Arial" charset="0"/>
              </a:rPr>
              <a:t>En el 2014</a:t>
            </a:r>
            <a:endParaRPr lang="es-CO" sz="28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2" y="1695840"/>
            <a:ext cx="348297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56552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 descr="C:\Users\estephens\AppData\Local\Microsoft\Windows\Temporary Internet Files\Content.Word\DSC_15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2" y="4149080"/>
            <a:ext cx="3480435" cy="19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860032" y="4221088"/>
            <a:ext cx="362065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cap="all" dirty="0">
                <a:ea typeface="Calibri"/>
                <a:cs typeface="Times New Roman"/>
              </a:rPr>
              <a:t>Formador de Formadores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cap="all" dirty="0">
                <a:ea typeface="Calibri"/>
                <a:cs typeface="Times New Roman"/>
              </a:rPr>
              <a:t>13, 14 y 15 de </a:t>
            </a:r>
            <a:r>
              <a:rPr lang="es-CO" cap="all" dirty="0" smtClean="0">
                <a:ea typeface="Calibri"/>
                <a:cs typeface="Times New Roman"/>
              </a:rPr>
              <a:t>diciembre del 2013</a:t>
            </a:r>
            <a:endParaRPr lang="es-CO" cap="all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2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VÍA LIBRE PARA LA CONVIVENCIA CIUDADANA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5426"/>
            <a:ext cx="2112235" cy="1584176"/>
          </a:xfrm>
          <a:prstGeom prst="rect">
            <a:avLst/>
          </a:prstGeom>
          <a:effectLst>
            <a:outerShdw blurRad="50800" dist="304800" dir="13500000" algn="br" rotWithShape="0">
              <a:schemeClr val="accent2">
                <a:lumMod val="40000"/>
                <a:lumOff val="60000"/>
                <a:alpha val="40000"/>
              </a:scheme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2400266" cy="1800200"/>
          </a:xfrm>
          <a:prstGeom prst="rect">
            <a:avLst/>
          </a:prstGeom>
          <a:effectLst>
            <a:outerShdw blurRad="50800" dist="330200" dir="8100000" algn="t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98" y="2492895"/>
            <a:ext cx="2235782" cy="1676837"/>
          </a:xfrm>
          <a:prstGeom prst="rect">
            <a:avLst/>
          </a:prstGeom>
          <a:effectLst>
            <a:outerShdw blurRad="50800" dist="292100" dir="18900000" algn="bl" rotWithShape="0">
              <a:schemeClr val="accent6">
                <a:lumMod val="75000"/>
                <a:alpha val="40000"/>
              </a:scheme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55122"/>
            <a:ext cx="1975724" cy="2634299"/>
          </a:xfrm>
          <a:prstGeom prst="rect">
            <a:avLst/>
          </a:prstGeom>
          <a:effectLst>
            <a:outerShdw blurRad="76200" dir="8100000" sy="-23000" kx="800400" algn="br" rotWithShape="0">
              <a:schemeClr val="accent5">
                <a:lumMod val="60000"/>
                <a:lumOff val="40000"/>
                <a:alpha val="20000"/>
              </a:scheme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2335807" cy="1751855"/>
          </a:xfrm>
          <a:prstGeom prst="rect">
            <a:avLst/>
          </a:prstGeom>
          <a:effectLst>
            <a:outerShdw blurRad="50800" dist="279400" algn="l" rotWithShape="0">
              <a:schemeClr val="accent4">
                <a:lumMod val="75000"/>
                <a:alpha val="40000"/>
              </a:schemeClr>
            </a:outerShdw>
          </a:effectLst>
        </p:spPr>
      </p:pic>
      <p:pic>
        <p:nvPicPr>
          <p:cNvPr id="10" name="3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GESTIÓN INTEGRAL DE RIESGOS Y ADAPTACIÓN AL CAMBIO CLIMÁTICO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mmasquita.GOBSAI\Documents\Fotos Bomberos_Oct 31-13\IMG-20131031-0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498135" cy="2623601"/>
          </a:xfrm>
          <a:prstGeom prst="rect">
            <a:avLst/>
          </a:prstGeom>
          <a:noFill/>
          <a:effectLst>
            <a:outerShdw blurRad="50800" dist="190500" dir="8400000" algn="tr" rotWithShape="0">
              <a:srgbClr val="FFC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masquita.GOBSAI\Documents\Fotos Bomberos_Oct 31-13\IMG-20131031-0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228866" cy="2421650"/>
          </a:xfrm>
          <a:prstGeom prst="rect">
            <a:avLst/>
          </a:prstGeom>
          <a:noFill/>
          <a:effectLst>
            <a:outerShdw blurRad="50800" dist="177800" dir="8100000" algn="tr" rotWithShape="0">
              <a:srgbClr val="7030A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GESTIÓN INTEGRAL DE RIESGOS Y ADAPTACIÓN AL CAMBIO CLIMÁTICO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2" descr="F:\BlackBerry\pictures\IMG003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5426"/>
            <a:ext cx="3600400" cy="2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BlackBerry\pictures\IMG00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5405"/>
            <a:ext cx="3671392" cy="27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930052" y="55892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CAMPAÑA DE PODA Y TALA PREVENTIVA ALREDEDOR DE LA ISLA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55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1195097"/>
            <a:ext cx="84969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GESTIÓN INTEGRAL DE RIESGOS Y ADAPTACIÓN AL CAMBIO CLIMÁTICO</a:t>
            </a:r>
            <a:endParaRPr lang="es-E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160727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SERVICIOS PRESTADOS </a:t>
            </a:r>
            <a:r>
              <a:rPr lang="es-C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AÑO  </a:t>
            </a:r>
            <a:r>
              <a:rPr lang="es-CO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945485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INCENDIOS O CONATOS ESTRUCTURALES:	37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INCENDIOS FORESTALES :	135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INCENDIOS VEHICULOS:	6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INCENDIOS TRANSFORMADORES: 	12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QUEMA DE BASURAS Y OTROS:	183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QUEMA DE ANIMALES (CABALLOS YVACAS MUERTAS)	 2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FUGA DE GAS: 	 16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ACCDIDENTES DE TRANSITO CON PERSONAS 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ATRAPADAS:  	</a:t>
            </a:r>
            <a:r>
              <a:rPr lang="es-CO" dirty="0">
                <a:latin typeface="Arial" pitchFamily="34" charset="0"/>
                <a:cs typeface="Arial" pitchFamily="34" charset="0"/>
              </a:rPr>
              <a:t>1</a:t>
            </a:r>
            <a:endParaRPr lang="es-CO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EMERGENCIAS MARITIMAS: 	2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ENBARCACIONES CON RIESGO DE HUNDIMIENTO: 	1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CAÍDA DE ARBOLES:   	83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RESCATE DE CABALLOS, VACAS Y OTROS:  	 8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PERSONAS ATRAPADAS EN ELEVADORES: 	1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ACEITE SOBRE VÍA PÚBLICA:  	39</a:t>
            </a:r>
          </a:p>
          <a:p>
            <a:pPr marL="285750" indent="-285750">
              <a:buFont typeface="Wingdings" pitchFamily="2" charset="2"/>
              <a:buChar char="§"/>
              <a:tabLst>
                <a:tab pos="6632575" algn="r"/>
              </a:tabLst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67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1195097"/>
            <a:ext cx="84969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GESTIÓN INTEGRAL DE RIESGOS Y ADAPTACIÓN AL CAMBIO CLIMÁTICO</a:t>
            </a:r>
            <a:endParaRPr lang="es-E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160727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SERVICIOS PRESTADOS </a:t>
            </a:r>
            <a:r>
              <a:rPr lang="es-C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AÑO  </a:t>
            </a:r>
            <a:r>
              <a:rPr lang="es-CO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27584" y="2348880"/>
            <a:ext cx="7848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ATENCION DE PERSONAS CON QUEMADURAS:   	1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CORTE DE PALMAS EN RIESGO EN CAYO 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JHONNY CAY:   	2 CASOS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CORTE DE ARBOLES:             	75 CASOS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CAMPAÑAS DE LIMPIEZA:    	8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SERVICIOS VARIOS (TRANSPORTE DE AGUA 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COLEGIOS, IGLESIAS, CENTRO MENOR </a:t>
            </a:r>
          </a:p>
          <a:p>
            <a:pPr marL="285750" indent="-285750">
              <a:buFont typeface="Wingdings" pitchFamily="2" charset="2"/>
              <a:buChar char="§"/>
              <a:tabLst>
                <a:tab pos="7269163" algn="r"/>
              </a:tabLst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INFRACTOR, CEMENTERIOS Y OTROS : 	28 CASOS</a:t>
            </a:r>
          </a:p>
          <a:p>
            <a:pPr>
              <a:tabLst>
                <a:tab pos="7269163" algn="r"/>
              </a:tabLst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TOTAL  LLAMADOS ATENDIDOS:   	 640 CASOS</a:t>
            </a:r>
          </a:p>
        </p:txBody>
      </p:sp>
    </p:spTree>
    <p:extLst>
      <p:ext uri="{BB962C8B-B14F-4D97-AF65-F5344CB8AC3E}">
        <p14:creationId xmlns:p14="http://schemas.microsoft.com/office/powerpoint/2010/main" val="38344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SISTEMA DE RESPONSABILIDAD PENAL PARA ADOLESCENTES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3 Imagen" descr="C:\Users\mmasquita.GOBSAI\Downloads\IMG-20120224-00164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2953"/>
            <a:ext cx="2088232" cy="187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mmasquita.GOBSAI\Downloads\IMG-20120224-001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13645"/>
            <a:ext cx="2088232" cy="154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mmasquita.GOBSAI\Downloads\IMG-20111221-00020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0" y="4509120"/>
            <a:ext cx="1872208" cy="148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mmasquita.GOBSAI\Downloads\DSC_0288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43" y="4553442"/>
            <a:ext cx="218694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mmasquita.GOBSAI\Downloads\IMG-20120301-00196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90" y="2395426"/>
            <a:ext cx="2088232" cy="193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3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40849" y="4492422"/>
            <a:ext cx="35182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cap="all" dirty="0"/>
              <a:t>Existe la asignación de  recursos para que una vez se tengan los resultados de la consulta previa se proceda  adecuadamente a garantizar el derecho   a los niños y niñas adolescentes  que se encuentren en estado de internación.</a:t>
            </a:r>
          </a:p>
        </p:txBody>
      </p:sp>
    </p:spTree>
    <p:extLst>
      <p:ext uri="{BB962C8B-B14F-4D97-AF65-F5344CB8AC3E}">
        <p14:creationId xmlns:p14="http://schemas.microsoft.com/office/powerpoint/2010/main" val="38161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imagen gobiern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696744" cy="53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045" y="2592088"/>
            <a:ext cx="8520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SECRETARÍA DE GOBIERNO 2013 - 2014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611560" y="2194992"/>
            <a:ext cx="31683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 Reactivado la Comisión de Inspección y seguimiento al régimen penitenciario y carcelario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O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O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implementó EL programas en las áreas de atención Psicosocial,  Capacitación y Ocupación Laboral,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O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98712" y="1329294"/>
            <a:ext cx="454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MIS DERECHOS TAMBIEN SON TUS DERECHOS</a:t>
            </a:r>
            <a:endParaRPr lang="es-CO" sz="24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Nueva carpeta (2)\Ima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25" y="2188426"/>
            <a:ext cx="257145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Nueva carpeta (2)\SAM_01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37" y="4077072"/>
            <a:ext cx="2583746" cy="1825938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07504" y="1195097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 ANDRÉS, TERRITORIO DE PAZ Y CONVIVENCIA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2664173" cy="1998130"/>
          </a:xfrm>
          <a:prstGeom prst="rect">
            <a:avLst/>
          </a:prstGeom>
          <a:effectLst>
            <a:outerShdw blurRad="50800" dist="228600" dir="10800000" algn="r" rotWithShape="0">
              <a:srgbClr val="FF0000">
                <a:alpha val="40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2520280" cy="1890210"/>
          </a:xfrm>
          <a:prstGeom prst="rect">
            <a:avLst/>
          </a:prstGeom>
          <a:effectLst>
            <a:outerShdw blurRad="50800" dist="177800" dir="10800000" algn="r" rotWithShape="0">
              <a:srgbClr val="0070C0">
                <a:alpha val="4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1710189" cy="2280252"/>
          </a:xfrm>
          <a:prstGeom prst="rect">
            <a:avLst/>
          </a:prstGeom>
          <a:effectLst>
            <a:outerShdw blurRad="50800" dist="101600" dir="10800000" algn="r" rotWithShape="0">
              <a:srgbClr val="00B050">
                <a:alpha val="40000"/>
              </a:srgbClr>
            </a:outerShdw>
          </a:effectLst>
        </p:spPr>
      </p:pic>
      <p:pic>
        <p:nvPicPr>
          <p:cNvPr id="7" name="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77578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cap="all" dirty="0" smtClean="0"/>
              <a:t> capacitación del talento humano en </a:t>
            </a:r>
            <a:r>
              <a:rPr lang="es-CO" cap="all" dirty="0"/>
              <a:t>Girardot diciembre 3 – 6 </a:t>
            </a:r>
            <a:r>
              <a:rPr lang="es-CO" cap="all" dirty="0" smtClean="0"/>
              <a:t>del  2013</a:t>
            </a:r>
            <a:r>
              <a:rPr lang="es-CO" cap="all" dirty="0"/>
              <a:t>.  con el fin de mejorar la </a:t>
            </a:r>
            <a:r>
              <a:rPr lang="es-CO" cap="all" dirty="0" smtClean="0"/>
              <a:t> </a:t>
            </a:r>
            <a:r>
              <a:rPr lang="es-CO" cap="all" dirty="0"/>
              <a:t>atención en la recepción de la información y direccionamiento de  los usuarios de </a:t>
            </a:r>
            <a:r>
              <a:rPr lang="es-CO" cap="all" dirty="0" smtClean="0"/>
              <a:t>casa de justicia.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CIM\101MSDCF\DSC02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06" y="4725144"/>
            <a:ext cx="2112235" cy="1584176"/>
          </a:xfrm>
          <a:prstGeom prst="rect">
            <a:avLst/>
          </a:prstGeom>
          <a:noFill/>
          <a:effectLst>
            <a:outerShdw blurRad="50800" dist="241300" dir="8100000" algn="tr" rotWithShape="0">
              <a:schemeClr val="accent6">
                <a:lumMod val="75000"/>
                <a:alpha val="40000"/>
              </a:schemeClr>
            </a:outerShdw>
          </a:effectLst>
        </p:spPr>
      </p:pic>
      <p:pic>
        <p:nvPicPr>
          <p:cNvPr id="7" name="Picture 2" descr="C:\Users\TOSHIBA\Desktop\fotos evento nazly\IMG_0000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25073"/>
            <a:ext cx="2771800" cy="1559137"/>
          </a:xfrm>
          <a:prstGeom prst="rect">
            <a:avLst/>
          </a:prstGeom>
          <a:noFill/>
          <a:effectLst>
            <a:innerShdw blurRad="63500" dist="203200" dir="8100000">
              <a:srgbClr val="FFFF00">
                <a:alpha val="50000"/>
              </a:srgbClr>
            </a:innerShdw>
          </a:effectLst>
        </p:spPr>
      </p:pic>
      <p:pic>
        <p:nvPicPr>
          <p:cNvPr id="8" name="3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Picture 2" descr="C:\Users\TOSHIBA\Desktop\fotos evento nazly\IMG_00000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81" y="2487852"/>
            <a:ext cx="2411760" cy="2088232"/>
          </a:xfrm>
          <a:prstGeom prst="rect">
            <a:avLst/>
          </a:prstGeom>
          <a:noFill/>
          <a:effectLst>
            <a:outerShdw blurRad="50800" dist="279400" dir="16200000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11" name="10 Rectángulo"/>
          <p:cNvSpPr/>
          <p:nvPr/>
        </p:nvSpPr>
        <p:spPr>
          <a:xfrm>
            <a:off x="107504" y="1124744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 ANDRÉS, TERRITORIO DE PAZ Y CONVIVENCIA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779912" y="45760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cap="all" dirty="0"/>
              <a:t>del  26 al 30 de diciembre del 2013 Se Desarrolló </a:t>
            </a:r>
            <a:r>
              <a:rPr lang="es-CO" cap="all" dirty="0" smtClean="0"/>
              <a:t>el </a:t>
            </a:r>
            <a:r>
              <a:rPr lang="es-CO" cap="all" dirty="0"/>
              <a:t>Plan desarme en los sectores de tablita, </a:t>
            </a:r>
            <a:r>
              <a:rPr lang="es-CO" cap="all" dirty="0" err="1"/>
              <a:t>natania</a:t>
            </a:r>
            <a:r>
              <a:rPr lang="es-CO" cap="all" dirty="0"/>
              <a:t>, altos de </a:t>
            </a:r>
            <a:r>
              <a:rPr lang="es-CO" cap="all" dirty="0" err="1"/>
              <a:t>natania</a:t>
            </a:r>
            <a:r>
              <a:rPr lang="es-CO" cap="all" dirty="0"/>
              <a:t>, </a:t>
            </a:r>
            <a:r>
              <a:rPr lang="es-CO" cap="all" dirty="0" err="1"/>
              <a:t>barrack</a:t>
            </a:r>
            <a:r>
              <a:rPr lang="es-CO" cap="all" dirty="0"/>
              <a:t>, cocal , santana,  el Cliff.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36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2987825" y="2276872"/>
            <a:ext cx="2736304" cy="4041006"/>
          </a:xfrm>
        </p:spPr>
        <p:txBody>
          <a:bodyPr/>
          <a:lstStyle/>
          <a:p>
            <a:pPr eaLnBrk="1" hangingPunct="1"/>
            <a:r>
              <a:rPr lang="es-CO" altLang="es-CO" dirty="0" smtClean="0"/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512" y="1052736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DEBER DE ESCUCHAR Y EL DERECHO DE PARTICIPAR</a:t>
            </a:r>
            <a:endParaRPr lang="es-ES" sz="3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9 Imagen" descr="DSC02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2232248" cy="22045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76200" contourW="88900">
            <a:bevelT w="139700" h="139700" prst="divot"/>
            <a:bevelB prst="relaxedInset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50000"/>
              </a:schemeClr>
            </a:contourClr>
          </a:sp3d>
        </p:spPr>
      </p:pic>
      <p:pic>
        <p:nvPicPr>
          <p:cNvPr id="12" name="Picture 2" descr="F:\DCIM\101MSDCF\DSC02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112235" cy="1584176"/>
          </a:xfrm>
          <a:prstGeom prst="rect">
            <a:avLst/>
          </a:prstGeom>
          <a:gradFill flip="none" rotWithShape="1">
            <a:gsLst>
              <a:gs pos="5500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49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152400" dir="10800000">
              <a:schemeClr val="accent4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12 Imagen" descr="DSC02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25144"/>
            <a:ext cx="2363755" cy="177281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165100" dist="127000" dir="13500000" algn="br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14" name="13 Imagen" descr="DSC02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402886"/>
            <a:ext cx="2328258" cy="174619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65100" contourW="165100" prstMaterial="dkEdge">
            <a:bevelT/>
            <a:bevelB prst="slope"/>
            <a:extrusionClr>
              <a:schemeClr val="accent6">
                <a:lumMod val="50000"/>
              </a:schemeClr>
            </a:extrusionClr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5" name="3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15815" y="3327304"/>
            <a:ext cx="2952327" cy="178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 smtClean="0"/>
              <a:t>Pensar  es </a:t>
            </a:r>
            <a:r>
              <a:rPr lang="es-CO" b="1" i="1" dirty="0"/>
              <a:t>un acto de responsabilidad pública y ciudadana frente a un país que poco piensa, poco escruta y poco critica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2910542" y="2200585"/>
            <a:ext cx="2736304" cy="4041006"/>
          </a:xfrm>
        </p:spPr>
        <p:txBody>
          <a:bodyPr/>
          <a:lstStyle/>
          <a:p>
            <a:pPr eaLnBrk="1" hangingPunct="1"/>
            <a:r>
              <a:rPr lang="es-CO" altLang="es-CO" dirty="0" smtClean="0"/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512" y="1052736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DEBER DE ESCUCHAR Y EL DERECHO DE PARTICIPAR</a:t>
            </a:r>
            <a:endParaRPr lang="es-ES" sz="3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" name="16 Imagen" descr="C:\Users\mmasquita.GOBSAI\AppData\Local\Microsoft\Windows\Temporary Internet Files\Low\Content.IE5\XYJ8K3F8\DSC00751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0" y="1928772"/>
            <a:ext cx="2051050" cy="115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mmasquita.GOBSAI\AppData\Local\Microsoft\Windows\Temporary Internet Files\Low\Content.IE5\CFJSKMUS\DSC00840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02433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mmasquita.GOBSAI\AppData\Local\Microsoft\Windows\Temporary Internet Files\Low\Content.IE5\ABSCFZ57\DSC00856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23224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C:\Users\mmasquita.GOBSAI\AppData\Local\Microsoft\Windows\Temporary Internet Files\Low\Content.IE5\9LBNWP0Y\DSC00803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44827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C:\Users\mmasquita.GOBSAI\AppData\Local\Microsoft\Windows\Temporary Internet Files\Low\Content.IE5\QTU75Q68\DSC00763[2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1030"/>
            <a:ext cx="2165985" cy="1217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2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2995177" y="2253065"/>
            <a:ext cx="2736304" cy="4041006"/>
          </a:xfrm>
        </p:spPr>
        <p:txBody>
          <a:bodyPr/>
          <a:lstStyle/>
          <a:p>
            <a:pPr eaLnBrk="1" hangingPunct="1"/>
            <a:r>
              <a:rPr lang="es-CO" altLang="es-CO" dirty="0" smtClean="0"/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512" y="1052736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DEBER DE ESCUCHAR Y EL DERECHO DE PARTICIPAR</a:t>
            </a:r>
            <a:endParaRPr lang="es-ES" sz="3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3" y="2120280"/>
            <a:ext cx="2757985" cy="1956792"/>
          </a:xfrm>
          <a:prstGeom prst="rect">
            <a:avLst/>
          </a:prstGeom>
        </p:spPr>
      </p:pic>
      <p:pic>
        <p:nvPicPr>
          <p:cNvPr id="18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0" y="2120279"/>
            <a:ext cx="2686233" cy="2172817"/>
          </a:xfrm>
          <a:prstGeom prst="rect">
            <a:avLst/>
          </a:prstGeom>
        </p:spPr>
      </p:pic>
      <p:pic>
        <p:nvPicPr>
          <p:cNvPr id="19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20904"/>
            <a:ext cx="2376264" cy="1950870"/>
          </a:xfrm>
          <a:prstGeom prst="rect">
            <a:avLst/>
          </a:prstGeom>
        </p:spPr>
      </p:pic>
      <p:pic>
        <p:nvPicPr>
          <p:cNvPr id="21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0" y="4520904"/>
            <a:ext cx="2587794" cy="20906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03848" y="2551837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TALLER PARA LA CONSTRUCCIÓN Y FORMULACIÓN DE LA POLÍTICA PÚBLICA PARA LOS ORGANISMOS DE ACCIÓN COMUNAL Y DE VIVIENDA COMUNITARIA EN EL DEPARTAMENTO DE SAN ANDRÉS, PROVIDENCIA Y SANTA </a:t>
            </a:r>
            <a:r>
              <a:rPr lang="es-CO" b="1" dirty="0" smtClean="0"/>
              <a:t>CATALINA </a:t>
            </a:r>
            <a:r>
              <a:rPr lang="es-CO" b="1" cap="all" dirty="0" smtClean="0"/>
              <a:t>octubre</a:t>
            </a:r>
            <a:r>
              <a:rPr lang="es-CO" b="1" dirty="0" smtClean="0"/>
              <a:t> 16 -19 DEL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22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660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26064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 smtClean="0">
                <a:latin typeface="Arial Black" pitchFamily="34" charset="0"/>
              </a:rPr>
              <a:t>GOBIERNO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CO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5 Imagen" descr="E:\DSC00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10" y="1412776"/>
            <a:ext cx="3382129" cy="22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51520" y="3762814"/>
            <a:ext cx="40324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100" cap="all" dirty="0" smtClean="0">
                <a:ea typeface="Calibri"/>
                <a:cs typeface="Times New Roman"/>
              </a:rPr>
              <a:t>- </a:t>
            </a:r>
            <a:r>
              <a:rPr lang="es-CO" sz="1100" cap="all" dirty="0">
                <a:ea typeface="Calibri"/>
                <a:cs typeface="Times New Roman"/>
              </a:rPr>
              <a:t>clausura del proceso de formación en participación (Diplomado</a:t>
            </a:r>
            <a:r>
              <a:rPr lang="es-CO" sz="1100" cap="all" dirty="0" smtClean="0">
                <a:ea typeface="Calibri"/>
                <a:cs typeface="Times New Roman"/>
              </a:rPr>
              <a:t>) Octubre </a:t>
            </a:r>
            <a:r>
              <a:rPr lang="es-CO" sz="1100" cap="all" dirty="0">
                <a:ea typeface="Calibri"/>
                <a:cs typeface="Times New Roman"/>
              </a:rPr>
              <a:t>21 de 2013</a:t>
            </a:r>
          </a:p>
        </p:txBody>
      </p:sp>
      <p:pic>
        <p:nvPicPr>
          <p:cNvPr id="7" name="6 Imagen" descr="E:\DSC004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00317"/>
            <a:ext cx="3984380" cy="23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640110" y="3872844"/>
            <a:ext cx="3024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cap="all" dirty="0">
                <a:ea typeface="Calibri"/>
                <a:cs typeface="Times New Roman"/>
              </a:rPr>
              <a:t>Proceso de Construcción política pública </a:t>
            </a:r>
            <a:endParaRPr lang="es-CO" dirty="0"/>
          </a:p>
        </p:txBody>
      </p:sp>
      <p:pic>
        <p:nvPicPr>
          <p:cNvPr id="8" name="7 Imagen" descr="E:\DSC003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44484"/>
            <a:ext cx="3824070" cy="229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645912" y="1070933"/>
            <a:ext cx="2004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100" cap="all" dirty="0">
                <a:solidFill>
                  <a:prstClr val="black"/>
                </a:solidFill>
                <a:ea typeface="Calibri"/>
                <a:cs typeface="Times New Roman"/>
              </a:rPr>
              <a:t>Estrategia de participación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411</Words>
  <Application>Microsoft Office PowerPoint</Application>
  <PresentationFormat>Presentación en pantalla (4:3)</PresentationFormat>
  <Paragraphs>100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INFORME Secretaría de GOBIERNO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jhoward</dc:creator>
  <cp:lastModifiedBy>MAGDA MASQUITA MCKELLER</cp:lastModifiedBy>
  <cp:revision>153</cp:revision>
  <dcterms:created xsi:type="dcterms:W3CDTF">2014-03-06T12:36:26Z</dcterms:created>
  <dcterms:modified xsi:type="dcterms:W3CDTF">2014-03-30T22:44:20Z</dcterms:modified>
</cp:coreProperties>
</file>