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256" r:id="rId2"/>
    <p:sldId id="262" r:id="rId3"/>
    <p:sldId id="313" r:id="rId4"/>
    <p:sldId id="315" r:id="rId5"/>
    <p:sldId id="317" r:id="rId6"/>
    <p:sldId id="318" r:id="rId7"/>
    <p:sldId id="326" r:id="rId8"/>
    <p:sldId id="319" r:id="rId9"/>
    <p:sldId id="320" r:id="rId10"/>
    <p:sldId id="321" r:id="rId11"/>
    <p:sldId id="322" r:id="rId12"/>
    <p:sldId id="323" r:id="rId13"/>
    <p:sldId id="324" r:id="rId14"/>
    <p:sldId id="325" r:id="rId15"/>
    <p:sldId id="327" r:id="rId16"/>
    <p:sldId id="328" r:id="rId17"/>
    <p:sldId id="329" r:id="rId18"/>
    <p:sldId id="330"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60" r:id="rId48"/>
    <p:sldId id="361" r:id="rId49"/>
    <p:sldId id="362" r:id="rId50"/>
    <p:sldId id="363" r:id="rId51"/>
    <p:sldId id="364" r:id="rId52"/>
    <p:sldId id="365" r:id="rId53"/>
    <p:sldId id="366" r:id="rId54"/>
    <p:sldId id="367" r:id="rId55"/>
    <p:sldId id="368" r:id="rId56"/>
    <p:sldId id="369" r:id="rId57"/>
    <p:sldId id="370" r:id="rId58"/>
    <p:sldId id="371" r:id="rId59"/>
    <p:sldId id="372" r:id="rId60"/>
    <p:sldId id="373" r:id="rId61"/>
    <p:sldId id="374" r:id="rId62"/>
    <p:sldId id="375" r:id="rId63"/>
    <p:sldId id="376" r:id="rId64"/>
    <p:sldId id="377" r:id="rId65"/>
    <p:sldId id="378" r:id="rId66"/>
    <p:sldId id="379" r:id="rId67"/>
    <p:sldId id="380" r:id="rId68"/>
    <p:sldId id="381" r:id="rId69"/>
    <p:sldId id="382" r:id="rId70"/>
    <p:sldId id="383" r:id="rId71"/>
    <p:sldId id="384" r:id="rId72"/>
    <p:sldId id="385" r:id="rId73"/>
    <p:sldId id="386" r:id="rId74"/>
    <p:sldId id="387" r:id="rId75"/>
    <p:sldId id="388" r:id="rId76"/>
    <p:sldId id="389" r:id="rId77"/>
    <p:sldId id="390" r:id="rId78"/>
    <p:sldId id="391" r:id="rId79"/>
    <p:sldId id="392" r:id="rId80"/>
    <p:sldId id="393" r:id="rId81"/>
    <p:sldId id="394" r:id="rId82"/>
    <p:sldId id="395" r:id="rId83"/>
    <p:sldId id="396" r:id="rId84"/>
    <p:sldId id="397" r:id="rId85"/>
    <p:sldId id="398" r:id="rId86"/>
    <p:sldId id="399" r:id="rId87"/>
    <p:sldId id="400" r:id="rId88"/>
    <p:sldId id="401" r:id="rId89"/>
    <p:sldId id="402" r:id="rId90"/>
    <p:sldId id="403" r:id="rId91"/>
    <p:sldId id="404" r:id="rId92"/>
    <p:sldId id="405" r:id="rId9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AF3E0D-6DBA-4E91-B79C-3653545390DE}" v="27" dt="2021-12-21T23:11:50.05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3"/>
  </p:normalViewPr>
  <p:slideViewPr>
    <p:cSldViewPr snapToGrid="0" snapToObjects="1">
      <p:cViewPr varScale="1">
        <p:scale>
          <a:sx n="70" d="100"/>
          <a:sy n="70" d="100"/>
        </p:scale>
        <p:origin x="7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E:\rendicion%20de%20cuentas%202021\SEGUI%20PLAN%20%20FINAL%20202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july\Desktop\RENDICION%20DE%20CUENTAS%20OCCRE%202021\ESTADISTICAS%20occre.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july\Desktop\RENDICION%20DE%20CUENTAS%20OCCRE%202021\ESTADISTICAS%20occre.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july\Desktop\DATOS%20OCCRE.xlsm"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july\Desktop\ADZ%20Migratorio%20Motivo%20Viaje%20Me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july\Desktop\INGRESO%20PASAJEROS%20POR%20EXTRANJEROS%20Y%20COLOMBIANO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Users\july\Desktop\OCCRE\OCCRE%202\ESTADISTICAS%20occre.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9.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10.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1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15720949e0e5bb0e/Escritorio/WORKS/GOBERNACI&#211;N%20SAI/Secretaria%20de%20Gobierno%202021/GASTOS%202021%20Corte%20a%2016%20DIC%20SAN%20ANDRES%20-%20EJECUCION%20PRESUPUESTAL%20Generada%2020211216.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15720949e0e5bb0e/Escritorio/WORKS/GOBERNACI&#211;N%20SAI/Secretaria%20de%20Gobierno%202021/GASTOS%202021%20Corte%20a%2016%20DIC%20SAN%20ANDRES%20-%20EJECUCION%20PRESUPUESTAL%20Generada%2020211216.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15720949e0e5bb0e/Datos%20adjuntos%20de%20correo%20electr&#243;nico/SEGUI%20PLAN%20TERCER%20TRIMESTRE%202O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13.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july\Downloads\BASE%20DE%20DATOS%20CESAR%20GAVIRIA%20(TABLITAS).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Hoja1!$S$4</c:f>
              <c:strCache>
                <c:ptCount val="1"/>
                <c:pt idx="0">
                  <c:v>Asamblea Departamental</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Hoja1!$T$4</c:f>
              <c:numCache>
                <c:formatCode>0.00%</c:formatCode>
                <c:ptCount val="1"/>
                <c:pt idx="0">
                  <c:v>0.99519999999999997</c:v>
                </c:pt>
              </c:numCache>
            </c:numRef>
          </c:val>
          <c:extLst xmlns:c16r2="http://schemas.microsoft.com/office/drawing/2015/06/chart">
            <c:ext xmlns:c16="http://schemas.microsoft.com/office/drawing/2014/chart" uri="{C3380CC4-5D6E-409C-BE32-E72D297353CC}">
              <c16:uniqueId val="{00000000-4A38-4953-BA39-0C65F250BE39}"/>
            </c:ext>
          </c:extLst>
        </c:ser>
        <c:ser>
          <c:idx val="1"/>
          <c:order val="1"/>
          <c:tx>
            <c:strRef>
              <c:f>Hoja1!$S$5</c:f>
              <c:strCache>
                <c:ptCount val="1"/>
                <c:pt idx="0">
                  <c:v>Contraloria Departamental</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dLbl>
              <c:idx val="0"/>
              <c:layout>
                <c:manualLayout>
                  <c:x val="8.0934132839358963E-3"/>
                  <c:y val="-2.7229709399681445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A38-4953-BA39-0C65F250BE39}"/>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Hoja1!$T$5</c:f>
              <c:numCache>
                <c:formatCode>0.00%</c:formatCode>
                <c:ptCount val="1"/>
                <c:pt idx="0">
                  <c:v>1</c:v>
                </c:pt>
              </c:numCache>
            </c:numRef>
          </c:val>
          <c:extLst xmlns:c16r2="http://schemas.microsoft.com/office/drawing/2015/06/chart">
            <c:ext xmlns:c16="http://schemas.microsoft.com/office/drawing/2014/chart" uri="{C3380CC4-5D6E-409C-BE32-E72D297353CC}">
              <c16:uniqueId val="{00000002-4A38-4953-BA39-0C65F250BE39}"/>
            </c:ext>
          </c:extLst>
        </c:ser>
        <c:ser>
          <c:idx val="2"/>
          <c:order val="2"/>
          <c:tx>
            <c:strRef>
              <c:f>Hoja1!$S$6</c:f>
              <c:strCache>
                <c:ptCount val="1"/>
                <c:pt idx="0">
                  <c:v>Fondo Educación</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Hoja1!$T$6</c:f>
              <c:numCache>
                <c:formatCode>0.00%</c:formatCode>
                <c:ptCount val="1"/>
                <c:pt idx="0">
                  <c:v>0.62960000000000005</c:v>
                </c:pt>
              </c:numCache>
            </c:numRef>
          </c:val>
          <c:extLst xmlns:c16r2="http://schemas.microsoft.com/office/drawing/2015/06/chart">
            <c:ext xmlns:c16="http://schemas.microsoft.com/office/drawing/2014/chart" uri="{C3380CC4-5D6E-409C-BE32-E72D297353CC}">
              <c16:uniqueId val="{00000003-4A38-4953-BA39-0C65F250BE39}"/>
            </c:ext>
          </c:extLst>
        </c:ser>
        <c:ser>
          <c:idx val="3"/>
          <c:order val="3"/>
          <c:tx>
            <c:strRef>
              <c:f>Hoja1!$S$7</c:f>
              <c:strCache>
                <c:ptCount val="1"/>
                <c:pt idx="0">
                  <c:v>Fondo Salud</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Hoja1!$T$7</c:f>
              <c:numCache>
                <c:formatCode>0.00%</c:formatCode>
                <c:ptCount val="1"/>
                <c:pt idx="0">
                  <c:v>0.81599999999999995</c:v>
                </c:pt>
              </c:numCache>
            </c:numRef>
          </c:val>
          <c:extLst xmlns:c16r2="http://schemas.microsoft.com/office/drawing/2015/06/chart">
            <c:ext xmlns:c16="http://schemas.microsoft.com/office/drawing/2014/chart" uri="{C3380CC4-5D6E-409C-BE32-E72D297353CC}">
              <c16:uniqueId val="{00000004-4A38-4953-BA39-0C65F250BE39}"/>
            </c:ext>
          </c:extLst>
        </c:ser>
        <c:ser>
          <c:idx val="4"/>
          <c:order val="4"/>
          <c:tx>
            <c:strRef>
              <c:f>Hoja1!$S$8</c:f>
              <c:strCache>
                <c:ptCount val="1"/>
                <c:pt idx="0">
                  <c:v>Cultura</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Hoja1!$T$8</c:f>
              <c:numCache>
                <c:formatCode>0.00%</c:formatCode>
                <c:ptCount val="1"/>
                <c:pt idx="0">
                  <c:v>0.70830000000000004</c:v>
                </c:pt>
              </c:numCache>
            </c:numRef>
          </c:val>
          <c:extLst xmlns:c16r2="http://schemas.microsoft.com/office/drawing/2015/06/chart">
            <c:ext xmlns:c16="http://schemas.microsoft.com/office/drawing/2014/chart" uri="{C3380CC4-5D6E-409C-BE32-E72D297353CC}">
              <c16:uniqueId val="{00000005-4A38-4953-BA39-0C65F250BE39}"/>
            </c:ext>
          </c:extLst>
        </c:ser>
        <c:ser>
          <c:idx val="5"/>
          <c:order val="5"/>
          <c:tx>
            <c:strRef>
              <c:f>Hoja1!$S$9</c:f>
              <c:strCache>
                <c:ptCount val="1"/>
                <c:pt idx="0">
                  <c:v>Deportes</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Hoja1!$T$9</c:f>
              <c:numCache>
                <c:formatCode>0.00%</c:formatCode>
                <c:ptCount val="1"/>
                <c:pt idx="0">
                  <c:v>0.37630000000000002</c:v>
                </c:pt>
              </c:numCache>
            </c:numRef>
          </c:val>
          <c:extLst xmlns:c16r2="http://schemas.microsoft.com/office/drawing/2015/06/chart">
            <c:ext xmlns:c16="http://schemas.microsoft.com/office/drawing/2014/chart" uri="{C3380CC4-5D6E-409C-BE32-E72D297353CC}">
              <c16:uniqueId val="{00000006-4A38-4953-BA39-0C65F250BE39}"/>
            </c:ext>
          </c:extLst>
        </c:ser>
        <c:ser>
          <c:idx val="6"/>
          <c:order val="6"/>
          <c:tx>
            <c:strRef>
              <c:f>Hoja1!$S$10</c:f>
              <c:strCache>
                <c:ptCount val="1"/>
                <c:pt idx="0">
                  <c:v>Agricultura</c:v>
                </c:pt>
              </c:strCache>
            </c:strRef>
          </c:tx>
          <c:spPr>
            <a:pattFill prst="narHorz">
              <a:fgClr>
                <a:schemeClr val="accent1">
                  <a:lumMod val="60000"/>
                </a:schemeClr>
              </a:fgClr>
              <a:bgClr>
                <a:schemeClr val="accent1">
                  <a:lumMod val="60000"/>
                  <a:lumMod val="20000"/>
                  <a:lumOff val="80000"/>
                </a:schemeClr>
              </a:bgClr>
            </a:pattFill>
            <a:ln>
              <a:noFill/>
            </a:ln>
            <a:effectLst>
              <a:innerShdw blurRad="114300">
                <a:schemeClr val="accent1">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Hoja1!$T$10</c:f>
              <c:numCache>
                <c:formatCode>0.00%</c:formatCode>
                <c:ptCount val="1"/>
                <c:pt idx="0">
                  <c:v>0.73170000000000002</c:v>
                </c:pt>
              </c:numCache>
            </c:numRef>
          </c:val>
          <c:extLst xmlns:c16r2="http://schemas.microsoft.com/office/drawing/2015/06/chart">
            <c:ext xmlns:c16="http://schemas.microsoft.com/office/drawing/2014/chart" uri="{C3380CC4-5D6E-409C-BE32-E72D297353CC}">
              <c16:uniqueId val="{00000007-4A38-4953-BA39-0C65F250BE39}"/>
            </c:ext>
          </c:extLst>
        </c:ser>
        <c:ser>
          <c:idx val="7"/>
          <c:order val="7"/>
          <c:tx>
            <c:strRef>
              <c:f>Hoja1!$S$11</c:f>
              <c:strCache>
                <c:ptCount val="1"/>
                <c:pt idx="0">
                  <c:v>Desarrollo Social</c:v>
                </c:pt>
              </c:strCache>
            </c:strRef>
          </c:tx>
          <c:spPr>
            <a:pattFill prst="narHorz">
              <a:fgClr>
                <a:schemeClr val="accent2">
                  <a:lumMod val="60000"/>
                </a:schemeClr>
              </a:fgClr>
              <a:bgClr>
                <a:schemeClr val="accent2">
                  <a:lumMod val="60000"/>
                  <a:lumMod val="20000"/>
                  <a:lumOff val="80000"/>
                </a:schemeClr>
              </a:bgClr>
            </a:pattFill>
            <a:ln>
              <a:noFill/>
            </a:ln>
            <a:effectLst>
              <a:innerShdw blurRad="114300">
                <a:schemeClr val="accent2">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Hoja1!$T$11</c:f>
              <c:numCache>
                <c:formatCode>0.00%</c:formatCode>
                <c:ptCount val="1"/>
                <c:pt idx="0">
                  <c:v>0.4758</c:v>
                </c:pt>
              </c:numCache>
            </c:numRef>
          </c:val>
          <c:extLst xmlns:c16r2="http://schemas.microsoft.com/office/drawing/2015/06/chart">
            <c:ext xmlns:c16="http://schemas.microsoft.com/office/drawing/2014/chart" uri="{C3380CC4-5D6E-409C-BE32-E72D297353CC}">
              <c16:uniqueId val="{00000008-4A38-4953-BA39-0C65F250BE39}"/>
            </c:ext>
          </c:extLst>
        </c:ser>
        <c:ser>
          <c:idx val="8"/>
          <c:order val="8"/>
          <c:tx>
            <c:strRef>
              <c:f>Hoja1!$S$12</c:f>
              <c:strCache>
                <c:ptCount val="1"/>
                <c:pt idx="0">
                  <c:v>General</c:v>
                </c:pt>
              </c:strCache>
            </c:strRef>
          </c:tx>
          <c:spPr>
            <a:pattFill prst="narHorz">
              <a:fgClr>
                <a:schemeClr val="accent3">
                  <a:lumMod val="60000"/>
                </a:schemeClr>
              </a:fgClr>
              <a:bgClr>
                <a:schemeClr val="accent3">
                  <a:lumMod val="60000"/>
                  <a:lumMod val="20000"/>
                  <a:lumOff val="80000"/>
                </a:schemeClr>
              </a:bgClr>
            </a:pattFill>
            <a:ln>
              <a:noFill/>
            </a:ln>
            <a:effectLst>
              <a:innerShdw blurRad="114300">
                <a:schemeClr val="accent3">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Hoja1!$T$12</c:f>
              <c:numCache>
                <c:formatCode>0.00%</c:formatCode>
                <c:ptCount val="1"/>
                <c:pt idx="0">
                  <c:v>0.84099999999999997</c:v>
                </c:pt>
              </c:numCache>
            </c:numRef>
          </c:val>
          <c:extLst xmlns:c16r2="http://schemas.microsoft.com/office/drawing/2015/06/chart">
            <c:ext xmlns:c16="http://schemas.microsoft.com/office/drawing/2014/chart" uri="{C3380CC4-5D6E-409C-BE32-E72D297353CC}">
              <c16:uniqueId val="{00000009-4A38-4953-BA39-0C65F250BE39}"/>
            </c:ext>
          </c:extLst>
        </c:ser>
        <c:ser>
          <c:idx val="9"/>
          <c:order val="9"/>
          <c:tx>
            <c:strRef>
              <c:f>Hoja1!$S$13</c:f>
              <c:strCache>
                <c:ptCount val="1"/>
                <c:pt idx="0">
                  <c:v>Gobierno</c:v>
                </c:pt>
              </c:strCache>
            </c:strRef>
          </c:tx>
          <c:spPr>
            <a:pattFill prst="narHorz">
              <a:fgClr>
                <a:schemeClr val="accent4">
                  <a:lumMod val="60000"/>
                </a:schemeClr>
              </a:fgClr>
              <a:bgClr>
                <a:schemeClr val="accent4">
                  <a:lumMod val="60000"/>
                  <a:lumMod val="20000"/>
                  <a:lumOff val="80000"/>
                </a:schemeClr>
              </a:bgClr>
            </a:pattFill>
            <a:ln>
              <a:noFill/>
            </a:ln>
            <a:effectLst>
              <a:innerShdw blurRad="114300">
                <a:schemeClr val="accent4">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Hoja1!$T$13</c:f>
              <c:numCache>
                <c:formatCode>0.00%</c:formatCode>
                <c:ptCount val="1"/>
                <c:pt idx="0">
                  <c:v>0.51619999999999999</c:v>
                </c:pt>
              </c:numCache>
            </c:numRef>
          </c:val>
          <c:extLst xmlns:c16r2="http://schemas.microsoft.com/office/drawing/2015/06/chart">
            <c:ext xmlns:c16="http://schemas.microsoft.com/office/drawing/2014/chart" uri="{C3380CC4-5D6E-409C-BE32-E72D297353CC}">
              <c16:uniqueId val="{0000000A-4A38-4953-BA39-0C65F250BE39}"/>
            </c:ext>
          </c:extLst>
        </c:ser>
        <c:ser>
          <c:idx val="10"/>
          <c:order val="10"/>
          <c:tx>
            <c:strRef>
              <c:f>Hoja1!$S$14</c:f>
              <c:strCache>
                <c:ptCount val="1"/>
                <c:pt idx="0">
                  <c:v>Hacienda</c:v>
                </c:pt>
              </c:strCache>
            </c:strRef>
          </c:tx>
          <c:spPr>
            <a:pattFill prst="narHorz">
              <a:fgClr>
                <a:schemeClr val="accent5">
                  <a:lumMod val="60000"/>
                </a:schemeClr>
              </a:fgClr>
              <a:bgClr>
                <a:schemeClr val="accent5">
                  <a:lumMod val="60000"/>
                  <a:lumMod val="20000"/>
                  <a:lumOff val="80000"/>
                </a:schemeClr>
              </a:bgClr>
            </a:pattFill>
            <a:ln>
              <a:noFill/>
            </a:ln>
            <a:effectLst>
              <a:innerShdw blurRad="114300">
                <a:schemeClr val="accent5">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Hoja1!$T$14</c:f>
              <c:numCache>
                <c:formatCode>0.00%</c:formatCode>
                <c:ptCount val="1"/>
                <c:pt idx="0">
                  <c:v>0.82679999999999998</c:v>
                </c:pt>
              </c:numCache>
            </c:numRef>
          </c:val>
          <c:extLst xmlns:c16r2="http://schemas.microsoft.com/office/drawing/2015/06/chart">
            <c:ext xmlns:c16="http://schemas.microsoft.com/office/drawing/2014/chart" uri="{C3380CC4-5D6E-409C-BE32-E72D297353CC}">
              <c16:uniqueId val="{0000000B-4A38-4953-BA39-0C65F250BE39}"/>
            </c:ext>
          </c:extLst>
        </c:ser>
        <c:ser>
          <c:idx val="11"/>
          <c:order val="11"/>
          <c:tx>
            <c:strRef>
              <c:f>Hoja1!$S$15</c:f>
              <c:strCache>
                <c:ptCount val="1"/>
                <c:pt idx="0">
                  <c:v>Infraestructura</c:v>
                </c:pt>
              </c:strCache>
            </c:strRef>
          </c:tx>
          <c:spPr>
            <a:pattFill prst="narHorz">
              <a:fgClr>
                <a:schemeClr val="accent6">
                  <a:lumMod val="60000"/>
                </a:schemeClr>
              </a:fgClr>
              <a:bgClr>
                <a:schemeClr val="accent6">
                  <a:lumMod val="60000"/>
                  <a:lumMod val="20000"/>
                  <a:lumOff val="80000"/>
                </a:schemeClr>
              </a:bgClr>
            </a:pattFill>
            <a:ln>
              <a:noFill/>
            </a:ln>
            <a:effectLst>
              <a:innerShdw blurRad="114300">
                <a:schemeClr val="accent6">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Hoja1!$T$15</c:f>
              <c:numCache>
                <c:formatCode>0.00%</c:formatCode>
                <c:ptCount val="1"/>
                <c:pt idx="0">
                  <c:v>3.9899999999999998E-2</c:v>
                </c:pt>
              </c:numCache>
            </c:numRef>
          </c:val>
          <c:extLst xmlns:c16r2="http://schemas.microsoft.com/office/drawing/2015/06/chart">
            <c:ext xmlns:c16="http://schemas.microsoft.com/office/drawing/2014/chart" uri="{C3380CC4-5D6E-409C-BE32-E72D297353CC}">
              <c16:uniqueId val="{0000000C-4A38-4953-BA39-0C65F250BE39}"/>
            </c:ext>
          </c:extLst>
        </c:ser>
        <c:ser>
          <c:idx val="12"/>
          <c:order val="12"/>
          <c:tx>
            <c:strRef>
              <c:f>Hoja1!$S$16</c:f>
              <c:strCache>
                <c:ptCount val="1"/>
                <c:pt idx="0">
                  <c:v>Movilidad</c:v>
                </c:pt>
              </c:strCache>
            </c:strRef>
          </c:tx>
          <c:spPr>
            <a:pattFill prst="narHorz">
              <a:fgClr>
                <a:schemeClr val="accent1">
                  <a:lumMod val="80000"/>
                  <a:lumOff val="20000"/>
                </a:schemeClr>
              </a:fgClr>
              <a:bgClr>
                <a:schemeClr val="accent1">
                  <a:lumMod val="80000"/>
                  <a:lumOff val="20000"/>
                  <a:lumMod val="20000"/>
                  <a:lumOff val="80000"/>
                </a:schemeClr>
              </a:bgClr>
            </a:pattFill>
            <a:ln>
              <a:noFill/>
            </a:ln>
            <a:effectLst>
              <a:innerShdw blurRad="114300">
                <a:schemeClr val="accent1">
                  <a:lumMod val="80000"/>
                  <a:lumOff val="2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Hoja1!$T$16</c:f>
              <c:numCache>
                <c:formatCode>0.00%</c:formatCode>
                <c:ptCount val="1"/>
                <c:pt idx="0">
                  <c:v>0.82579999999999998</c:v>
                </c:pt>
              </c:numCache>
            </c:numRef>
          </c:val>
          <c:extLst xmlns:c16r2="http://schemas.microsoft.com/office/drawing/2015/06/chart">
            <c:ext xmlns:c16="http://schemas.microsoft.com/office/drawing/2014/chart" uri="{C3380CC4-5D6E-409C-BE32-E72D297353CC}">
              <c16:uniqueId val="{0000000D-4A38-4953-BA39-0C65F250BE39}"/>
            </c:ext>
          </c:extLst>
        </c:ser>
        <c:ser>
          <c:idx val="13"/>
          <c:order val="13"/>
          <c:tx>
            <c:strRef>
              <c:f>Hoja1!$S$17</c:f>
              <c:strCache>
                <c:ptCount val="1"/>
                <c:pt idx="0">
                  <c:v>Planeación</c:v>
                </c:pt>
              </c:strCache>
            </c:strRef>
          </c:tx>
          <c:spPr>
            <a:pattFill prst="narHorz">
              <a:fgClr>
                <a:schemeClr val="accent2">
                  <a:lumMod val="80000"/>
                  <a:lumOff val="20000"/>
                </a:schemeClr>
              </a:fgClr>
              <a:bgClr>
                <a:schemeClr val="accent2">
                  <a:lumMod val="80000"/>
                  <a:lumOff val="20000"/>
                  <a:lumMod val="20000"/>
                  <a:lumOff val="80000"/>
                </a:schemeClr>
              </a:bgClr>
            </a:pattFill>
            <a:ln>
              <a:noFill/>
            </a:ln>
            <a:effectLst>
              <a:innerShdw blurRad="114300">
                <a:schemeClr val="accent2">
                  <a:lumMod val="80000"/>
                  <a:lumOff val="2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Hoja1!$T$17</c:f>
              <c:numCache>
                <c:formatCode>0.00%</c:formatCode>
                <c:ptCount val="1"/>
                <c:pt idx="0">
                  <c:v>0.10589999999999999</c:v>
                </c:pt>
              </c:numCache>
            </c:numRef>
          </c:val>
          <c:extLst xmlns:c16r2="http://schemas.microsoft.com/office/drawing/2015/06/chart">
            <c:ext xmlns:c16="http://schemas.microsoft.com/office/drawing/2014/chart" uri="{C3380CC4-5D6E-409C-BE32-E72D297353CC}">
              <c16:uniqueId val="{0000000E-4A38-4953-BA39-0C65F250BE39}"/>
            </c:ext>
          </c:extLst>
        </c:ser>
        <c:ser>
          <c:idx val="14"/>
          <c:order val="14"/>
          <c:tx>
            <c:strRef>
              <c:f>Hoja1!$S$18</c:f>
              <c:strCache>
                <c:ptCount val="1"/>
                <c:pt idx="0">
                  <c:v>Prensa</c:v>
                </c:pt>
              </c:strCache>
            </c:strRef>
          </c:tx>
          <c:spPr>
            <a:pattFill prst="narHorz">
              <a:fgClr>
                <a:schemeClr val="accent3">
                  <a:lumMod val="80000"/>
                  <a:lumOff val="20000"/>
                </a:schemeClr>
              </a:fgClr>
              <a:bgClr>
                <a:schemeClr val="accent3">
                  <a:lumMod val="80000"/>
                  <a:lumOff val="20000"/>
                  <a:lumMod val="20000"/>
                  <a:lumOff val="80000"/>
                </a:schemeClr>
              </a:bgClr>
            </a:pattFill>
            <a:ln>
              <a:noFill/>
            </a:ln>
            <a:effectLst>
              <a:innerShdw blurRad="114300">
                <a:schemeClr val="accent3">
                  <a:lumMod val="80000"/>
                  <a:lumOff val="2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Hoja1!$T$18</c:f>
              <c:numCache>
                <c:formatCode>0.00%</c:formatCode>
                <c:ptCount val="1"/>
                <c:pt idx="0">
                  <c:v>0.98850000000000005</c:v>
                </c:pt>
              </c:numCache>
            </c:numRef>
          </c:val>
          <c:extLst xmlns:c16r2="http://schemas.microsoft.com/office/drawing/2015/06/chart">
            <c:ext xmlns:c16="http://schemas.microsoft.com/office/drawing/2014/chart" uri="{C3380CC4-5D6E-409C-BE32-E72D297353CC}">
              <c16:uniqueId val="{0000000F-4A38-4953-BA39-0C65F250BE39}"/>
            </c:ext>
          </c:extLst>
        </c:ser>
        <c:ser>
          <c:idx val="15"/>
          <c:order val="15"/>
          <c:tx>
            <c:strRef>
              <c:f>Hoja1!$S$19</c:f>
              <c:strCache>
                <c:ptCount val="1"/>
                <c:pt idx="0">
                  <c:v>Servicios Públicos</c:v>
                </c:pt>
              </c:strCache>
            </c:strRef>
          </c:tx>
          <c:spPr>
            <a:pattFill prst="narHorz">
              <a:fgClr>
                <a:schemeClr val="accent4">
                  <a:lumMod val="80000"/>
                  <a:lumOff val="20000"/>
                </a:schemeClr>
              </a:fgClr>
              <a:bgClr>
                <a:schemeClr val="accent4">
                  <a:lumMod val="80000"/>
                  <a:lumOff val="20000"/>
                  <a:lumMod val="20000"/>
                  <a:lumOff val="80000"/>
                </a:schemeClr>
              </a:bgClr>
            </a:pattFill>
            <a:ln>
              <a:noFill/>
            </a:ln>
            <a:effectLst>
              <a:innerShdw blurRad="114300">
                <a:schemeClr val="accent4">
                  <a:lumMod val="80000"/>
                  <a:lumOff val="2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Hoja1!$T$19</c:f>
              <c:numCache>
                <c:formatCode>0.00%</c:formatCode>
                <c:ptCount val="1"/>
                <c:pt idx="0">
                  <c:v>0.35399999999999998</c:v>
                </c:pt>
              </c:numCache>
            </c:numRef>
          </c:val>
          <c:extLst xmlns:c16r2="http://schemas.microsoft.com/office/drawing/2015/06/chart">
            <c:ext xmlns:c16="http://schemas.microsoft.com/office/drawing/2014/chart" uri="{C3380CC4-5D6E-409C-BE32-E72D297353CC}">
              <c16:uniqueId val="{00000010-4A38-4953-BA39-0C65F250BE39}"/>
            </c:ext>
          </c:extLst>
        </c:ser>
        <c:ser>
          <c:idx val="16"/>
          <c:order val="16"/>
          <c:tx>
            <c:strRef>
              <c:f>Hoja1!$S$20</c:f>
              <c:strCache>
                <c:ptCount val="1"/>
                <c:pt idx="0">
                  <c:v>TIC</c:v>
                </c:pt>
              </c:strCache>
            </c:strRef>
          </c:tx>
          <c:spPr>
            <a:pattFill prst="narHorz">
              <a:fgClr>
                <a:schemeClr val="accent5">
                  <a:lumMod val="80000"/>
                  <a:lumOff val="20000"/>
                </a:schemeClr>
              </a:fgClr>
              <a:bgClr>
                <a:schemeClr val="accent5">
                  <a:lumMod val="80000"/>
                  <a:lumOff val="20000"/>
                  <a:lumMod val="20000"/>
                  <a:lumOff val="80000"/>
                </a:schemeClr>
              </a:bgClr>
            </a:pattFill>
            <a:ln>
              <a:noFill/>
            </a:ln>
            <a:effectLst>
              <a:innerShdw blurRad="114300">
                <a:schemeClr val="accent5">
                  <a:lumMod val="80000"/>
                  <a:lumOff val="2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Hoja1!$T$20</c:f>
              <c:numCache>
                <c:formatCode>0.00%</c:formatCode>
                <c:ptCount val="1"/>
                <c:pt idx="0">
                  <c:v>0.82979999999999998</c:v>
                </c:pt>
              </c:numCache>
            </c:numRef>
          </c:val>
          <c:extLst xmlns:c16r2="http://schemas.microsoft.com/office/drawing/2015/06/chart">
            <c:ext xmlns:c16="http://schemas.microsoft.com/office/drawing/2014/chart" uri="{C3380CC4-5D6E-409C-BE32-E72D297353CC}">
              <c16:uniqueId val="{00000011-4A38-4953-BA39-0C65F250BE39}"/>
            </c:ext>
          </c:extLst>
        </c:ser>
        <c:ser>
          <c:idx val="17"/>
          <c:order val="17"/>
          <c:tx>
            <c:strRef>
              <c:f>Hoja1!$S$21</c:f>
              <c:strCache>
                <c:ptCount val="1"/>
                <c:pt idx="0">
                  <c:v>Turismo</c:v>
                </c:pt>
              </c:strCache>
            </c:strRef>
          </c:tx>
          <c:spPr>
            <a:pattFill prst="narHorz">
              <a:fgClr>
                <a:schemeClr val="accent6">
                  <a:lumMod val="80000"/>
                  <a:lumOff val="20000"/>
                </a:schemeClr>
              </a:fgClr>
              <a:bgClr>
                <a:schemeClr val="accent6">
                  <a:lumMod val="80000"/>
                  <a:lumOff val="20000"/>
                  <a:lumMod val="20000"/>
                  <a:lumOff val="80000"/>
                </a:schemeClr>
              </a:bgClr>
            </a:pattFill>
            <a:ln>
              <a:noFill/>
            </a:ln>
            <a:effectLst>
              <a:innerShdw blurRad="114300">
                <a:schemeClr val="accent6">
                  <a:lumMod val="80000"/>
                  <a:lumOff val="2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Hoja1!$T$21</c:f>
              <c:numCache>
                <c:formatCode>0.00%</c:formatCode>
                <c:ptCount val="1"/>
                <c:pt idx="0">
                  <c:v>0.43780000000000002</c:v>
                </c:pt>
              </c:numCache>
            </c:numRef>
          </c:val>
          <c:extLst xmlns:c16r2="http://schemas.microsoft.com/office/drawing/2015/06/chart">
            <c:ext xmlns:c16="http://schemas.microsoft.com/office/drawing/2014/chart" uri="{C3380CC4-5D6E-409C-BE32-E72D297353CC}">
              <c16:uniqueId val="{00000012-4A38-4953-BA39-0C65F250BE39}"/>
            </c:ext>
          </c:extLst>
        </c:ser>
        <c:ser>
          <c:idx val="18"/>
          <c:order val="18"/>
          <c:tx>
            <c:strRef>
              <c:f>Hoja1!$S$22</c:f>
              <c:strCache>
                <c:ptCount val="1"/>
                <c:pt idx="0">
                  <c:v>OC Circulacion y Residencia - occre</c:v>
                </c:pt>
              </c:strCache>
            </c:strRef>
          </c:tx>
          <c:spPr>
            <a:pattFill prst="narHorz">
              <a:fgClr>
                <a:schemeClr val="accent1">
                  <a:lumMod val="80000"/>
                </a:schemeClr>
              </a:fgClr>
              <a:bgClr>
                <a:schemeClr val="accent1">
                  <a:lumMod val="80000"/>
                  <a:lumMod val="20000"/>
                  <a:lumOff val="80000"/>
                </a:schemeClr>
              </a:bgClr>
            </a:pattFill>
            <a:ln>
              <a:noFill/>
            </a:ln>
            <a:effectLst>
              <a:innerShdw blurRad="114300">
                <a:schemeClr val="accent1">
                  <a:lumMod val="8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Hoja1!$T$22</c:f>
              <c:numCache>
                <c:formatCode>0.00%</c:formatCode>
                <c:ptCount val="1"/>
                <c:pt idx="0">
                  <c:v>0.53259999999999996</c:v>
                </c:pt>
              </c:numCache>
            </c:numRef>
          </c:val>
          <c:extLst xmlns:c16r2="http://schemas.microsoft.com/office/drawing/2015/06/chart">
            <c:ext xmlns:c16="http://schemas.microsoft.com/office/drawing/2014/chart" uri="{C3380CC4-5D6E-409C-BE32-E72D297353CC}">
              <c16:uniqueId val="{00000013-4A38-4953-BA39-0C65F250BE39}"/>
            </c:ext>
          </c:extLst>
        </c:ser>
        <c:ser>
          <c:idx val="19"/>
          <c:order val="19"/>
          <c:tx>
            <c:strRef>
              <c:f>Hoja1!$S$23</c:f>
              <c:strCache>
                <c:ptCount val="1"/>
                <c:pt idx="0">
                  <c:v>Fondo Capacitación Occre</c:v>
                </c:pt>
              </c:strCache>
            </c:strRef>
          </c:tx>
          <c:spPr>
            <a:pattFill prst="narHorz">
              <a:fgClr>
                <a:schemeClr val="accent2">
                  <a:lumMod val="80000"/>
                </a:schemeClr>
              </a:fgClr>
              <a:bgClr>
                <a:schemeClr val="accent2">
                  <a:lumMod val="80000"/>
                  <a:lumMod val="20000"/>
                  <a:lumOff val="80000"/>
                </a:schemeClr>
              </a:bgClr>
            </a:pattFill>
            <a:ln>
              <a:noFill/>
            </a:ln>
            <a:effectLst>
              <a:innerShdw blurRad="114300">
                <a:schemeClr val="accent2">
                  <a:lumMod val="8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Hoja1!$T$23</c:f>
              <c:numCache>
                <c:formatCode>0.00%</c:formatCode>
                <c:ptCount val="1"/>
                <c:pt idx="0">
                  <c:v>0</c:v>
                </c:pt>
              </c:numCache>
            </c:numRef>
          </c:val>
          <c:extLst xmlns:c16r2="http://schemas.microsoft.com/office/drawing/2015/06/chart">
            <c:ext xmlns:c16="http://schemas.microsoft.com/office/drawing/2014/chart" uri="{C3380CC4-5D6E-409C-BE32-E72D297353CC}">
              <c16:uniqueId val="{00000014-4A38-4953-BA39-0C65F250BE39}"/>
            </c:ext>
          </c:extLst>
        </c:ser>
        <c:dLbls>
          <c:dLblPos val="outEnd"/>
          <c:showLegendKey val="0"/>
          <c:showVal val="1"/>
          <c:showCatName val="0"/>
          <c:showSerName val="0"/>
          <c:showPercent val="0"/>
          <c:showBubbleSize val="0"/>
        </c:dLbls>
        <c:gapWidth val="164"/>
        <c:overlap val="-22"/>
        <c:axId val="-1492097936"/>
        <c:axId val="-1492097392"/>
      </c:barChart>
      <c:catAx>
        <c:axId val="-149209793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492097392"/>
        <c:crosses val="autoZero"/>
        <c:auto val="1"/>
        <c:lblAlgn val="ctr"/>
        <c:lblOffset val="100"/>
        <c:noMultiLvlLbl val="0"/>
      </c:catAx>
      <c:valAx>
        <c:axId val="-1492097392"/>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49209793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Pt>
            <c:idx val="1"/>
            <c:invertIfNegative val="0"/>
            <c:bubble3D val="0"/>
            <c:spPr>
              <a:solidFill>
                <a:schemeClr val="accent2"/>
              </a:solidFill>
              <a:ln>
                <a:noFill/>
              </a:ln>
              <a:effectLst/>
              <a:sp3d/>
            </c:spPr>
            <c:extLst xmlns:c16r2="http://schemas.microsoft.com/office/drawing/2015/06/chart">
              <c:ext xmlns:c16="http://schemas.microsoft.com/office/drawing/2014/chart" uri="{C3380CC4-5D6E-409C-BE32-E72D297353CC}">
                <c16:uniqueId val="{00000001-183C-984C-986E-FDED1AF33730}"/>
              </c:ext>
            </c:extLst>
          </c:dPt>
          <c:dPt>
            <c:idx val="2"/>
            <c:invertIfNegative val="0"/>
            <c:bubble3D val="0"/>
            <c:spPr>
              <a:solidFill>
                <a:schemeClr val="accent4">
                  <a:lumMod val="60000"/>
                  <a:lumOff val="40000"/>
                </a:schemeClr>
              </a:solidFill>
              <a:ln>
                <a:noFill/>
              </a:ln>
              <a:effectLst/>
              <a:sp3d/>
            </c:spPr>
            <c:extLst xmlns:c16r2="http://schemas.microsoft.com/office/drawing/2015/06/chart">
              <c:ext xmlns:c16="http://schemas.microsoft.com/office/drawing/2014/chart" uri="{C3380CC4-5D6E-409C-BE32-E72D297353CC}">
                <c16:uniqueId val="{00000003-183C-984C-986E-FDED1AF33730}"/>
              </c:ext>
            </c:extLst>
          </c:dPt>
          <c:dPt>
            <c:idx val="3"/>
            <c:invertIfNegative val="0"/>
            <c:bubble3D val="0"/>
            <c:spPr>
              <a:solidFill>
                <a:schemeClr val="accent6"/>
              </a:solidFill>
              <a:ln>
                <a:noFill/>
              </a:ln>
              <a:effectLst/>
              <a:sp3d/>
            </c:spPr>
            <c:extLst xmlns:c16r2="http://schemas.microsoft.com/office/drawing/2015/06/chart">
              <c:ext xmlns:c16="http://schemas.microsoft.com/office/drawing/2014/chart" uri="{C3380CC4-5D6E-409C-BE32-E72D297353CC}">
                <c16:uniqueId val="{00000005-183C-984C-986E-FDED1AF33730}"/>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PDD!$A$1:$D$1</c:f>
              <c:strCache>
                <c:ptCount val="4"/>
                <c:pt idx="0">
                  <c:v>1er Trimestre</c:v>
                </c:pt>
                <c:pt idx="1">
                  <c:v>2do Trismestre</c:v>
                </c:pt>
                <c:pt idx="2">
                  <c:v>3ro Trimestre</c:v>
                </c:pt>
                <c:pt idx="3">
                  <c:v>4to Trimestre</c:v>
                </c:pt>
              </c:strCache>
            </c:strRef>
          </c:cat>
          <c:val>
            <c:numRef>
              <c:f>PDD!$A$2:$D$2</c:f>
              <c:numCache>
                <c:formatCode>0%</c:formatCode>
                <c:ptCount val="4"/>
                <c:pt idx="0">
                  <c:v>0.05</c:v>
                </c:pt>
                <c:pt idx="1">
                  <c:v>0.15</c:v>
                </c:pt>
                <c:pt idx="2">
                  <c:v>0.25</c:v>
                </c:pt>
                <c:pt idx="3">
                  <c:v>0.36</c:v>
                </c:pt>
              </c:numCache>
            </c:numRef>
          </c:val>
          <c:extLst xmlns:c16r2="http://schemas.microsoft.com/office/drawing/2015/06/chart">
            <c:ext xmlns:c16="http://schemas.microsoft.com/office/drawing/2014/chart" uri="{C3380CC4-5D6E-409C-BE32-E72D297353CC}">
              <c16:uniqueId val="{00000006-183C-984C-986E-FDED1AF33730}"/>
            </c:ext>
          </c:extLst>
        </c:ser>
        <c:dLbls>
          <c:showLegendKey val="0"/>
          <c:showVal val="0"/>
          <c:showCatName val="0"/>
          <c:showSerName val="0"/>
          <c:showPercent val="0"/>
          <c:showBubbleSize val="0"/>
        </c:dLbls>
        <c:gapWidth val="219"/>
        <c:shape val="box"/>
        <c:axId val="-1335372640"/>
        <c:axId val="-1335371552"/>
        <c:axId val="0"/>
      </c:bar3DChart>
      <c:catAx>
        <c:axId val="-1335372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335371552"/>
        <c:crosses val="autoZero"/>
        <c:auto val="1"/>
        <c:lblAlgn val="ctr"/>
        <c:lblOffset val="100"/>
        <c:noMultiLvlLbl val="0"/>
      </c:catAx>
      <c:valAx>
        <c:axId val="-1335371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33537264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0" cap="flat" cmpd="sng" algn="ctr">
      <a:solidFill>
        <a:schemeClr val="tx1">
          <a:lumMod val="15000"/>
          <a:lumOff val="85000"/>
        </a:schemeClr>
      </a:solidFill>
      <a:round/>
    </a:ln>
    <a:effectLst/>
  </c:spPr>
  <c:txPr>
    <a:bodyPr/>
    <a:lstStyle/>
    <a:p>
      <a:pPr>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dirty="0"/>
              <a:t>CANTIDAD DE PERSONAS DEVUELTAS 2021</a:t>
            </a:r>
          </a:p>
          <a:p>
            <a:pPr>
              <a:defRPr/>
            </a:pPr>
            <a:endParaRPr lang="en-US" dirty="0"/>
          </a:p>
        </c:rich>
      </c:tx>
      <c:layout>
        <c:manualLayout>
          <c:xMode val="edge"/>
          <c:yMode val="edge"/>
          <c:x val="0.13556114764005014"/>
          <c:y val="9.9582111383153843E-2"/>
        </c:manualLayout>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CO"/>
        </a:p>
      </c:txPr>
    </c:title>
    <c:autoTitleDeleted val="0"/>
    <c:plotArea>
      <c:layout/>
      <c:barChart>
        <c:barDir val="col"/>
        <c:grouping val="clustered"/>
        <c:varyColors val="0"/>
        <c:ser>
          <c:idx val="0"/>
          <c:order val="0"/>
          <c:tx>
            <c:strRef>
              <c:f>Hoja4!$A$3</c:f>
              <c:strCache>
                <c:ptCount val="1"/>
                <c:pt idx="0">
                  <c:v>CANTIDAD DE PERSONAS DEVUELTAS</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layout>
                <c:manualLayout>
                  <c:x val="1.145475372279496E-3"/>
                  <c:y val="0.4503226804552381"/>
                </c:manualLayout>
              </c:layout>
              <c:spPr>
                <a:noFill/>
                <a:ln>
                  <a:noFill/>
                </a:ln>
                <a:effectLst/>
              </c:spPr>
              <c:txPr>
                <a:bodyPr rot="0" spcFirstLastPara="1" vertOverflow="ellipsis" vert="horz" wrap="square" lIns="38100" tIns="19050" rIns="38100" bIns="19050" anchor="ctr" anchorCtr="1">
                  <a:noAutofit/>
                </a:bodyPr>
                <a:lstStyle/>
                <a:p>
                  <a:pPr>
                    <a:defRPr sz="3200" b="1" i="0" u="none" strike="noStrike" kern="1200" baseline="0">
                      <a:solidFill>
                        <a:schemeClr val="lt1"/>
                      </a:solidFill>
                      <a:latin typeface="+mn-lt"/>
                      <a:ea typeface="+mn-ea"/>
                      <a:cs typeface="+mn-cs"/>
                    </a:defRPr>
                  </a:pPr>
                  <a:endParaRPr lang="es-CO"/>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F16-7249-BECE-77FC6D5629FA}"/>
                </c:ext>
                <c:ext xmlns:c15="http://schemas.microsoft.com/office/drawing/2012/chart" uri="{CE6537A1-D6FC-4f65-9D91-7224C49458BB}">
                  <c15:layout>
                    <c:manualLayout>
                      <c:w val="0.19788096075619413"/>
                      <c:h val="0.22122995247541219"/>
                    </c:manualLayout>
                  </c15:layout>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lt1"/>
                    </a:solidFill>
                    <a:latin typeface="+mn-lt"/>
                    <a:ea typeface="+mn-ea"/>
                    <a:cs typeface="+mn-cs"/>
                  </a:defRPr>
                </a:pPr>
                <a:endParaRPr lang="es-CO"/>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Hoja4!$E$2</c:f>
              <c:numCache>
                <c:formatCode>General</c:formatCode>
                <c:ptCount val="1"/>
                <c:pt idx="0">
                  <c:v>2021</c:v>
                </c:pt>
              </c:numCache>
            </c:numRef>
          </c:cat>
          <c:val>
            <c:numRef>
              <c:f>Hoja4!$E$3</c:f>
              <c:numCache>
                <c:formatCode>General</c:formatCode>
                <c:ptCount val="1"/>
                <c:pt idx="0">
                  <c:v>238</c:v>
                </c:pt>
              </c:numCache>
            </c:numRef>
          </c:val>
          <c:extLst xmlns:c16r2="http://schemas.microsoft.com/office/drawing/2015/06/chart">
            <c:ext xmlns:c16="http://schemas.microsoft.com/office/drawing/2014/chart" uri="{C3380CC4-5D6E-409C-BE32-E72D297353CC}">
              <c16:uniqueId val="{00000000-7F16-7249-BECE-77FC6D5629FA}"/>
            </c:ext>
          </c:extLst>
        </c:ser>
        <c:dLbls>
          <c:dLblPos val="inEnd"/>
          <c:showLegendKey val="0"/>
          <c:showVal val="1"/>
          <c:showCatName val="0"/>
          <c:showSerName val="0"/>
          <c:showPercent val="0"/>
          <c:showBubbleSize val="0"/>
        </c:dLbls>
        <c:gapWidth val="41"/>
        <c:axId val="-1335381888"/>
        <c:axId val="-1335375360"/>
      </c:barChart>
      <c:catAx>
        <c:axId val="-13353818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dk1">
                    <a:lumMod val="65000"/>
                    <a:lumOff val="35000"/>
                  </a:schemeClr>
                </a:solidFill>
                <a:effectLst/>
                <a:latin typeface="+mn-lt"/>
                <a:ea typeface="+mn-ea"/>
                <a:cs typeface="+mn-cs"/>
              </a:defRPr>
            </a:pPr>
            <a:endParaRPr lang="es-CO"/>
          </a:p>
        </c:txPr>
        <c:crossAx val="-1335375360"/>
        <c:crosses val="autoZero"/>
        <c:auto val="1"/>
        <c:lblAlgn val="ctr"/>
        <c:lblOffset val="100"/>
        <c:noMultiLvlLbl val="0"/>
      </c:catAx>
      <c:valAx>
        <c:axId val="-1335375360"/>
        <c:scaling>
          <c:orientation val="minMax"/>
        </c:scaling>
        <c:delete val="1"/>
        <c:axPos val="l"/>
        <c:numFmt formatCode="General" sourceLinked="1"/>
        <c:majorTickMark val="none"/>
        <c:minorTickMark val="none"/>
        <c:tickLblPos val="nextTo"/>
        <c:crossAx val="-133538188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s-ES_tradnl" b="1"/>
              <a:t>CANTIDAD DE PASAJEROS QUE INGRESARON POR AÑO</a:t>
            </a:r>
          </a:p>
        </c:rich>
      </c:tx>
      <c:layout>
        <c:manualLayout>
          <c:xMode val="edge"/>
          <c:yMode val="edge"/>
          <c:x val="0.2907934282142326"/>
          <c:y val="7.5713047329817873E-2"/>
        </c:manualLayout>
      </c:layout>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s-CO"/>
        </a:p>
      </c:txPr>
    </c:title>
    <c:autoTitleDeleted val="0"/>
    <c:plotArea>
      <c:layout>
        <c:manualLayout>
          <c:layoutTarget val="inner"/>
          <c:xMode val="edge"/>
          <c:yMode val="edge"/>
          <c:x val="1.2644872952064618E-2"/>
          <c:y val="0.11767781526016452"/>
          <c:w val="0.97471025409587075"/>
          <c:h val="0.79126559801384078"/>
        </c:manualLayout>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CO"/>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AEROPUERTO!$B$14:$G$14</c:f>
              <c:numCache>
                <c:formatCode>General</c:formatCode>
                <c:ptCount val="6"/>
                <c:pt idx="0">
                  <c:v>2016</c:v>
                </c:pt>
                <c:pt idx="1">
                  <c:v>2017</c:v>
                </c:pt>
                <c:pt idx="2">
                  <c:v>2018</c:v>
                </c:pt>
                <c:pt idx="3">
                  <c:v>2019</c:v>
                </c:pt>
                <c:pt idx="4">
                  <c:v>2020</c:v>
                </c:pt>
                <c:pt idx="5">
                  <c:v>2021</c:v>
                </c:pt>
              </c:numCache>
            </c:numRef>
          </c:cat>
          <c:val>
            <c:numRef>
              <c:f>AEROPUERTO!$B$14:$G$14</c:f>
              <c:numCache>
                <c:formatCode>General</c:formatCode>
                <c:ptCount val="6"/>
                <c:pt idx="0">
                  <c:v>2016</c:v>
                </c:pt>
                <c:pt idx="1">
                  <c:v>2017</c:v>
                </c:pt>
                <c:pt idx="2">
                  <c:v>2018</c:v>
                </c:pt>
                <c:pt idx="3">
                  <c:v>2019</c:v>
                </c:pt>
                <c:pt idx="4">
                  <c:v>2020</c:v>
                </c:pt>
                <c:pt idx="5">
                  <c:v>2021</c:v>
                </c:pt>
              </c:numCache>
            </c:numRef>
          </c:val>
          <c:extLst xmlns:c16r2="http://schemas.microsoft.com/office/drawing/2015/06/chart">
            <c:ext xmlns:c16="http://schemas.microsoft.com/office/drawing/2014/chart" uri="{C3380CC4-5D6E-409C-BE32-E72D297353CC}">
              <c16:uniqueId val="{00000000-0E8F-0A4B-BB2A-5463D1D2E92A}"/>
            </c:ext>
          </c:extLst>
        </c:ser>
        <c:ser>
          <c:idx val="1"/>
          <c:order val="1"/>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1"/>
            <c:invertIfNegative val="0"/>
            <c:bubble3D val="0"/>
            <c:spPr>
              <a:solidFill>
                <a:schemeClr val="accent4"/>
              </a:solidFill>
              <a:ln>
                <a:noFill/>
              </a:ln>
              <a:effectLst>
                <a:outerShdw blurRad="76200" dir="18900000" sy="23000" kx="-1200000" algn="bl" rotWithShape="0">
                  <a:prstClr val="black">
                    <a:alpha val="20000"/>
                  </a:prstClr>
                </a:outerShdw>
              </a:effectLst>
            </c:spPr>
            <c:extLst xmlns:c16r2="http://schemas.microsoft.com/office/drawing/2015/06/chart">
              <c:ext xmlns:c16="http://schemas.microsoft.com/office/drawing/2014/chart" uri="{C3380CC4-5D6E-409C-BE32-E72D297353CC}">
                <c16:uniqueId val="{00000002-0E8F-0A4B-BB2A-5463D1D2E92A}"/>
              </c:ext>
            </c:extLst>
          </c:dPt>
          <c:dPt>
            <c:idx val="2"/>
            <c:invertIfNegative val="0"/>
            <c:bubble3D val="0"/>
            <c:spPr>
              <a:solidFill>
                <a:schemeClr val="accent6"/>
              </a:solidFill>
              <a:ln>
                <a:noFill/>
              </a:ln>
              <a:effectLst>
                <a:outerShdw blurRad="76200" dir="18900000" sy="23000" kx="-1200000" algn="bl" rotWithShape="0">
                  <a:prstClr val="black">
                    <a:alpha val="20000"/>
                  </a:prstClr>
                </a:outerShdw>
              </a:effectLst>
            </c:spPr>
            <c:extLst xmlns:c16r2="http://schemas.microsoft.com/office/drawing/2015/06/chart">
              <c:ext xmlns:c16="http://schemas.microsoft.com/office/drawing/2014/chart" uri="{C3380CC4-5D6E-409C-BE32-E72D297353CC}">
                <c16:uniqueId val="{00000004-0E8F-0A4B-BB2A-5463D1D2E92A}"/>
              </c:ext>
            </c:extLst>
          </c:dPt>
          <c:dPt>
            <c:idx val="3"/>
            <c:invertIfNegative val="0"/>
            <c:bubble3D val="0"/>
            <c:spPr>
              <a:solidFill>
                <a:schemeClr val="accent1">
                  <a:lumMod val="40000"/>
                  <a:lumOff val="60000"/>
                </a:schemeClr>
              </a:solidFill>
              <a:ln>
                <a:noFill/>
              </a:ln>
              <a:effectLst>
                <a:outerShdw blurRad="76200" dir="18900000" sy="23000" kx="-1200000" algn="bl" rotWithShape="0">
                  <a:prstClr val="black">
                    <a:alpha val="20000"/>
                  </a:prstClr>
                </a:outerShdw>
              </a:effectLst>
            </c:spPr>
            <c:extLst xmlns:c16r2="http://schemas.microsoft.com/office/drawing/2015/06/chart">
              <c:ext xmlns:c16="http://schemas.microsoft.com/office/drawing/2014/chart" uri="{C3380CC4-5D6E-409C-BE32-E72D297353CC}">
                <c16:uniqueId val="{00000006-0E8F-0A4B-BB2A-5463D1D2E92A}"/>
              </c:ext>
            </c:extLst>
          </c:dPt>
          <c:dPt>
            <c:idx val="4"/>
            <c:invertIfNegative val="0"/>
            <c:bubble3D val="0"/>
            <c:spPr>
              <a:solidFill>
                <a:schemeClr val="accent1"/>
              </a:solidFill>
              <a:ln>
                <a:noFill/>
              </a:ln>
              <a:effectLst>
                <a:outerShdw blurRad="76200" dir="18900000" sy="23000" kx="-1200000" algn="bl" rotWithShape="0">
                  <a:prstClr val="black">
                    <a:alpha val="20000"/>
                  </a:prstClr>
                </a:outerShdw>
              </a:effectLst>
            </c:spPr>
            <c:extLst xmlns:c16r2="http://schemas.microsoft.com/office/drawing/2015/06/chart">
              <c:ext xmlns:c16="http://schemas.microsoft.com/office/drawing/2014/chart" uri="{C3380CC4-5D6E-409C-BE32-E72D297353CC}">
                <c16:uniqueId val="{00000008-0E8F-0A4B-BB2A-5463D1D2E92A}"/>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s-CO"/>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AEROPUERTO!$B$14:$G$14</c:f>
              <c:numCache>
                <c:formatCode>General</c:formatCode>
                <c:ptCount val="6"/>
                <c:pt idx="0">
                  <c:v>2016</c:v>
                </c:pt>
                <c:pt idx="1">
                  <c:v>2017</c:v>
                </c:pt>
                <c:pt idx="2">
                  <c:v>2018</c:v>
                </c:pt>
                <c:pt idx="3">
                  <c:v>2019</c:v>
                </c:pt>
                <c:pt idx="4">
                  <c:v>2020</c:v>
                </c:pt>
                <c:pt idx="5">
                  <c:v>2021</c:v>
                </c:pt>
              </c:numCache>
            </c:numRef>
          </c:cat>
          <c:val>
            <c:numRef>
              <c:f>AEROPUERTO!$B$15:$G$15</c:f>
              <c:numCache>
                <c:formatCode>#,##0</c:formatCode>
                <c:ptCount val="6"/>
                <c:pt idx="0">
                  <c:v>1056468</c:v>
                </c:pt>
                <c:pt idx="1">
                  <c:v>1198049</c:v>
                </c:pt>
                <c:pt idx="2">
                  <c:v>1141734</c:v>
                </c:pt>
                <c:pt idx="3">
                  <c:v>1260395</c:v>
                </c:pt>
                <c:pt idx="4">
                  <c:v>384603</c:v>
                </c:pt>
                <c:pt idx="5">
                  <c:v>1172003</c:v>
                </c:pt>
              </c:numCache>
            </c:numRef>
          </c:val>
          <c:extLst xmlns:c16r2="http://schemas.microsoft.com/office/drawing/2015/06/chart">
            <c:ext xmlns:c16="http://schemas.microsoft.com/office/drawing/2014/chart" uri="{C3380CC4-5D6E-409C-BE32-E72D297353CC}">
              <c16:uniqueId val="{00000009-0E8F-0A4B-BB2A-5463D1D2E92A}"/>
            </c:ext>
          </c:extLst>
        </c:ser>
        <c:dLbls>
          <c:dLblPos val="inEnd"/>
          <c:showLegendKey val="0"/>
          <c:showVal val="1"/>
          <c:showCatName val="0"/>
          <c:showSerName val="0"/>
          <c:showPercent val="0"/>
          <c:showBubbleSize val="0"/>
        </c:dLbls>
        <c:gapWidth val="41"/>
        <c:axId val="-1335370464"/>
        <c:axId val="-1335369920"/>
      </c:barChart>
      <c:catAx>
        <c:axId val="-13353704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dk1">
                    <a:lumMod val="65000"/>
                    <a:lumOff val="35000"/>
                  </a:schemeClr>
                </a:solidFill>
                <a:effectLst/>
                <a:latin typeface="+mn-lt"/>
                <a:ea typeface="+mn-ea"/>
                <a:cs typeface="+mn-cs"/>
              </a:defRPr>
            </a:pPr>
            <a:endParaRPr lang="es-CO"/>
          </a:p>
        </c:txPr>
        <c:crossAx val="-1335369920"/>
        <c:crosses val="autoZero"/>
        <c:auto val="1"/>
        <c:lblAlgn val="ctr"/>
        <c:lblOffset val="100"/>
        <c:noMultiLvlLbl val="0"/>
      </c:catAx>
      <c:valAx>
        <c:axId val="-1335369920"/>
        <c:scaling>
          <c:orientation val="minMax"/>
        </c:scaling>
        <c:delete val="1"/>
        <c:axPos val="l"/>
        <c:numFmt formatCode="General" sourceLinked="1"/>
        <c:majorTickMark val="none"/>
        <c:minorTickMark val="none"/>
        <c:tickLblPos val="nextTo"/>
        <c:crossAx val="-13353704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CANTIDAD DE PASAJEROS 2021</a:t>
            </a:r>
          </a:p>
        </c:rich>
      </c:tx>
      <c:layout>
        <c:manualLayout>
          <c:xMode val="edge"/>
          <c:yMode val="edge"/>
          <c:x val="0.14681284507657971"/>
          <c:y val="0.27408993576017132"/>
        </c:manualLayout>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CO"/>
        </a:p>
      </c:txPr>
    </c:title>
    <c:autoTitleDeleted val="0"/>
    <c:plotArea>
      <c:layout/>
      <c:barChart>
        <c:barDir val="col"/>
        <c:grouping val="clustered"/>
        <c:varyColors val="0"/>
        <c:ser>
          <c:idx val="0"/>
          <c:order val="0"/>
          <c:tx>
            <c:strRef>
              <c:f>'='!$B$3</c:f>
              <c:strCache>
                <c:ptCount val="1"/>
                <c:pt idx="0">
                  <c:v>CANTIDAD DE PASAJEROS</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CO"/>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'='!$A$4:$A$15</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 AL 15 </c:v>
                </c:pt>
              </c:strCache>
            </c:strRef>
          </c:cat>
          <c:val>
            <c:numRef>
              <c:f>'='!$B$4:$B$15</c:f>
              <c:numCache>
                <c:formatCode>0</c:formatCode>
                <c:ptCount val="12"/>
                <c:pt idx="0">
                  <c:v>67555</c:v>
                </c:pt>
                <c:pt idx="1">
                  <c:v>62774</c:v>
                </c:pt>
                <c:pt idx="2">
                  <c:v>81643</c:v>
                </c:pt>
                <c:pt idx="3">
                  <c:v>81219</c:v>
                </c:pt>
                <c:pt idx="4">
                  <c:v>75936</c:v>
                </c:pt>
                <c:pt idx="5">
                  <c:v>104749</c:v>
                </c:pt>
                <c:pt idx="6">
                  <c:v>119260</c:v>
                </c:pt>
                <c:pt idx="7">
                  <c:v>123745</c:v>
                </c:pt>
                <c:pt idx="8">
                  <c:v>120065</c:v>
                </c:pt>
                <c:pt idx="9">
                  <c:v>131683</c:v>
                </c:pt>
                <c:pt idx="10">
                  <c:v>138061</c:v>
                </c:pt>
                <c:pt idx="11">
                  <c:v>65313</c:v>
                </c:pt>
              </c:numCache>
            </c:numRef>
          </c:val>
          <c:extLst xmlns:c16r2="http://schemas.microsoft.com/office/drawing/2015/06/chart">
            <c:ext xmlns:c16="http://schemas.microsoft.com/office/drawing/2014/chart" uri="{C3380CC4-5D6E-409C-BE32-E72D297353CC}">
              <c16:uniqueId val="{00000000-FB3F-774F-9DFA-942F5BE33C51}"/>
            </c:ext>
          </c:extLst>
        </c:ser>
        <c:dLbls>
          <c:dLblPos val="inEnd"/>
          <c:showLegendKey val="0"/>
          <c:showVal val="1"/>
          <c:showCatName val="0"/>
          <c:showSerName val="0"/>
          <c:showPercent val="0"/>
          <c:showBubbleSize val="0"/>
        </c:dLbls>
        <c:gapWidth val="41"/>
        <c:axId val="-1335367744"/>
        <c:axId val="-1335374816"/>
      </c:barChart>
      <c:catAx>
        <c:axId val="-13353677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dk1">
                    <a:lumMod val="65000"/>
                    <a:lumOff val="35000"/>
                  </a:schemeClr>
                </a:solidFill>
                <a:effectLst/>
                <a:latin typeface="+mn-lt"/>
                <a:ea typeface="+mn-ea"/>
                <a:cs typeface="+mn-cs"/>
              </a:defRPr>
            </a:pPr>
            <a:endParaRPr lang="es-CO"/>
          </a:p>
        </c:txPr>
        <c:crossAx val="-1335374816"/>
        <c:crosses val="autoZero"/>
        <c:auto val="1"/>
        <c:lblAlgn val="ctr"/>
        <c:lblOffset val="100"/>
        <c:noMultiLvlLbl val="0"/>
      </c:catAx>
      <c:valAx>
        <c:axId val="-1335374816"/>
        <c:scaling>
          <c:orientation val="minMax"/>
        </c:scaling>
        <c:delete val="1"/>
        <c:axPos val="l"/>
        <c:numFmt formatCode="0" sourceLinked="1"/>
        <c:majorTickMark val="none"/>
        <c:minorTickMark val="none"/>
        <c:tickLblPos val="nextTo"/>
        <c:crossAx val="-133536774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solidFill>
        <a:schemeClr val="dk1">
          <a:lumMod val="15000"/>
          <a:lumOff val="85000"/>
        </a:schemeClr>
      </a:solidFill>
      <a:round/>
    </a:ln>
    <a:effectLst/>
  </c:spPr>
  <c:txPr>
    <a:bodyPr/>
    <a:lstStyle/>
    <a:p>
      <a:pPr>
        <a:defRPr/>
      </a:pPr>
      <a:endParaRPr lang="es-C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INGRESO COLOMBIANOS VS EXTRANJEROS 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Hoja1!$D$27:$D$28</c:f>
              <c:strCache>
                <c:ptCount val="2"/>
                <c:pt idx="0">
                  <c:v>COLOMBIANOS</c:v>
                </c:pt>
                <c:pt idx="1">
                  <c:v>EXTRANJEROS</c:v>
                </c:pt>
              </c:strCache>
            </c:strRef>
          </c:tx>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8DF9-B441-A20C-FE119AB05B57}"/>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8DF9-B441-A20C-FE119AB05B57}"/>
              </c:ext>
            </c:extLst>
          </c:dPt>
          <c:dLbls>
            <c:dLbl>
              <c:idx val="0"/>
              <c:tx>
                <c:rich>
                  <a:bodyPr/>
                  <a:lstStyle/>
                  <a:p>
                    <a:fld id="{034409F2-D068-3141-8490-E8C90D3BFB1D}" type="CELLRANGE">
                      <a:rPr lang="es-CO"/>
                      <a:pPr/>
                      <a:t>[CELLRANGE]</a:t>
                    </a:fld>
                    <a:r>
                      <a:rPr lang="es-CO" baseline="0"/>
                      <a:t>; </a:t>
                    </a:r>
                    <a:fld id="{78A97C9D-1ADF-564D-81B1-293A6AD9546F}" type="VALUE">
                      <a:rPr lang="es-CO" baseline="0"/>
                      <a:pPr/>
                      <a:t>[VALOR]</a:t>
                    </a:fld>
                    <a:endParaRPr lang="es-CO" baseline="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DF9-B441-A20C-FE119AB05B57}"/>
                </c:ext>
                <c:ext xmlns:c15="http://schemas.microsoft.com/office/drawing/2012/chart" uri="{CE6537A1-D6FC-4f65-9D91-7224C49458BB}">
                  <c15:dlblFieldTable/>
                  <c15:showDataLabelsRange val="1"/>
                </c:ext>
              </c:extLst>
            </c:dLbl>
            <c:dLbl>
              <c:idx val="1"/>
              <c:layout>
                <c:manualLayout>
                  <c:x val="9.8097737782777156E-3"/>
                  <c:y val="0.16456310575308611"/>
                </c:manualLayout>
              </c:layout>
              <c:tx>
                <c:rich>
                  <a:bodyPr/>
                  <a:lstStyle/>
                  <a:p>
                    <a:fld id="{8E2FE243-EF3B-0545-9F35-47BCBF754C83}" type="CELLRANGE">
                      <a:rPr lang="en-US" baseline="0"/>
                      <a:pPr/>
                      <a:t>[CELLRANGE]</a:t>
                    </a:fld>
                    <a:r>
                      <a:rPr lang="en-US" baseline="0"/>
                      <a:t>; </a:t>
                    </a:r>
                    <a:fld id="{3D53566F-6D08-0148-BC27-6063F3F26363}" type="VALUE">
                      <a:rPr lang="en-US" baseline="0"/>
                      <a:pPr/>
                      <a:t>[VALOR]</a:t>
                    </a:fld>
                    <a:endParaRPr lang="en-US" baseline="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DF9-B441-A20C-FE119AB05B57}"/>
                </c:ext>
                <c:ext xmlns:c15="http://schemas.microsoft.com/office/drawing/2012/chart" uri="{CE6537A1-D6FC-4f65-9D91-7224C49458BB}">
                  <c15:dlblFieldTable/>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showDataLabelsRange val="1"/>
              </c:ext>
            </c:extLst>
          </c:dLbls>
          <c:cat>
            <c:strRef>
              <c:f>Hoja1!$D$27:$D$28</c:f>
              <c:strCache>
                <c:ptCount val="2"/>
                <c:pt idx="0">
                  <c:v>COLOMBIANOS</c:v>
                </c:pt>
                <c:pt idx="1">
                  <c:v>EXTRANJEROS</c:v>
                </c:pt>
              </c:strCache>
            </c:strRef>
          </c:cat>
          <c:val>
            <c:numRef>
              <c:f>Hoja1!$B$27:$B$28</c:f>
              <c:numCache>
                <c:formatCode>0%</c:formatCode>
                <c:ptCount val="2"/>
                <c:pt idx="0">
                  <c:v>0.94488226454609126</c:v>
                </c:pt>
                <c:pt idx="1">
                  <c:v>5.5117735453908766E-2</c:v>
                </c:pt>
              </c:numCache>
            </c:numRef>
          </c:val>
          <c:extLst xmlns:c16r2="http://schemas.microsoft.com/office/drawing/2015/06/chart">
            <c:ext xmlns:c16="http://schemas.microsoft.com/office/drawing/2014/chart" uri="{C3380CC4-5D6E-409C-BE32-E72D297353CC}">
              <c16:uniqueId val="{00000004-8DF9-B441-A20C-FE119AB05B57}"/>
            </c:ext>
            <c:ext xmlns:c15="http://schemas.microsoft.com/office/drawing/2012/chart" uri="{02D57815-91ED-43cb-92C2-25804820EDAC}">
              <c15:datalabelsRange>
                <c15:f>Hoja1!$C$27:$C$28</c15:f>
                <c15:dlblRangeCache>
                  <c:ptCount val="2"/>
                  <c:pt idx="0">
                    <c:v>972727</c:v>
                  </c:pt>
                  <c:pt idx="1">
                    <c:v>56742</c:v>
                  </c:pt>
                </c15:dlblRangeCache>
              </c15:datalabelsRange>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
          <c:y val="0.17871382730308824"/>
          <c:w val="0.2006731658542682"/>
          <c:h val="0.217923451503106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s-CO"/>
        </a:p>
      </c:txPr>
    </c:title>
    <c:autoTitleDeleted val="0"/>
    <c:plotArea>
      <c:layout>
        <c:manualLayout>
          <c:layoutTarget val="inner"/>
          <c:xMode val="edge"/>
          <c:yMode val="edge"/>
          <c:x val="0.29925806045887937"/>
          <c:y val="0.12390309073365194"/>
          <c:w val="0.47496690063063385"/>
          <c:h val="0.75407819712191149"/>
        </c:manualLayout>
      </c:layout>
      <c:pieChart>
        <c:varyColors val="1"/>
        <c:ser>
          <c:idx val="0"/>
          <c:order val="0"/>
          <c:tx>
            <c:strRef>
              <c:f>'NUEVA GUINEA'!$A$1:$B$1</c:f>
              <c:strCache>
                <c:ptCount val="1"/>
                <c:pt idx="0">
                  <c:v>CENSADOS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822D-074E-87F9-A6BCE39547C2}"/>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822D-074E-87F9-A6BCE39547C2}"/>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822D-074E-87F9-A6BCE39547C2}"/>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'NUEVA GUINEA'!$B$2:$B$4</c:f>
              <c:strCache>
                <c:ptCount val="3"/>
                <c:pt idx="0">
                  <c:v>RESIDENTES</c:v>
                </c:pt>
                <c:pt idx="1">
                  <c:v>RAIZALES</c:v>
                </c:pt>
                <c:pt idx="2">
                  <c:v>CON TRÁMITES</c:v>
                </c:pt>
              </c:strCache>
            </c:strRef>
          </c:cat>
          <c:val>
            <c:numRef>
              <c:f>'NUEVA GUINEA'!$A$2:$A$4</c:f>
              <c:numCache>
                <c:formatCode>General</c:formatCode>
                <c:ptCount val="3"/>
                <c:pt idx="0">
                  <c:v>76</c:v>
                </c:pt>
                <c:pt idx="1">
                  <c:v>25</c:v>
                </c:pt>
                <c:pt idx="2">
                  <c:v>36</c:v>
                </c:pt>
              </c:numCache>
            </c:numRef>
          </c:val>
          <c:extLst xmlns:c16r2="http://schemas.microsoft.com/office/drawing/2015/06/chart">
            <c:ext xmlns:c16="http://schemas.microsoft.com/office/drawing/2014/chart" uri="{C3380CC4-5D6E-409C-BE32-E72D297353CC}">
              <c16:uniqueId val="{00000006-822D-074E-87F9-A6BCE39547C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CO"/>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2019426154682"/>
          <c:y val="0.2485658652976542"/>
          <c:w val="0.72413131673477626"/>
          <c:h val="0.6428022229442274"/>
        </c:manualLayout>
      </c:layout>
      <c:barChart>
        <c:barDir val="col"/>
        <c:grouping val="clustered"/>
        <c:varyColors val="0"/>
        <c:ser>
          <c:idx val="0"/>
          <c:order val="0"/>
          <c:tx>
            <c:strRef>
              <c:f>Hoja1!$B$1</c:f>
              <c:strCache>
                <c:ptCount val="1"/>
                <c:pt idx="0">
                  <c:v>Serie 1</c:v>
                </c:pt>
              </c:strCache>
            </c:strRef>
          </c:tx>
          <c:spPr>
            <a:solidFill>
              <a:schemeClr val="accent1"/>
            </a:solidFill>
            <a:ln>
              <a:noFill/>
            </a:ln>
            <a:effectLst/>
          </c:spPr>
          <c:invertIfNegative val="0"/>
          <c:dPt>
            <c:idx val="0"/>
            <c:invertIfNegative val="0"/>
            <c:bubble3D val="0"/>
            <c:spPr>
              <a:solidFill>
                <a:schemeClr val="accent5">
                  <a:lumMod val="75000"/>
                </a:schemeClr>
              </a:solidFill>
              <a:ln>
                <a:noFill/>
              </a:ln>
              <a:effectLst/>
            </c:spPr>
            <c:extLst xmlns:c16r2="http://schemas.microsoft.com/office/drawing/2015/06/chart">
              <c:ext xmlns:c16="http://schemas.microsoft.com/office/drawing/2014/chart" uri="{C3380CC4-5D6E-409C-BE32-E72D297353CC}">
                <c16:uniqueId val="{00000007-57F5-42B5-AF32-E07B502BF95E}"/>
              </c:ext>
            </c:extLst>
          </c:dPt>
          <c:dPt>
            <c:idx val="1"/>
            <c:invertIfNegative val="0"/>
            <c:bubble3D val="0"/>
            <c:spPr>
              <a:solidFill>
                <a:schemeClr val="accent4">
                  <a:lumMod val="60000"/>
                  <a:lumOff val="40000"/>
                </a:schemeClr>
              </a:solidFill>
              <a:ln>
                <a:noFill/>
              </a:ln>
              <a:effectLst/>
            </c:spPr>
            <c:extLst xmlns:c16r2="http://schemas.microsoft.com/office/drawing/2015/06/chart">
              <c:ext xmlns:c16="http://schemas.microsoft.com/office/drawing/2014/chart" uri="{C3380CC4-5D6E-409C-BE32-E72D297353CC}">
                <c16:uniqueId val="{00000006-57F5-42B5-AF32-E07B502BF95E}"/>
              </c:ext>
            </c:extLst>
          </c:dPt>
          <c:cat>
            <c:strRef>
              <c:f>Hoja1!$A$2:$A$3</c:f>
              <c:strCache>
                <c:ptCount val="2"/>
                <c:pt idx="0">
                  <c:v>Apropiación</c:v>
                </c:pt>
                <c:pt idx="1">
                  <c:v>Ejecición</c:v>
                </c:pt>
              </c:strCache>
            </c:strRef>
          </c:cat>
          <c:val>
            <c:numRef>
              <c:f>Hoja1!$B$2:$B$3</c:f>
              <c:numCache>
                <c:formatCode>#,##0</c:formatCode>
                <c:ptCount val="2"/>
                <c:pt idx="0">
                  <c:v>34299836065</c:v>
                </c:pt>
                <c:pt idx="1">
                  <c:v>16377407944</c:v>
                </c:pt>
              </c:numCache>
            </c:numRef>
          </c:val>
          <c:extLst xmlns:c16r2="http://schemas.microsoft.com/office/drawing/2015/06/chart">
            <c:ext xmlns:c16="http://schemas.microsoft.com/office/drawing/2014/chart" uri="{C3380CC4-5D6E-409C-BE32-E72D297353CC}">
              <c16:uniqueId val="{00000000-57F5-42B5-AF32-E07B502BF95E}"/>
            </c:ext>
          </c:extLst>
        </c:ser>
        <c:dLbls>
          <c:showLegendKey val="0"/>
          <c:showVal val="0"/>
          <c:showCatName val="0"/>
          <c:showSerName val="0"/>
          <c:showPercent val="0"/>
          <c:showBubbleSize val="0"/>
        </c:dLbls>
        <c:gapWidth val="219"/>
        <c:overlap val="-27"/>
        <c:axId val="-1372945424"/>
        <c:axId val="-1372939440"/>
      </c:barChart>
      <c:catAx>
        <c:axId val="-13729454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372939440"/>
        <c:crosses val="autoZero"/>
        <c:auto val="1"/>
        <c:lblAlgn val="ctr"/>
        <c:lblOffset val="100"/>
        <c:noMultiLvlLbl val="0"/>
      </c:catAx>
      <c:valAx>
        <c:axId val="-13729394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3729454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Hoja1!$B$1</c:f>
              <c:strCache>
                <c:ptCount val="1"/>
                <c:pt idx="0">
                  <c:v>AVANCE PDD 15 DIC</c:v>
                </c:pt>
              </c:strCache>
            </c:strRef>
          </c:tx>
          <c:spPr>
            <a:solidFill>
              <a:schemeClr val="accent1"/>
            </a:solidFill>
            <a:ln>
              <a:noFill/>
            </a:ln>
            <a:effectLst/>
          </c:spPr>
          <c:invertIfNegative val="0"/>
          <c:cat>
            <c:strRef>
              <c:f>Hoja1!$A$2:$A$6</c:f>
              <c:strCache>
                <c:ptCount val="5"/>
                <c:pt idx="0">
                  <c:v>Pueblo raizal</c:v>
                </c:pt>
                <c:pt idx="1">
                  <c:v>Víctimas</c:v>
                </c:pt>
                <c:pt idx="2">
                  <c:v>Familias en acción</c:v>
                </c:pt>
                <c:pt idx="3">
                  <c:v>Discapacidad</c:v>
                </c:pt>
                <c:pt idx="4">
                  <c:v>LGBTIQ</c:v>
                </c:pt>
              </c:strCache>
            </c:strRef>
          </c:cat>
          <c:val>
            <c:numRef>
              <c:f>Hoja1!$B$2:$B$6</c:f>
              <c:numCache>
                <c:formatCode>General</c:formatCode>
                <c:ptCount val="5"/>
                <c:pt idx="0">
                  <c:v>66.7</c:v>
                </c:pt>
                <c:pt idx="1">
                  <c:v>99.9</c:v>
                </c:pt>
                <c:pt idx="2">
                  <c:v>55.4</c:v>
                </c:pt>
                <c:pt idx="3">
                  <c:v>53.4</c:v>
                </c:pt>
                <c:pt idx="4">
                  <c:v>58.7</c:v>
                </c:pt>
              </c:numCache>
            </c:numRef>
          </c:val>
          <c:extLst xmlns:c16r2="http://schemas.microsoft.com/office/drawing/2015/06/chart">
            <c:ext xmlns:c16="http://schemas.microsoft.com/office/drawing/2014/chart" uri="{C3380CC4-5D6E-409C-BE32-E72D297353CC}">
              <c16:uniqueId val="{00000000-F158-4165-89A1-62FCDD140B82}"/>
            </c:ext>
          </c:extLst>
        </c:ser>
        <c:dLbls>
          <c:showLegendKey val="0"/>
          <c:showVal val="0"/>
          <c:showCatName val="0"/>
          <c:showSerName val="0"/>
          <c:showPercent val="0"/>
          <c:showBubbleSize val="0"/>
        </c:dLbls>
        <c:gapWidth val="219"/>
        <c:overlap val="-27"/>
        <c:axId val="-1372950864"/>
        <c:axId val="-1372950320"/>
      </c:barChart>
      <c:catAx>
        <c:axId val="-1372950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372950320"/>
        <c:crosses val="autoZero"/>
        <c:auto val="1"/>
        <c:lblAlgn val="ctr"/>
        <c:lblOffset val="100"/>
        <c:noMultiLvlLbl val="0"/>
      </c:catAx>
      <c:valAx>
        <c:axId val="-1372950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3729508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Hoja1!$B$1</c:f>
              <c:strCache>
                <c:ptCount val="1"/>
                <c:pt idx="0">
                  <c:v>AVANCE PDD</c:v>
                </c:pt>
              </c:strCache>
            </c:strRef>
          </c:tx>
          <c:spPr>
            <a:solidFill>
              <a:schemeClr val="accent1"/>
            </a:solidFill>
            <a:ln>
              <a:noFill/>
            </a:ln>
            <a:effectLst/>
          </c:spPr>
          <c:invertIfNegative val="0"/>
          <c:cat>
            <c:strRef>
              <c:f>Hoja1!$A$2:$A$7</c:f>
              <c:strCache>
                <c:ptCount val="6"/>
                <c:pt idx="0">
                  <c:v>Mujer</c:v>
                </c:pt>
                <c:pt idx="1">
                  <c:v>Familias RyR</c:v>
                </c:pt>
                <c:pt idx="2">
                  <c:v>Habitantes</c:v>
                </c:pt>
                <c:pt idx="3">
                  <c:v>Jóvenes</c:v>
                </c:pt>
                <c:pt idx="4">
                  <c:v>Niñez</c:v>
                </c:pt>
                <c:pt idx="5">
                  <c:v>Adulto Mayor</c:v>
                </c:pt>
              </c:strCache>
            </c:strRef>
          </c:cat>
          <c:val>
            <c:numRef>
              <c:f>Hoja1!$B$2:$B$7</c:f>
              <c:numCache>
                <c:formatCode>General</c:formatCode>
                <c:ptCount val="6"/>
                <c:pt idx="0">
                  <c:v>66.3</c:v>
                </c:pt>
                <c:pt idx="1">
                  <c:v>99.9</c:v>
                </c:pt>
                <c:pt idx="2">
                  <c:v>80</c:v>
                </c:pt>
                <c:pt idx="3">
                  <c:v>57.2</c:v>
                </c:pt>
                <c:pt idx="4">
                  <c:v>68</c:v>
                </c:pt>
                <c:pt idx="5">
                  <c:v>60</c:v>
                </c:pt>
              </c:numCache>
            </c:numRef>
          </c:val>
          <c:extLst xmlns:c16r2="http://schemas.microsoft.com/office/drawing/2015/06/chart">
            <c:ext xmlns:c16="http://schemas.microsoft.com/office/drawing/2014/chart" uri="{C3380CC4-5D6E-409C-BE32-E72D297353CC}">
              <c16:uniqueId val="{00000000-630A-4D23-82C6-E844422F5694}"/>
            </c:ext>
          </c:extLst>
        </c:ser>
        <c:dLbls>
          <c:showLegendKey val="0"/>
          <c:showVal val="0"/>
          <c:showCatName val="0"/>
          <c:showSerName val="0"/>
          <c:showPercent val="0"/>
          <c:showBubbleSize val="0"/>
        </c:dLbls>
        <c:gapWidth val="219"/>
        <c:overlap val="-27"/>
        <c:axId val="-1372949776"/>
        <c:axId val="-1372948144"/>
      </c:barChart>
      <c:catAx>
        <c:axId val="-1372949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372948144"/>
        <c:crosses val="autoZero"/>
        <c:auto val="1"/>
        <c:lblAlgn val="ctr"/>
        <c:lblOffset val="100"/>
        <c:noMultiLvlLbl val="0"/>
      </c:catAx>
      <c:valAx>
        <c:axId val="-1372948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37294977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'[GASTOS 2021 Corte a 16 DIC SAN ANDRES - EJECUCION PRESUPUESTAL Generada 20211216.xlsx]Hoja2'!$C$172</c:f>
              <c:strCache>
                <c:ptCount val="1"/>
                <c:pt idx="0">
                  <c:v>APROPIACIÓN</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'[GASTOS 2021 Corte a 16 DIC SAN ANDRES - EJECUCION PRESUPUESTAL Generada 20211216.xlsx]Hoja2'!$B$173:$B$180</c:f>
              <c:strCache>
                <c:ptCount val="8"/>
                <c:pt idx="0">
                  <c:v>FORTALECIMIENTO DEL LIDERAZGO, EXPERIENCIAS LOCALES DE CONSTRUCCIÓN DE CIUDADANÍA DE POLÍTICAS PÚBLICAS CON ORGANIZACIONES DE ACCION COMUNAL EN SAN ANDRES</c:v>
                </c:pt>
                <c:pt idx="1">
                  <c:v>IMPLEMENTACIÓN DE ESPACIOS DE JUSTICIA, SEGURIDAD Y CONVIVENCIA CIUDADANA SAN ANDRÉS</c:v>
                </c:pt>
                <c:pt idx="2">
                  <c:v>REHABILITACIÓN DE LOS INTERNOS DEL ESTABLECIMIENTO PENITENCIARIO Y CARCELARIO DE SAN ANDRÉS</c:v>
                </c:pt>
                <c:pt idx="3">
                  <c:v>IMPLEMENTACIÓN Y ATENCION A NIÑOS, NIÑAS Y ADOLESCENTES VICTIMAS DE VIOLENCIA INTRAFAMILIAR EN LA ISLA DE SAN ANDRÉS</c:v>
                </c:pt>
                <c:pt idx="4">
                  <c:v>FORTALECIMIENTO PARA UN NUEVO COMIENZO EN LA ATENCIÓN 24 HORAS DE LA COMISARIA DE FAMILIA EN SAN ANDRÉS</c:v>
                </c:pt>
                <c:pt idx="5">
                  <c:v>FORTALECIMIENTO A LA SEGURIDAD PENITENCIARIA Y CARCELARIA Y AL TRATAMIENTO DE LAS PERSONAS PRIVADAS DE LA LIBERTAD DE SAN ANDRÉS</c:v>
                </c:pt>
                <c:pt idx="6">
                  <c:v>FORTALECIMIENTO DE ESPACIOS DE JUSTICIA, SEGURIDAD Y CONVIVENCIA CIUDADANA EN LA ISLA DE SAN ANDRÉS</c:v>
                </c:pt>
                <c:pt idx="7">
                  <c:v> DESARROLLO DE PROCESOS PARA UN NUEVO COMIENZO EN LA GARANTÍA DE DERECHOS HUMANOS EN SAN ANDRÉS</c:v>
                </c:pt>
              </c:strCache>
            </c:strRef>
          </c:cat>
          <c:val>
            <c:numRef>
              <c:f>'[GASTOS 2021 Corte a 16 DIC SAN ANDRES - EJECUCION PRESUPUESTAL Generada 20211216.xlsx]Hoja2'!$C$173:$C$180</c:f>
              <c:numCache>
                <c:formatCode>_-* #,##0_-;\-* #,##0_-;_-* "-"??_-;_-@_-</c:formatCode>
                <c:ptCount val="8"/>
                <c:pt idx="0">
                  <c:v>300</c:v>
                </c:pt>
                <c:pt idx="1">
                  <c:v>450</c:v>
                </c:pt>
                <c:pt idx="2">
                  <c:v>810</c:v>
                </c:pt>
                <c:pt idx="3">
                  <c:v>210</c:v>
                </c:pt>
                <c:pt idx="4">
                  <c:v>650</c:v>
                </c:pt>
                <c:pt idx="5">
                  <c:v>1000</c:v>
                </c:pt>
                <c:pt idx="6">
                  <c:v>350</c:v>
                </c:pt>
                <c:pt idx="7">
                  <c:v>120</c:v>
                </c:pt>
              </c:numCache>
            </c:numRef>
          </c:val>
          <c:extLst xmlns:c16r2="http://schemas.microsoft.com/office/drawing/2015/06/chart">
            <c:ext xmlns:c16="http://schemas.microsoft.com/office/drawing/2014/chart" uri="{C3380CC4-5D6E-409C-BE32-E72D297353CC}">
              <c16:uniqueId val="{00000000-5B59-4611-82B3-31EBEFEE12F4}"/>
            </c:ext>
          </c:extLst>
        </c:ser>
        <c:ser>
          <c:idx val="1"/>
          <c:order val="1"/>
          <c:tx>
            <c:strRef>
              <c:f>'[GASTOS 2021 Corte a 16 DIC SAN ANDRES - EJECUCION PRESUPUESTAL Generada 20211216.xlsx]Hoja2'!$D$172</c:f>
              <c:strCache>
                <c:ptCount val="1"/>
                <c:pt idx="0">
                  <c:v>EJECUCIÓN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'[GASTOS 2021 Corte a 16 DIC SAN ANDRES - EJECUCION PRESUPUESTAL Generada 20211216.xlsx]Hoja2'!$B$173:$B$180</c:f>
              <c:strCache>
                <c:ptCount val="8"/>
                <c:pt idx="0">
                  <c:v>FORTALECIMIENTO DEL LIDERAZGO, EXPERIENCIAS LOCALES DE CONSTRUCCIÓN DE CIUDADANÍA DE POLÍTICAS PÚBLICAS CON ORGANIZACIONES DE ACCION COMUNAL EN SAN ANDRES</c:v>
                </c:pt>
                <c:pt idx="1">
                  <c:v>IMPLEMENTACIÓN DE ESPACIOS DE JUSTICIA, SEGURIDAD Y CONVIVENCIA CIUDADANA SAN ANDRÉS</c:v>
                </c:pt>
                <c:pt idx="2">
                  <c:v>REHABILITACIÓN DE LOS INTERNOS DEL ESTABLECIMIENTO PENITENCIARIO Y CARCELARIO DE SAN ANDRÉS</c:v>
                </c:pt>
                <c:pt idx="3">
                  <c:v>IMPLEMENTACIÓN Y ATENCION A NIÑOS, NIÑAS Y ADOLESCENTES VICTIMAS DE VIOLENCIA INTRAFAMILIAR EN LA ISLA DE SAN ANDRÉS</c:v>
                </c:pt>
                <c:pt idx="4">
                  <c:v>FORTALECIMIENTO PARA UN NUEVO COMIENZO EN LA ATENCIÓN 24 HORAS DE LA COMISARIA DE FAMILIA EN SAN ANDRÉS</c:v>
                </c:pt>
                <c:pt idx="5">
                  <c:v>FORTALECIMIENTO A LA SEGURIDAD PENITENCIARIA Y CARCELARIA Y AL TRATAMIENTO DE LAS PERSONAS PRIVADAS DE LA LIBERTAD DE SAN ANDRÉS</c:v>
                </c:pt>
                <c:pt idx="6">
                  <c:v>FORTALECIMIENTO DE ESPACIOS DE JUSTICIA, SEGURIDAD Y CONVIVENCIA CIUDADANA EN LA ISLA DE SAN ANDRÉS</c:v>
                </c:pt>
                <c:pt idx="7">
                  <c:v> DESARROLLO DE PROCESOS PARA UN NUEVO COMIENZO EN LA GARANTÍA DE DERECHOS HUMANOS EN SAN ANDRÉS</c:v>
                </c:pt>
              </c:strCache>
            </c:strRef>
          </c:cat>
          <c:val>
            <c:numRef>
              <c:f>'[GASTOS 2021 Corte a 16 DIC SAN ANDRES - EJECUCION PRESUPUESTAL Generada 20211216.xlsx]Hoja2'!$D$173:$D$180</c:f>
              <c:numCache>
                <c:formatCode>_-* #,##0_-;\-* #,##0_-;_-* "-"??_-;_-@_-</c:formatCode>
                <c:ptCount val="8"/>
                <c:pt idx="0">
                  <c:v>299</c:v>
                </c:pt>
                <c:pt idx="1">
                  <c:v>345</c:v>
                </c:pt>
                <c:pt idx="2">
                  <c:v>700</c:v>
                </c:pt>
                <c:pt idx="3">
                  <c:v>194</c:v>
                </c:pt>
                <c:pt idx="4">
                  <c:v>422</c:v>
                </c:pt>
                <c:pt idx="5">
                  <c:v>768</c:v>
                </c:pt>
                <c:pt idx="6">
                  <c:v>326</c:v>
                </c:pt>
                <c:pt idx="7">
                  <c:v>91</c:v>
                </c:pt>
              </c:numCache>
            </c:numRef>
          </c:val>
          <c:extLst xmlns:c16r2="http://schemas.microsoft.com/office/drawing/2015/06/chart">
            <c:ext xmlns:c16="http://schemas.microsoft.com/office/drawing/2014/chart" uri="{C3380CC4-5D6E-409C-BE32-E72D297353CC}">
              <c16:uniqueId val="{00000001-5B59-4611-82B3-31EBEFEE12F4}"/>
            </c:ext>
          </c:extLst>
        </c:ser>
        <c:dLbls>
          <c:showLegendKey val="0"/>
          <c:showVal val="1"/>
          <c:showCatName val="0"/>
          <c:showSerName val="0"/>
          <c:showPercent val="0"/>
          <c:showBubbleSize val="0"/>
        </c:dLbls>
        <c:gapWidth val="182"/>
        <c:axId val="-1329933984"/>
        <c:axId val="-1329933440"/>
      </c:barChart>
      <c:lineChart>
        <c:grouping val="standard"/>
        <c:varyColors val="0"/>
        <c:ser>
          <c:idx val="2"/>
          <c:order val="2"/>
          <c:tx>
            <c:strRef>
              <c:f>'[GASTOS 2021 Corte a 16 DIC SAN ANDRES - EJECUCION PRESUPUESTAL Generada 20211216.xlsx]Hoja2'!$F$172</c:f>
              <c:strCache>
                <c:ptCount val="1"/>
                <c:pt idx="0">
                  <c:v> % </c:v>
                </c:pt>
              </c:strCache>
            </c:strRef>
          </c:tx>
          <c:spPr>
            <a:ln w="28575" cap="rnd">
              <a:solidFill>
                <a:schemeClr val="accent3"/>
              </a:solidFill>
              <a:round/>
            </a:ln>
            <a:effectLst/>
          </c:spPr>
          <c:marker>
            <c:symbol val="none"/>
          </c:marker>
          <c:dLbls>
            <c:dLbl>
              <c:idx val="0"/>
              <c:layout>
                <c:manualLayout>
                  <c:x val="-1.810973762857054E-2"/>
                  <c:y val="-0.253620087460824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B59-4611-82B3-31EBEFEE12F4}"/>
                </c:ext>
                <c:ext xmlns:c15="http://schemas.microsoft.com/office/drawing/2012/chart" uri="{CE6537A1-D6FC-4f65-9D91-7224C49458BB}">
                  <c15:layout/>
                </c:ext>
              </c:extLst>
            </c:dLbl>
            <c:dLbl>
              <c:idx val="1"/>
              <c:layout>
                <c:manualLayout>
                  <c:x val="-1.5979180260503455E-2"/>
                  <c:y val="-0.3286709296686187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B59-4611-82B3-31EBEFEE12F4}"/>
                </c:ext>
                <c:ext xmlns:c15="http://schemas.microsoft.com/office/drawing/2012/chart" uri="{CE6537A1-D6FC-4f65-9D91-7224C49458BB}">
                  <c15:layout/>
                </c:ext>
              </c:extLst>
            </c:dLbl>
            <c:dLbl>
              <c:idx val="2"/>
              <c:layout>
                <c:manualLayout>
                  <c:x val="-9.5875081563020891E-3"/>
                  <c:y val="-0.5124161562889474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5B59-4611-82B3-31EBEFEE12F4}"/>
                </c:ext>
                <c:ext xmlns:c15="http://schemas.microsoft.com/office/drawing/2012/chart" uri="{CE6537A1-D6FC-4f65-9D91-7224C49458BB}">
                  <c15:layout/>
                </c:ext>
              </c:extLst>
            </c:dLbl>
            <c:dLbl>
              <c:idx val="3"/>
              <c:layout>
                <c:manualLayout>
                  <c:x val="-1.810973762857054E-2"/>
                  <c:y val="-0.2064068332712213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5B59-4611-82B3-31EBEFEE12F4}"/>
                </c:ext>
                <c:ext xmlns:c15="http://schemas.microsoft.com/office/drawing/2012/chart" uri="{CE6537A1-D6FC-4f65-9D91-7224C49458BB}">
                  <c15:layout/>
                </c:ext>
              </c:extLst>
            </c:dLbl>
            <c:dLbl>
              <c:idx val="4"/>
              <c:layout>
                <c:manualLayout>
                  <c:x val="-1.1718065524369251E-2"/>
                  <c:y val="-0.4296013726377223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5B59-4611-82B3-31EBEFEE12F4}"/>
                </c:ext>
                <c:ext xmlns:c15="http://schemas.microsoft.com/office/drawing/2012/chart" uri="{CE6537A1-D6FC-4f65-9D91-7224C49458BB}">
                  <c15:layout/>
                </c:ext>
              </c:extLst>
            </c:dLbl>
            <c:dLbl>
              <c:idx val="5"/>
              <c:layout>
                <c:manualLayout>
                  <c:x val="-3.1958360521007617E-3"/>
                  <c:y val="-0.595230817510097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5B59-4611-82B3-31EBEFEE12F4}"/>
                </c:ext>
                <c:ext xmlns:c15="http://schemas.microsoft.com/office/drawing/2012/chart" uri="{CE6537A1-D6FC-4f65-9D91-7224C49458BB}">
                  <c15:layout/>
                </c:ext>
              </c:extLst>
            </c:dLbl>
            <c:dLbl>
              <c:idx val="6"/>
              <c:layout>
                <c:manualLayout>
                  <c:x val="-1.4913901576469856E-2"/>
                  <c:y val="-0.2996153598651564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5B59-4611-82B3-31EBEFEE12F4}"/>
                </c:ext>
                <c:ext xmlns:c15="http://schemas.microsoft.com/office/drawing/2012/chart" uri="{CE6537A1-D6FC-4f65-9D91-7224C49458BB}">
                  <c15:layout/>
                </c:ext>
              </c:extLst>
            </c:dLbl>
            <c:dLbl>
              <c:idx val="7"/>
              <c:layout>
                <c:manualLayout>
                  <c:x val="-1.4913901576470013E-2"/>
                  <c:y val="-0.1497235831292390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5B59-4611-82B3-31EBEFEE12F4}"/>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mn-lt"/>
                    <a:ea typeface="+mn-ea"/>
                    <a:cs typeface="+mn-cs"/>
                  </a:defRPr>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'[GASTOS 2021 Corte a 16 DIC SAN ANDRES - EJECUCION PRESUPUESTAL Generada 20211216.xlsx]Hoja2'!$B$173:$B$180</c:f>
              <c:strCache>
                <c:ptCount val="8"/>
                <c:pt idx="0">
                  <c:v>FORTALECIMIENTO DEL LIDERAZGO, EXPERIENCIAS LOCALES DE CONSTRUCCIÓN DE CIUDADANÍA DE POLÍTICAS PÚBLICAS CON ORGANIZACIONES DE ACCION COMUNAL EN SAN ANDRES</c:v>
                </c:pt>
                <c:pt idx="1">
                  <c:v>IMPLEMENTACIÓN DE ESPACIOS DE JUSTICIA, SEGURIDAD Y CONVIVENCIA CIUDADANA SAN ANDRÉS</c:v>
                </c:pt>
                <c:pt idx="2">
                  <c:v>REHABILITACIÓN DE LOS INTERNOS DEL ESTABLECIMIENTO PENITENCIARIO Y CARCELARIO DE SAN ANDRÉS</c:v>
                </c:pt>
                <c:pt idx="3">
                  <c:v>IMPLEMENTACIÓN Y ATENCION A NIÑOS, NIÑAS Y ADOLESCENTES VICTIMAS DE VIOLENCIA INTRAFAMILIAR EN LA ISLA DE SAN ANDRÉS</c:v>
                </c:pt>
                <c:pt idx="4">
                  <c:v>FORTALECIMIENTO PARA UN NUEVO COMIENZO EN LA ATENCIÓN 24 HORAS DE LA COMISARIA DE FAMILIA EN SAN ANDRÉS</c:v>
                </c:pt>
                <c:pt idx="5">
                  <c:v>FORTALECIMIENTO A LA SEGURIDAD PENITENCIARIA Y CARCELARIA Y AL TRATAMIENTO DE LAS PERSONAS PRIVADAS DE LA LIBERTAD DE SAN ANDRÉS</c:v>
                </c:pt>
                <c:pt idx="6">
                  <c:v>FORTALECIMIENTO DE ESPACIOS DE JUSTICIA, SEGURIDAD Y CONVIVENCIA CIUDADANA EN LA ISLA DE SAN ANDRÉS</c:v>
                </c:pt>
                <c:pt idx="7">
                  <c:v> DESARROLLO DE PROCESOS PARA UN NUEVO COMIENZO EN LA GARANTÍA DE DERECHOS HUMANOS EN SAN ANDRÉS</c:v>
                </c:pt>
              </c:strCache>
            </c:strRef>
          </c:cat>
          <c:val>
            <c:numRef>
              <c:f>'[GASTOS 2021 Corte a 16 DIC SAN ANDRES - EJECUCION PRESUPUESTAL Generada 20211216.xlsx]Hoja2'!$F$173:$F$180</c:f>
              <c:numCache>
                <c:formatCode>0%</c:formatCode>
                <c:ptCount val="8"/>
                <c:pt idx="0">
                  <c:v>0.99841666666666695</c:v>
                </c:pt>
                <c:pt idx="1">
                  <c:v>0.76696006444444442</c:v>
                </c:pt>
                <c:pt idx="2">
                  <c:v>0.86482017777777775</c:v>
                </c:pt>
                <c:pt idx="3">
                  <c:v>0.92614490952380957</c:v>
                </c:pt>
                <c:pt idx="4">
                  <c:v>0.65005237846153852</c:v>
                </c:pt>
                <c:pt idx="5">
                  <c:v>0.76815138100000002</c:v>
                </c:pt>
                <c:pt idx="6">
                  <c:v>0.93203778285714289</c:v>
                </c:pt>
                <c:pt idx="7">
                  <c:v>0.76103006666666662</c:v>
                </c:pt>
              </c:numCache>
            </c:numRef>
          </c:val>
          <c:smooth val="0"/>
          <c:extLst xmlns:c16r2="http://schemas.microsoft.com/office/drawing/2015/06/chart">
            <c:ext xmlns:c16="http://schemas.microsoft.com/office/drawing/2014/chart" uri="{C3380CC4-5D6E-409C-BE32-E72D297353CC}">
              <c16:uniqueId val="{0000000A-5B59-4611-82B3-31EBEFEE12F4}"/>
            </c:ext>
          </c:extLst>
        </c:ser>
        <c:dLbls>
          <c:showLegendKey val="0"/>
          <c:showVal val="1"/>
          <c:showCatName val="0"/>
          <c:showSerName val="0"/>
          <c:showPercent val="0"/>
          <c:showBubbleSize val="0"/>
        </c:dLbls>
        <c:marker val="1"/>
        <c:smooth val="0"/>
        <c:axId val="-1329933984"/>
        <c:axId val="-1329933440"/>
      </c:lineChart>
      <c:catAx>
        <c:axId val="-1329933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329933440"/>
        <c:crosses val="autoZero"/>
        <c:auto val="1"/>
        <c:lblAlgn val="ctr"/>
        <c:lblOffset val="100"/>
        <c:noMultiLvlLbl val="0"/>
      </c:catAx>
      <c:valAx>
        <c:axId val="-1329933440"/>
        <c:scaling>
          <c:orientation val="minMax"/>
        </c:scaling>
        <c:delete val="0"/>
        <c:axPos val="l"/>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329933984"/>
        <c:crosses val="autoZero"/>
        <c:crossBetween val="between"/>
      </c:valAx>
      <c:spPr>
        <a:noFill/>
        <a:ln w="25400">
          <a:noFill/>
        </a:ln>
        <a:effectLst/>
      </c:spPr>
    </c:plotArea>
    <c:legend>
      <c:legendPos val="b"/>
      <c:layout>
        <c:manualLayout>
          <c:xMode val="edge"/>
          <c:yMode val="edge"/>
          <c:x val="0.76509120337319225"/>
          <c:y val="0.9563278680507159"/>
          <c:w val="0.22403481766916519"/>
          <c:h val="4.36721319492841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175435876692669E-2"/>
          <c:y val="0.10623839545737794"/>
          <c:w val="0.93529523492000954"/>
          <c:h val="0.86556049984106054"/>
        </c:manualLayout>
      </c:layout>
      <c:barChart>
        <c:barDir val="col"/>
        <c:grouping val="clustered"/>
        <c:varyColors val="0"/>
        <c:ser>
          <c:idx val="0"/>
          <c:order val="0"/>
          <c:tx>
            <c:strRef>
              <c:f>'[GASTOS 2021 Corte a 16 DIC SAN ANDRES - EJECUCION PRESUPUESTAL Generada 20211216.xlsx]Hoja2'!$C$187</c:f>
              <c:strCache>
                <c:ptCount val="1"/>
                <c:pt idx="0">
                  <c:v>APROPIACIÓN</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'[GASTOS 2021 Corte a 16 DIC SAN ANDRES - EJECUCION PRESUPUESTAL Generada 20211216.xlsx]Hoja2'!$B$188:$B$195</c:f>
              <c:strCache>
                <c:ptCount val="8"/>
                <c:pt idx="0">
                  <c:v>FORTALECIMIENTO DE LAS ACCIONES PARA UN NUEVO COMIENZO EN LA RECUPERACIÓN DEL ESPACIO PÚBLICO Y MEJORAMIENTO DE LAS CONDICIONES DE VIDA DE LOS VENDEDORES INFORMALES EN LA ISLA DE SAN ANDRÉS</c:v>
                </c:pt>
                <c:pt idx="1">
                  <c:v>MEJORAMIENTO CONVIVENCIA Y CULTURA CIUDADANA EN LA ISLA DE SAN ANDRÉS</c:v>
                </c:pt>
                <c:pt idx="2">
                  <c:v>APOYO FORTALECIMIENTO PARTICIPACIÓN CIUDADANA Y DEMOCRÁTICA EN CONTROL SOCIAL, PROCESOS ELECTORALES Y ASUNTOS RELIGIOSOS SAN ANDRÉS</c:v>
                </c:pt>
                <c:pt idx="3">
                  <c:v>IMPLEMENTACIÓN DE ACCIONES PARA UN NUEVO COMIENZO EN LA PREVENCIÓN Y ATENCIÓN A VÍCTIMAS DE VIOLENCIA INTRAFAMILIAR, EN ESPECIAL A NNA EN SAN ANDRÉS</c:v>
                </c:pt>
                <c:pt idx="4">
                  <c:v>CONSTRUCCIÓN DE UN NUEVO COMIENZO COMUNAL COMO GARANTÍA DE PARTICIPACIÓN CIUDADANA E INSTRUMENTO DE UN BUEN VIVIR EN EL ARCHIPIÉLAGO DE SAN ANDRÉS</c:v>
                </c:pt>
                <c:pt idx="5">
                  <c:v>Fondo de Seguridad y Convivencia</c:v>
                </c:pt>
                <c:pt idx="6">
                  <c:v>Otros Servicios Personales Indirectos - Cárcel</c:v>
                </c:pt>
                <c:pt idx="7">
                  <c:v>Fondo UNGRD</c:v>
                </c:pt>
              </c:strCache>
            </c:strRef>
          </c:cat>
          <c:val>
            <c:numRef>
              <c:f>'[GASTOS 2021 Corte a 16 DIC SAN ANDRES - EJECUCION PRESUPUESTAL Generada 20211216.xlsx]Hoja2'!$C$188:$C$195</c:f>
              <c:numCache>
                <c:formatCode>_-* #,##0_-;\-* #,##0_-;_-* "-"??_-;_-@_-</c:formatCode>
                <c:ptCount val="8"/>
                <c:pt idx="0">
                  <c:v>230</c:v>
                </c:pt>
                <c:pt idx="1">
                  <c:v>1550</c:v>
                </c:pt>
                <c:pt idx="2">
                  <c:v>170</c:v>
                </c:pt>
                <c:pt idx="3">
                  <c:v>96</c:v>
                </c:pt>
                <c:pt idx="4">
                  <c:v>330</c:v>
                </c:pt>
                <c:pt idx="5">
                  <c:v>5002</c:v>
                </c:pt>
                <c:pt idx="6">
                  <c:v>269</c:v>
                </c:pt>
                <c:pt idx="7">
                  <c:v>5407</c:v>
                </c:pt>
              </c:numCache>
            </c:numRef>
          </c:val>
          <c:extLst xmlns:c16r2="http://schemas.microsoft.com/office/drawing/2015/06/chart">
            <c:ext xmlns:c16="http://schemas.microsoft.com/office/drawing/2014/chart" uri="{C3380CC4-5D6E-409C-BE32-E72D297353CC}">
              <c16:uniqueId val="{00000000-8114-46C1-952B-82CD229F88AA}"/>
            </c:ext>
          </c:extLst>
        </c:ser>
        <c:ser>
          <c:idx val="1"/>
          <c:order val="1"/>
          <c:tx>
            <c:strRef>
              <c:f>'[GASTOS 2021 Corte a 16 DIC SAN ANDRES - EJECUCION PRESUPUESTAL Generada 20211216.xlsx]Hoja2'!$D$187</c:f>
              <c:strCache>
                <c:ptCount val="1"/>
                <c:pt idx="0">
                  <c:v>EJECUCIÓN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'[GASTOS 2021 Corte a 16 DIC SAN ANDRES - EJECUCION PRESUPUESTAL Generada 20211216.xlsx]Hoja2'!$B$188:$B$195</c:f>
              <c:strCache>
                <c:ptCount val="8"/>
                <c:pt idx="0">
                  <c:v>FORTALECIMIENTO DE LAS ACCIONES PARA UN NUEVO COMIENZO EN LA RECUPERACIÓN DEL ESPACIO PÚBLICO Y MEJORAMIENTO DE LAS CONDICIONES DE VIDA DE LOS VENDEDORES INFORMALES EN LA ISLA DE SAN ANDRÉS</c:v>
                </c:pt>
                <c:pt idx="1">
                  <c:v>MEJORAMIENTO CONVIVENCIA Y CULTURA CIUDADANA EN LA ISLA DE SAN ANDRÉS</c:v>
                </c:pt>
                <c:pt idx="2">
                  <c:v>APOYO FORTALECIMIENTO PARTICIPACIÓN CIUDADANA Y DEMOCRÁTICA EN CONTROL SOCIAL, PROCESOS ELECTORALES Y ASUNTOS RELIGIOSOS SAN ANDRÉS</c:v>
                </c:pt>
                <c:pt idx="3">
                  <c:v>IMPLEMENTACIÓN DE ACCIONES PARA UN NUEVO COMIENZO EN LA PREVENCIÓN Y ATENCIÓN A VÍCTIMAS DE VIOLENCIA INTRAFAMILIAR, EN ESPECIAL A NNA EN SAN ANDRÉS</c:v>
                </c:pt>
                <c:pt idx="4">
                  <c:v>CONSTRUCCIÓN DE UN NUEVO COMIENZO COMUNAL COMO GARANTÍA DE PARTICIPACIÓN CIUDADANA E INSTRUMENTO DE UN BUEN VIVIR EN EL ARCHIPIÉLAGO DE SAN ANDRÉS</c:v>
                </c:pt>
                <c:pt idx="5">
                  <c:v>Fondo de Seguridad y Convivencia</c:v>
                </c:pt>
                <c:pt idx="6">
                  <c:v>Otros Servicios Personales Indirectos - Cárcel</c:v>
                </c:pt>
                <c:pt idx="7">
                  <c:v>Fondo UNGRD</c:v>
                </c:pt>
              </c:strCache>
            </c:strRef>
          </c:cat>
          <c:val>
            <c:numRef>
              <c:f>'[GASTOS 2021 Corte a 16 DIC SAN ANDRES - EJECUCION PRESUPUESTAL Generada 20211216.xlsx]Hoja2'!$D$188:$D$195</c:f>
              <c:numCache>
                <c:formatCode>_-* #,##0_-;\-* #,##0_-;_-* "-"??_-;_-@_-</c:formatCode>
                <c:ptCount val="8"/>
                <c:pt idx="0">
                  <c:v>126</c:v>
                </c:pt>
                <c:pt idx="1">
                  <c:v>1470</c:v>
                </c:pt>
                <c:pt idx="2">
                  <c:v>113</c:v>
                </c:pt>
                <c:pt idx="3">
                  <c:v>55</c:v>
                </c:pt>
                <c:pt idx="4">
                  <c:v>208</c:v>
                </c:pt>
                <c:pt idx="5">
                  <c:v>163</c:v>
                </c:pt>
                <c:pt idx="6">
                  <c:v>268</c:v>
                </c:pt>
                <c:pt idx="7">
                  <c:v>3787</c:v>
                </c:pt>
              </c:numCache>
            </c:numRef>
          </c:val>
          <c:extLst xmlns:c16r2="http://schemas.microsoft.com/office/drawing/2015/06/chart">
            <c:ext xmlns:c16="http://schemas.microsoft.com/office/drawing/2014/chart" uri="{C3380CC4-5D6E-409C-BE32-E72D297353CC}">
              <c16:uniqueId val="{00000001-8114-46C1-952B-82CD229F88AA}"/>
            </c:ext>
          </c:extLst>
        </c:ser>
        <c:dLbls>
          <c:showLegendKey val="0"/>
          <c:showVal val="1"/>
          <c:showCatName val="0"/>
          <c:showSerName val="0"/>
          <c:showPercent val="0"/>
          <c:showBubbleSize val="0"/>
        </c:dLbls>
        <c:gapWidth val="100"/>
        <c:axId val="-1329932352"/>
        <c:axId val="-1329931264"/>
      </c:barChart>
      <c:lineChart>
        <c:grouping val="standard"/>
        <c:varyColors val="0"/>
        <c:ser>
          <c:idx val="2"/>
          <c:order val="2"/>
          <c:tx>
            <c:strRef>
              <c:f>'[GASTOS 2021 Corte a 16 DIC SAN ANDRES - EJECUCION PRESUPUESTAL Generada 20211216.xlsx]Hoja2'!$E$187</c:f>
              <c:strCache>
                <c:ptCount val="1"/>
                <c:pt idx="0">
                  <c:v> % </c:v>
                </c:pt>
              </c:strCache>
            </c:strRef>
          </c:tx>
          <c:spPr>
            <a:ln w="28575" cap="rnd">
              <a:noFill/>
              <a:round/>
            </a:ln>
            <a:effectLst/>
          </c:spPr>
          <c:marker>
            <c:symbol val="none"/>
          </c:marker>
          <c:dLbls>
            <c:dLbl>
              <c:idx val="0"/>
              <c:layout>
                <c:manualLayout>
                  <c:x val="-1.5195187655012493E-2"/>
                  <c:y val="-0.4643406712194625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114-46C1-952B-82CD229F88AA}"/>
                </c:ext>
                <c:ext xmlns:c15="http://schemas.microsoft.com/office/drawing/2012/chart" uri="{CE6537A1-D6FC-4f65-9D91-7224C49458BB}">
                  <c15:layout/>
                </c:ext>
              </c:extLst>
            </c:dLbl>
            <c:dLbl>
              <c:idx val="1"/>
              <c:layout>
                <c:manualLayout>
                  <c:x val="-1.6280558201799099E-2"/>
                  <c:y val="-0.5804258390243282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114-46C1-952B-82CD229F88AA}"/>
                </c:ext>
                <c:ext xmlns:c15="http://schemas.microsoft.com/office/drawing/2012/chart" uri="{CE6537A1-D6FC-4f65-9D91-7224C49458BB}">
                  <c15:layout/>
                </c:ext>
              </c:extLst>
            </c:dLbl>
            <c:dLbl>
              <c:idx val="2"/>
              <c:layout>
                <c:manualLayout>
                  <c:x val="-7.5975938275062863E-3"/>
                  <c:y val="-0.4290104027571122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114-46C1-952B-82CD229F88AA}"/>
                </c:ext>
                <c:ext xmlns:c15="http://schemas.microsoft.com/office/drawing/2012/chart" uri="{CE6537A1-D6FC-4f65-9D91-7224C49458BB}">
                  <c15:layout/>
                </c:ext>
              </c:extLst>
            </c:dLbl>
            <c:dLbl>
              <c:idx val="3"/>
              <c:layout>
                <c:manualLayout>
                  <c:x val="-1.3024446561439359E-2"/>
                  <c:y val="-0.4088216779214833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8114-46C1-952B-82CD229F88AA}"/>
                </c:ext>
                <c:ext xmlns:c15="http://schemas.microsoft.com/office/drawing/2012/chart" uri="{CE6537A1-D6FC-4f65-9D91-7224C49458BB}">
                  <c15:layout/>
                </c:ext>
              </c:extLst>
            </c:dLbl>
            <c:dLbl>
              <c:idx val="4"/>
              <c:layout>
                <c:manualLayout>
                  <c:x val="-9.7683349210794593E-3"/>
                  <c:y val="-0.479482214846184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114-46C1-952B-82CD229F88AA}"/>
                </c:ext>
                <c:ext xmlns:c15="http://schemas.microsoft.com/office/drawing/2012/chart" uri="{CE6537A1-D6FC-4f65-9D91-7224C49458BB}">
                  <c15:layout/>
                </c:ext>
              </c:extLst>
            </c:dLbl>
            <c:dLbl>
              <c:idx val="5"/>
              <c:layout>
                <c:manualLayout>
                  <c:x val="4.341482187146267E-3"/>
                  <c:y val="-0.7974546310073379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8114-46C1-952B-82CD229F88AA}"/>
                </c:ext>
                <c:ext xmlns:c15="http://schemas.microsoft.com/office/drawing/2012/chart" uri="{CE6537A1-D6FC-4f65-9D91-7224C49458BB}">
                  <c15:layout/>
                </c:ext>
              </c:extLst>
            </c:dLbl>
            <c:dLbl>
              <c:idx val="6"/>
              <c:layout>
                <c:manualLayout>
                  <c:x val="-1.6280558201799099E-2"/>
                  <c:y val="-0.4567698994061017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8114-46C1-952B-82CD229F88AA}"/>
                </c:ext>
                <c:ext xmlns:c15="http://schemas.microsoft.com/office/drawing/2012/chart" uri="{CE6537A1-D6FC-4f65-9D91-7224C49458BB}">
                  <c15:layout/>
                </c:ext>
              </c:extLst>
            </c:dLbl>
            <c:dLbl>
              <c:idx val="7"/>
              <c:layout>
                <c:manualLayout>
                  <c:x val="8.6829643742928533E-3"/>
                  <c:y val="-0.6460391947401218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8114-46C1-952B-82CD229F88AA}"/>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mn-lt"/>
                    <a:ea typeface="+mn-ea"/>
                    <a:cs typeface="+mn-cs"/>
                  </a:defRPr>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'[GASTOS 2021 Corte a 16 DIC SAN ANDRES - EJECUCION PRESUPUESTAL Generada 20211216.xlsx]Hoja2'!$B$188:$B$195</c:f>
              <c:strCache>
                <c:ptCount val="8"/>
                <c:pt idx="0">
                  <c:v>FORTALECIMIENTO DE LAS ACCIONES PARA UN NUEVO COMIENZO EN LA RECUPERACIÓN DEL ESPACIO PÚBLICO Y MEJORAMIENTO DE LAS CONDICIONES DE VIDA DE LOS VENDEDORES INFORMALES EN LA ISLA DE SAN ANDRÉS</c:v>
                </c:pt>
                <c:pt idx="1">
                  <c:v>MEJORAMIENTO CONVIVENCIA Y CULTURA CIUDADANA EN LA ISLA DE SAN ANDRÉS</c:v>
                </c:pt>
                <c:pt idx="2">
                  <c:v>APOYO FORTALECIMIENTO PARTICIPACIÓN CIUDADANA Y DEMOCRÁTICA EN CONTROL SOCIAL, PROCESOS ELECTORALES Y ASUNTOS RELIGIOSOS SAN ANDRÉS</c:v>
                </c:pt>
                <c:pt idx="3">
                  <c:v>IMPLEMENTACIÓN DE ACCIONES PARA UN NUEVO COMIENZO EN LA PREVENCIÓN Y ATENCIÓN A VÍCTIMAS DE VIOLENCIA INTRAFAMILIAR, EN ESPECIAL A NNA EN SAN ANDRÉS</c:v>
                </c:pt>
                <c:pt idx="4">
                  <c:v>CONSTRUCCIÓN DE UN NUEVO COMIENZO COMUNAL COMO GARANTÍA DE PARTICIPACIÓN CIUDADANA E INSTRUMENTO DE UN BUEN VIVIR EN EL ARCHIPIÉLAGO DE SAN ANDRÉS</c:v>
                </c:pt>
                <c:pt idx="5">
                  <c:v>Fondo de Seguridad y Convivencia</c:v>
                </c:pt>
                <c:pt idx="6">
                  <c:v>Otros Servicios Personales Indirectos - Cárcel</c:v>
                </c:pt>
                <c:pt idx="7">
                  <c:v>Fondo UNGRD</c:v>
                </c:pt>
              </c:strCache>
            </c:strRef>
          </c:cat>
          <c:val>
            <c:numRef>
              <c:f>'[GASTOS 2021 Corte a 16 DIC SAN ANDRES - EJECUCION PRESUPUESTAL Generada 20211216.xlsx]Hoja2'!$E$188:$E$195</c:f>
              <c:numCache>
                <c:formatCode>0%</c:formatCode>
                <c:ptCount val="8"/>
                <c:pt idx="0">
                  <c:v>0.55009039565217388</c:v>
                </c:pt>
                <c:pt idx="1">
                  <c:v>0.94860104064516126</c:v>
                </c:pt>
                <c:pt idx="2">
                  <c:v>0.66882486470588232</c:v>
                </c:pt>
                <c:pt idx="3">
                  <c:v>0.56948825626453115</c:v>
                </c:pt>
                <c:pt idx="4">
                  <c:v>0.63261433030303027</c:v>
                </c:pt>
                <c:pt idx="5">
                  <c:v>3.2768722749485633E-2</c:v>
                </c:pt>
                <c:pt idx="6">
                  <c:v>0.99583384729429203</c:v>
                </c:pt>
                <c:pt idx="7">
                  <c:v>0.70031219235192954</c:v>
                </c:pt>
              </c:numCache>
            </c:numRef>
          </c:val>
          <c:smooth val="0"/>
          <c:extLst xmlns:c16r2="http://schemas.microsoft.com/office/drawing/2015/06/chart">
            <c:ext xmlns:c16="http://schemas.microsoft.com/office/drawing/2014/chart" uri="{C3380CC4-5D6E-409C-BE32-E72D297353CC}">
              <c16:uniqueId val="{00000002-8114-46C1-952B-82CD229F88AA}"/>
            </c:ext>
          </c:extLst>
        </c:ser>
        <c:dLbls>
          <c:showLegendKey val="0"/>
          <c:showVal val="1"/>
          <c:showCatName val="0"/>
          <c:showSerName val="0"/>
          <c:showPercent val="0"/>
          <c:showBubbleSize val="0"/>
        </c:dLbls>
        <c:marker val="1"/>
        <c:smooth val="0"/>
        <c:axId val="-1329932352"/>
        <c:axId val="-1329931264"/>
      </c:lineChart>
      <c:catAx>
        <c:axId val="-1329932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329931264"/>
        <c:crosses val="autoZero"/>
        <c:auto val="1"/>
        <c:lblAlgn val="ctr"/>
        <c:lblOffset val="100"/>
        <c:noMultiLvlLbl val="0"/>
      </c:catAx>
      <c:valAx>
        <c:axId val="-1329931264"/>
        <c:scaling>
          <c:logBase val="10"/>
          <c:orientation val="minMax"/>
          <c:max val="5500"/>
        </c:scaling>
        <c:delete val="0"/>
        <c:axPos val="l"/>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329932352"/>
        <c:crosses val="autoZero"/>
        <c:crossBetween val="between"/>
      </c:valAx>
      <c:spPr>
        <a:noFill/>
        <a:ln w="25400">
          <a:noFill/>
        </a:ln>
        <a:effectLst/>
      </c:spPr>
    </c:plotArea>
    <c:legend>
      <c:legendPos val="b"/>
      <c:layout>
        <c:manualLayout>
          <c:xMode val="edge"/>
          <c:yMode val="edge"/>
          <c:x val="0.79440791455621207"/>
          <c:y val="0.87413562054099425"/>
          <c:w val="0.17311420926952598"/>
          <c:h val="4.25858895120369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rgbClr val="002060"/>
                </a:solidFill>
                <a:latin typeface="+mn-lt"/>
                <a:ea typeface="+mn-ea"/>
                <a:cs typeface="+mn-cs"/>
              </a:defRPr>
            </a:pPr>
            <a:r>
              <a:rPr lang="es-CO">
                <a:solidFill>
                  <a:srgbClr val="002060"/>
                </a:solidFill>
                <a:latin typeface="+mn-lt"/>
                <a:ea typeface="+mn-ea"/>
                <a:cs typeface="+mn-cs"/>
              </a:rPr>
              <a:t>EJECUCIÓN GOBIERNO 2021</a:t>
            </a:r>
            <a:endParaRPr lang="es-CO">
              <a:solidFill>
                <a:srgbClr val="002060"/>
              </a:solidFill>
            </a:endParaRPr>
          </a:p>
        </c:rich>
      </c:tx>
      <c:layout/>
      <c:overlay val="0"/>
      <c:spPr>
        <a:solidFill>
          <a:schemeClr val="accent4"/>
        </a:solidFill>
        <a:ln w="12700" cap="flat" cmpd="sng" algn="ctr">
          <a:solidFill>
            <a:schemeClr val="accent4"/>
          </a:solidFill>
          <a:prstDash val="solid"/>
          <a:miter lim="800000"/>
        </a:ln>
        <a:effectLst/>
        <a:scene3d>
          <a:camera prst="orthographicFront"/>
          <a:lightRig rig="threePt" dir="t"/>
        </a:scene3d>
        <a:sp3d>
          <a:bevelT w="190500" h="38100"/>
        </a:sp3d>
      </c:spPr>
      <c:txPr>
        <a:bodyPr rot="0" spcFirstLastPara="1" vertOverflow="ellipsis" vert="horz" wrap="square" anchor="ctr" anchorCtr="1"/>
        <a:lstStyle/>
        <a:p>
          <a:pPr>
            <a:defRPr sz="1600" b="1" i="0" u="none" strike="noStrike" kern="1200" baseline="0">
              <a:solidFill>
                <a:srgbClr val="002060"/>
              </a:solidFill>
              <a:latin typeface="+mn-lt"/>
              <a:ea typeface="+mn-ea"/>
              <a:cs typeface="+mn-cs"/>
            </a:defRPr>
          </a:pPr>
          <a:endParaRPr lang="es-CO"/>
        </a:p>
      </c:txPr>
    </c:title>
    <c:autoTitleDeleted val="0"/>
    <c:plotArea>
      <c:layout/>
      <c:barChart>
        <c:barDir val="col"/>
        <c:grouping val="clustered"/>
        <c:varyColors val="0"/>
        <c:ser>
          <c:idx val="0"/>
          <c:order val="0"/>
          <c:tx>
            <c:strRef>
              <c:f>'[SEGUI PLAN TERCER TRIMESTRE 2O21.xlsx]COMPARATIVO EJECUCION'!$C$5</c:f>
              <c:strCache>
                <c:ptCount val="1"/>
                <c:pt idx="0">
                  <c:v>1 TRIMESTRE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fld id="{89F018F1-427B-4206-94BA-AA35D4CAB4FC}" type="VALUE">
                      <a:rPr lang="en-US" smtClean="0"/>
                      <a:pPr/>
                      <a:t>[VALOR]</a:t>
                    </a:fld>
                    <a:r>
                      <a:rPr lang="en-US"/>
                      <a:t>%</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346-4885-A3EC-96ACB59CEFA0}"/>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'[SEGUI PLAN TERCER TRIMESTRE 2O21.xlsx]COMPARATIVO EJECUCION'!$C$6:$C$9</c:f>
              <c:numCache>
                <c:formatCode>0.00</c:formatCode>
                <c:ptCount val="1"/>
                <c:pt idx="0">
                  <c:v>28.47</c:v>
                </c:pt>
              </c:numCache>
            </c:numRef>
          </c:val>
          <c:extLst xmlns:c16r2="http://schemas.microsoft.com/office/drawing/2015/06/chart">
            <c:ext xmlns:c16="http://schemas.microsoft.com/office/drawing/2014/chart" uri="{C3380CC4-5D6E-409C-BE32-E72D297353CC}">
              <c16:uniqueId val="{00000000-7346-4885-A3EC-96ACB59CEFA0}"/>
            </c:ext>
          </c:extLst>
        </c:ser>
        <c:ser>
          <c:idx val="1"/>
          <c:order val="1"/>
          <c:tx>
            <c:strRef>
              <c:f>'[SEGUI PLAN TERCER TRIMESTRE 2O21.xlsx]COMPARATIVO EJECUCION'!$D$5</c:f>
              <c:strCache>
                <c:ptCount val="1"/>
                <c:pt idx="0">
                  <c:v>2 TRIMESTRE</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fld id="{CFA08370-0E61-4A5D-A547-DEC0C52D3969}" type="VALUE">
                      <a:rPr lang="en-US" smtClean="0"/>
                      <a:pPr/>
                      <a:t>[VALOR]</a:t>
                    </a:fld>
                    <a:r>
                      <a:rPr lang="en-US"/>
                      <a:t>%</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7346-4885-A3EC-96ACB59CEFA0}"/>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'[SEGUI PLAN TERCER TRIMESTRE 2O21.xlsx]COMPARATIVO EJECUCION'!$D$6:$D$9</c:f>
              <c:numCache>
                <c:formatCode>0.00</c:formatCode>
                <c:ptCount val="1"/>
                <c:pt idx="0">
                  <c:v>52.565597667638485</c:v>
                </c:pt>
              </c:numCache>
            </c:numRef>
          </c:val>
          <c:extLst xmlns:c16r2="http://schemas.microsoft.com/office/drawing/2015/06/chart">
            <c:ext xmlns:c16="http://schemas.microsoft.com/office/drawing/2014/chart" uri="{C3380CC4-5D6E-409C-BE32-E72D297353CC}">
              <c16:uniqueId val="{00000001-7346-4885-A3EC-96ACB59CEFA0}"/>
            </c:ext>
          </c:extLst>
        </c:ser>
        <c:ser>
          <c:idx val="2"/>
          <c:order val="2"/>
          <c:tx>
            <c:strRef>
              <c:f>'[SEGUI PLAN TERCER TRIMESTRE 2O21.xlsx]COMPARATIVO EJECUCION'!$E$5</c:f>
              <c:strCache>
                <c:ptCount val="1"/>
                <c:pt idx="0">
                  <c:v>3 TRIMESTRE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tx>
                <c:rich>
                  <a:bodyPr/>
                  <a:lstStyle/>
                  <a:p>
                    <a:fld id="{789178C3-17F8-487C-ADFC-6D457F02567B}" type="VALUE">
                      <a:rPr lang="en-US" smtClean="0"/>
                      <a:pPr/>
                      <a:t>[VALOR]</a:t>
                    </a:fld>
                    <a:r>
                      <a:rPr lang="en-US"/>
                      <a:t>%</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7346-4885-A3EC-96ACB59CEFA0}"/>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'[SEGUI PLAN TERCER TRIMESTRE 2O21.xlsx]COMPARATIVO EJECUCION'!$E$6:$E$9</c:f>
              <c:numCache>
                <c:formatCode>0.00</c:formatCode>
                <c:ptCount val="1"/>
                <c:pt idx="0">
                  <c:v>61.825396825396822</c:v>
                </c:pt>
              </c:numCache>
            </c:numRef>
          </c:val>
          <c:extLst xmlns:c16r2="http://schemas.microsoft.com/office/drawing/2015/06/chart">
            <c:ext xmlns:c16="http://schemas.microsoft.com/office/drawing/2014/chart" uri="{C3380CC4-5D6E-409C-BE32-E72D297353CC}">
              <c16:uniqueId val="{00000002-7346-4885-A3EC-96ACB59CEFA0}"/>
            </c:ext>
          </c:extLst>
        </c:ser>
        <c:dLbls>
          <c:dLblPos val="outEnd"/>
          <c:showLegendKey val="0"/>
          <c:showVal val="1"/>
          <c:showCatName val="0"/>
          <c:showSerName val="0"/>
          <c:showPercent val="0"/>
          <c:showBubbleSize val="0"/>
        </c:dLbls>
        <c:gapWidth val="100"/>
        <c:overlap val="-24"/>
        <c:axId val="-1372947056"/>
        <c:axId val="-1372938352"/>
        <c:extLst xmlns:c16r2="http://schemas.microsoft.com/office/drawing/2015/06/chart">
          <c:ext xmlns:c15="http://schemas.microsoft.com/office/drawing/2012/chart" uri="{02D57815-91ED-43cb-92C2-25804820EDAC}">
            <c15:filteredBarSeries>
              <c15:ser>
                <c:idx val="3"/>
                <c:order val="3"/>
                <c:tx>
                  <c:strRef>
                    <c:extLst xmlns:c16r2="http://schemas.microsoft.com/office/drawing/2015/06/chart">
                      <c:ext uri="{02D57815-91ED-43cb-92C2-25804820EDAC}">
                        <c15:formulaRef>
                          <c15:sqref>'[SEGUI PLAN TERCER TRIMESTRE 2O21.xlsx]COMPARATIVO EJECUCION'!$F$5</c15:sqref>
                        </c15:formulaRef>
                      </c:ext>
                    </c:extLst>
                    <c:strCache>
                      <c:ptCount val="1"/>
                      <c:pt idx="0">
                        <c:v>SECRETARIAS</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CO"/>
                    </a:p>
                  </c:txPr>
                  <c:dLblPos val="outEnd"/>
                  <c:showLegendKey val="0"/>
                  <c:showVal val="1"/>
                  <c:showCatName val="0"/>
                  <c:showSerName val="0"/>
                  <c:showPercent val="0"/>
                  <c:showBubbleSize val="0"/>
                  <c:showLeaderLines val="0"/>
                  <c:extLst xmlns:c16r2="http://schemas.microsoft.com/office/drawing/2015/06/char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6r2="http://schemas.microsoft.com/office/drawing/2015/06/chart">
                      <c:ext uri="{02D57815-91ED-43cb-92C2-25804820EDAC}">
                        <c15:formulaRef>
                          <c15:sqref>'[SEGUI PLAN TERCER TRIMESTRE 2O21.xlsx]COMPARATIVO EJECUCION'!$F$6:$F$9</c15:sqref>
                        </c15:formulaRef>
                      </c:ext>
                    </c:extLst>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7346-4885-A3EC-96ACB59CEFA0}"/>
                  </c:ext>
                </c:extLst>
              </c15:ser>
            </c15:filteredBarSeries>
          </c:ext>
        </c:extLst>
      </c:barChart>
      <c:catAx>
        <c:axId val="-1372947056"/>
        <c:scaling>
          <c:orientation val="minMax"/>
        </c:scaling>
        <c:delete val="1"/>
        <c:axPos val="b"/>
        <c:numFmt formatCode="General" sourceLinked="1"/>
        <c:majorTickMark val="none"/>
        <c:minorTickMark val="none"/>
        <c:tickLblPos val="nextTo"/>
        <c:crossAx val="-1372938352"/>
        <c:crosses val="autoZero"/>
        <c:auto val="1"/>
        <c:lblAlgn val="ctr"/>
        <c:lblOffset val="100"/>
        <c:noMultiLvlLbl val="0"/>
      </c:catAx>
      <c:valAx>
        <c:axId val="-1372938352"/>
        <c:scaling>
          <c:orientation val="minMax"/>
        </c:scaling>
        <c:delete val="1"/>
        <c:axPos val="l"/>
        <c:numFmt formatCode="0.00" sourceLinked="1"/>
        <c:majorTickMark val="none"/>
        <c:minorTickMark val="none"/>
        <c:tickLblPos val="nextTo"/>
        <c:crossAx val="-1372947056"/>
        <c:crosses val="autoZero"/>
        <c:crossBetween val="between"/>
      </c:valAx>
      <c:spPr>
        <a:noFill/>
        <a:ln w="25400">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dk1"/>
              </a:solidFill>
              <a:latin typeface="+mn-lt"/>
              <a:ea typeface="+mn-ea"/>
              <a:cs typeface="+mn-cs"/>
            </a:defRPr>
          </a:pPr>
          <a:endParaRPr lang="es-CO"/>
        </a:p>
      </c:txPr>
    </c:legend>
    <c:plotVisOnly val="1"/>
    <c:dispBlanksAs val="gap"/>
    <c:showDLblsOverMax val="0"/>
  </c:chart>
  <c:spPr>
    <a:noFill/>
    <a:ln w="9525" cap="flat" cmpd="sng" algn="ctr">
      <a:noFill/>
      <a:round/>
    </a:ln>
    <a:effectLst/>
  </c:spPr>
  <c:txPr>
    <a:bodyPr/>
    <a:lstStyle/>
    <a:p>
      <a:pPr>
        <a:defRPr>
          <a:solidFill>
            <a:schemeClr val="dk1"/>
          </a:solidFill>
          <a:latin typeface="+mn-lt"/>
          <a:ea typeface="+mn-ea"/>
          <a:cs typeface="+mn-cs"/>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Hoja1!$B$1</c:f>
              <c:strCache>
                <c:ptCount val="1"/>
                <c:pt idx="0">
                  <c:v>Serie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Transporte Público</c:v>
                </c:pt>
                <c:pt idx="1">
                  <c:v>Movilidad Alternativa</c:v>
                </c:pt>
                <c:pt idx="2">
                  <c:v>Seguridad en el Transporte</c:v>
                </c:pt>
                <c:pt idx="3">
                  <c:v>Estartegia y cualificación de espacio público</c:v>
                </c:pt>
              </c:strCache>
            </c:strRef>
          </c:cat>
          <c:val>
            <c:numRef>
              <c:f>Hoja1!$B$2:$B$5</c:f>
              <c:numCache>
                <c:formatCode>General</c:formatCode>
                <c:ptCount val="4"/>
                <c:pt idx="0" formatCode="0%">
                  <c:v>1</c:v>
                </c:pt>
              </c:numCache>
            </c:numRef>
          </c:val>
        </c:ser>
        <c:ser>
          <c:idx val="1"/>
          <c:order val="1"/>
          <c:tx>
            <c:strRef>
              <c:f>Hoja1!$C$1</c:f>
              <c:strCache>
                <c:ptCount val="1"/>
                <c:pt idx="0">
                  <c:v>Serie 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Transporte Público</c:v>
                </c:pt>
                <c:pt idx="1">
                  <c:v>Movilidad Alternativa</c:v>
                </c:pt>
                <c:pt idx="2">
                  <c:v>Seguridad en el Transporte</c:v>
                </c:pt>
                <c:pt idx="3">
                  <c:v>Estartegia y cualificación de espacio público</c:v>
                </c:pt>
              </c:strCache>
            </c:strRef>
          </c:cat>
          <c:val>
            <c:numRef>
              <c:f>Hoja1!$C$2:$C$5</c:f>
              <c:numCache>
                <c:formatCode>0%</c:formatCode>
                <c:ptCount val="4"/>
                <c:pt idx="1">
                  <c:v>0.24</c:v>
                </c:pt>
              </c:numCache>
            </c:numRef>
          </c:val>
        </c:ser>
        <c:ser>
          <c:idx val="2"/>
          <c:order val="2"/>
          <c:tx>
            <c:strRef>
              <c:f>Hoja1!$D$1</c:f>
              <c:strCache>
                <c:ptCount val="1"/>
                <c:pt idx="0">
                  <c:v>Serie 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Transporte Público</c:v>
                </c:pt>
                <c:pt idx="1">
                  <c:v>Movilidad Alternativa</c:v>
                </c:pt>
                <c:pt idx="2">
                  <c:v>Seguridad en el Transporte</c:v>
                </c:pt>
                <c:pt idx="3">
                  <c:v>Estartegia y cualificación de espacio público</c:v>
                </c:pt>
              </c:strCache>
            </c:strRef>
          </c:cat>
          <c:val>
            <c:numRef>
              <c:f>Hoja1!$D$2:$D$5</c:f>
              <c:numCache>
                <c:formatCode>General</c:formatCode>
                <c:ptCount val="4"/>
                <c:pt idx="2" formatCode="0%">
                  <c:v>0.43</c:v>
                </c:pt>
              </c:numCache>
            </c:numRef>
          </c:val>
        </c:ser>
        <c:ser>
          <c:idx val="3"/>
          <c:order val="3"/>
          <c:tx>
            <c:strRef>
              <c:f>Hoja1!$E$1</c:f>
              <c:strCache>
                <c:ptCount val="1"/>
                <c:pt idx="0">
                  <c:v>Serie 4</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Transporte Público</c:v>
                </c:pt>
                <c:pt idx="1">
                  <c:v>Movilidad Alternativa</c:v>
                </c:pt>
                <c:pt idx="2">
                  <c:v>Seguridad en el Transporte</c:v>
                </c:pt>
                <c:pt idx="3">
                  <c:v>Estartegia y cualificación de espacio público</c:v>
                </c:pt>
              </c:strCache>
            </c:strRef>
          </c:cat>
          <c:val>
            <c:numRef>
              <c:f>Hoja1!$E$2:$E$5</c:f>
              <c:numCache>
                <c:formatCode>General</c:formatCode>
                <c:ptCount val="4"/>
                <c:pt idx="3" formatCode="0%">
                  <c:v>0.55000000000000004</c:v>
                </c:pt>
              </c:numCache>
            </c:numRef>
          </c:val>
        </c:ser>
        <c:dLbls>
          <c:showLegendKey val="0"/>
          <c:showVal val="1"/>
          <c:showCatName val="0"/>
          <c:showSerName val="0"/>
          <c:showPercent val="0"/>
          <c:showBubbleSize val="0"/>
        </c:dLbls>
        <c:gapWidth val="150"/>
        <c:shape val="box"/>
        <c:axId val="-1329930720"/>
        <c:axId val="-1329940512"/>
        <c:axId val="0"/>
      </c:bar3DChart>
      <c:catAx>
        <c:axId val="-13299307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crossAx val="-1329940512"/>
        <c:crosses val="autoZero"/>
        <c:auto val="1"/>
        <c:lblAlgn val="ctr"/>
        <c:lblOffset val="100"/>
        <c:noMultiLvlLbl val="0"/>
      </c:catAx>
      <c:valAx>
        <c:axId val="-1329940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329930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none" spc="0" normalizeH="0" baseline="0">
                <a:solidFill>
                  <a:schemeClr val="tx1">
                    <a:lumMod val="65000"/>
                    <a:lumOff val="35000"/>
                  </a:schemeClr>
                </a:solidFill>
                <a:latin typeface="+mj-lt"/>
                <a:ea typeface="+mj-ea"/>
                <a:cs typeface="+mj-cs"/>
              </a:defRPr>
            </a:pPr>
            <a:r>
              <a:rPr lang="en-US" b="1"/>
              <a:t>EJECUCION PRESUPUESTAL 2021</a:t>
            </a:r>
          </a:p>
        </c:rich>
      </c:tx>
      <c:layout/>
      <c:overlay val="0"/>
      <c:spPr>
        <a:noFill/>
        <a:ln>
          <a:noFill/>
        </a:ln>
        <a:effectLst/>
      </c:spPr>
      <c:txPr>
        <a:bodyPr rot="0" spcFirstLastPara="1" vertOverflow="ellipsis" vert="horz" wrap="square" anchor="ctr" anchorCtr="1"/>
        <a:lstStyle/>
        <a:p>
          <a:pPr>
            <a:defRPr sz="2000" b="1" i="0" u="none" strike="noStrike" kern="1200" cap="none" spc="0" normalizeH="0" baseline="0">
              <a:solidFill>
                <a:schemeClr val="tx1">
                  <a:lumMod val="65000"/>
                  <a:lumOff val="35000"/>
                </a:schemeClr>
              </a:solidFill>
              <a:latin typeface="+mj-lt"/>
              <a:ea typeface="+mj-ea"/>
              <a:cs typeface="+mj-cs"/>
            </a:defRPr>
          </a:pPr>
          <a:endParaRPr lang="es-CO"/>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119286964129484"/>
          <c:y val="0.20358814523184601"/>
          <c:w val="0.75751574803149602"/>
          <c:h val="0.75474518810148727"/>
        </c:manualLayout>
      </c:layout>
      <c:bar3DChart>
        <c:barDir val="col"/>
        <c:grouping val="clustered"/>
        <c:varyColors val="0"/>
        <c:ser>
          <c:idx val="0"/>
          <c:order val="0"/>
          <c:spPr>
            <a:solidFill>
              <a:schemeClr val="accent1"/>
            </a:solidFill>
            <a:ln>
              <a:noFill/>
            </a:ln>
            <a:effectLst/>
            <a:sp3d/>
          </c:spPr>
          <c:invertIfNegative val="0"/>
          <c:dPt>
            <c:idx val="0"/>
            <c:invertIfNegative val="0"/>
            <c:bubble3D val="0"/>
            <c:spPr>
              <a:solidFill>
                <a:schemeClr val="accent1"/>
              </a:solidFill>
              <a:ln>
                <a:noFill/>
              </a:ln>
              <a:effectLst/>
              <a:sp3d/>
            </c:spPr>
            <c:extLst xmlns:c16r2="http://schemas.microsoft.com/office/drawing/2015/06/chart">
              <c:ext xmlns:c16="http://schemas.microsoft.com/office/drawing/2014/chart" uri="{C3380CC4-5D6E-409C-BE32-E72D297353CC}">
                <c16:uniqueId val="{00000001-0332-8840-90BC-B20218064DCC}"/>
              </c:ext>
            </c:extLst>
          </c:dPt>
          <c:dLbls>
            <c:dLbl>
              <c:idx val="0"/>
              <c:layout>
                <c:manualLayout>
                  <c:x val="7.4999999999999997E-2"/>
                  <c:y val="-7.40740740740740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332-8840-90BC-B20218064DCC}"/>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'ejecucion presupuestal'!$B$2</c:f>
              <c:numCache>
                <c:formatCode>_-"$"* #,##0_-;\-"$"* #,##0_-;_-"$"* "-"??_-;_-@_-</c:formatCode>
                <c:ptCount val="1"/>
                <c:pt idx="0">
                  <c:v>2319000000</c:v>
                </c:pt>
              </c:numCache>
            </c:numRef>
          </c:val>
          <c:extLst xmlns:c16r2="http://schemas.microsoft.com/office/drawing/2015/06/chart">
            <c:ext xmlns:c16="http://schemas.microsoft.com/office/drawing/2014/chart" uri="{C3380CC4-5D6E-409C-BE32-E72D297353CC}">
              <c16:uniqueId val="{00000002-0332-8840-90BC-B20218064DCC}"/>
            </c:ext>
          </c:extLst>
        </c:ser>
        <c:ser>
          <c:idx val="1"/>
          <c:order val="1"/>
          <c:spPr>
            <a:solidFill>
              <a:schemeClr val="accent2"/>
            </a:solidFill>
            <a:ln>
              <a:noFill/>
            </a:ln>
            <a:effectLst/>
            <a:sp3d/>
          </c:spPr>
          <c:invertIfNegative val="0"/>
          <c:dPt>
            <c:idx val="0"/>
            <c:invertIfNegative val="0"/>
            <c:bubble3D val="0"/>
            <c:spPr>
              <a:solidFill>
                <a:schemeClr val="accent4">
                  <a:lumMod val="60000"/>
                  <a:lumOff val="40000"/>
                </a:schemeClr>
              </a:solidFill>
              <a:ln>
                <a:noFill/>
              </a:ln>
              <a:effectLst/>
              <a:sp3d/>
            </c:spPr>
            <c:extLst xmlns:c16r2="http://schemas.microsoft.com/office/drawing/2015/06/chart">
              <c:ext xmlns:c16="http://schemas.microsoft.com/office/drawing/2014/chart" uri="{C3380CC4-5D6E-409C-BE32-E72D297353CC}">
                <c16:uniqueId val="{00000004-0332-8840-90BC-B20218064DCC}"/>
              </c:ext>
            </c:extLst>
          </c:dPt>
          <c:dLbls>
            <c:dLbl>
              <c:idx val="0"/>
              <c:layout>
                <c:manualLayout>
                  <c:x val="7.4999999999999997E-2"/>
                  <c:y val="-7.870370370370370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0332-8840-90BC-B20218064DCC}"/>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'ejecucion presupuestal'!$C$2</c:f>
              <c:numCache>
                <c:formatCode>_-"$"* #,##0_-;\-"$"* #,##0_-;_-"$"* "-"??_-;_-@_-</c:formatCode>
                <c:ptCount val="1"/>
                <c:pt idx="0">
                  <c:v>1235210994</c:v>
                </c:pt>
              </c:numCache>
            </c:numRef>
          </c:val>
          <c:extLst xmlns:c16r2="http://schemas.microsoft.com/office/drawing/2015/06/chart">
            <c:ext xmlns:c16="http://schemas.microsoft.com/office/drawing/2014/chart" uri="{C3380CC4-5D6E-409C-BE32-E72D297353CC}">
              <c16:uniqueId val="{00000005-0332-8840-90BC-B20218064DCC}"/>
            </c:ext>
          </c:extLst>
        </c:ser>
        <c:dLbls>
          <c:showLegendKey val="0"/>
          <c:showVal val="0"/>
          <c:showCatName val="0"/>
          <c:showSerName val="0"/>
          <c:showPercent val="0"/>
          <c:showBubbleSize val="0"/>
        </c:dLbls>
        <c:gapWidth val="150"/>
        <c:shape val="box"/>
        <c:axId val="-1335368288"/>
        <c:axId val="-1335373184"/>
        <c:axId val="0"/>
      </c:bar3DChart>
      <c:catAx>
        <c:axId val="-13353682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s-CO"/>
          </a:p>
        </c:txPr>
        <c:crossAx val="-1335373184"/>
        <c:crosses val="autoZero"/>
        <c:auto val="1"/>
        <c:lblAlgn val="ctr"/>
        <c:lblOffset val="100"/>
        <c:noMultiLvlLbl val="0"/>
      </c:catAx>
      <c:valAx>
        <c:axId val="-133537318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335368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_rels/data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image" Target="../media/image132.jpg"/></Relationships>
</file>

<file path=ppt/diagrams/_rels/drawing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image" Target="../media/image132.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914D8E-9224-4A42-8894-C90FC194C407}"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en-US"/>
        </a:p>
      </dgm:t>
    </dgm:pt>
    <dgm:pt modelId="{EE76B02F-CA8E-48D1-9121-A96C2AB13EE0}">
      <dgm:prSet phldrT="[Texto]"/>
      <dgm:spPr/>
      <dgm:t>
        <a:bodyPr/>
        <a:lstStyle/>
        <a:p>
          <a:r>
            <a:rPr lang="es-ES" dirty="0"/>
            <a:t>PRIMER TRIMESTRE</a:t>
          </a:r>
          <a:endParaRPr lang="en-US" dirty="0"/>
        </a:p>
      </dgm:t>
    </dgm:pt>
    <dgm:pt modelId="{1A364442-35B9-486A-8E49-98752CB40C81}" type="parTrans" cxnId="{F968BF47-6DDA-49CF-9FB8-F1B8AD3390C3}">
      <dgm:prSet/>
      <dgm:spPr/>
      <dgm:t>
        <a:bodyPr/>
        <a:lstStyle/>
        <a:p>
          <a:endParaRPr lang="en-US"/>
        </a:p>
      </dgm:t>
    </dgm:pt>
    <dgm:pt modelId="{1FB3DFF6-5FA7-4E90-8261-E9A5AC91FDE8}" type="sibTrans" cxnId="{F968BF47-6DDA-49CF-9FB8-F1B8AD3390C3}">
      <dgm:prSet/>
      <dgm:spPr/>
      <dgm:t>
        <a:bodyPr/>
        <a:lstStyle/>
        <a:p>
          <a:endParaRPr lang="en-US"/>
        </a:p>
      </dgm:t>
    </dgm:pt>
    <dgm:pt modelId="{38C69F39-624C-402E-915B-78022B8E368F}">
      <dgm:prSet phldrT="[Texto]"/>
      <dgm:spPr/>
      <dgm:t>
        <a:bodyPr/>
        <a:lstStyle/>
        <a:p>
          <a:r>
            <a:rPr lang="es-ES" dirty="0"/>
            <a:t>SEGUNDO TRIMESTRE</a:t>
          </a:r>
          <a:endParaRPr lang="en-US" dirty="0"/>
        </a:p>
      </dgm:t>
    </dgm:pt>
    <dgm:pt modelId="{07D0F8E2-FF17-4BEA-AB26-CAF57FFCC234}" type="parTrans" cxnId="{5561E95D-6757-49F3-8C2E-9CF4691B410A}">
      <dgm:prSet/>
      <dgm:spPr/>
      <dgm:t>
        <a:bodyPr/>
        <a:lstStyle/>
        <a:p>
          <a:endParaRPr lang="en-US"/>
        </a:p>
      </dgm:t>
    </dgm:pt>
    <dgm:pt modelId="{565EA862-8DFD-4F36-8F9B-9AB21F19CA56}" type="sibTrans" cxnId="{5561E95D-6757-49F3-8C2E-9CF4691B410A}">
      <dgm:prSet/>
      <dgm:spPr/>
      <dgm:t>
        <a:bodyPr/>
        <a:lstStyle/>
        <a:p>
          <a:endParaRPr lang="en-US"/>
        </a:p>
      </dgm:t>
    </dgm:pt>
    <dgm:pt modelId="{C56774D8-587F-4415-81FE-72BC86F0F64D}">
      <dgm:prSet phldrT="[Texto]"/>
      <dgm:spPr/>
      <dgm:t>
        <a:bodyPr/>
        <a:lstStyle/>
        <a:p>
          <a:r>
            <a:rPr lang="es-ES" dirty="0"/>
            <a:t>TERCER TRIMESTRE</a:t>
          </a:r>
          <a:endParaRPr lang="en-US" dirty="0"/>
        </a:p>
      </dgm:t>
    </dgm:pt>
    <dgm:pt modelId="{053E6B8C-4F0A-4E78-93B8-C62E7D637AA7}" type="parTrans" cxnId="{C88A8FEF-D241-4631-87BA-4463201BDAD3}">
      <dgm:prSet/>
      <dgm:spPr/>
      <dgm:t>
        <a:bodyPr/>
        <a:lstStyle/>
        <a:p>
          <a:endParaRPr lang="en-US"/>
        </a:p>
      </dgm:t>
    </dgm:pt>
    <dgm:pt modelId="{1426046C-5337-464F-BE71-6046A56BE6DD}" type="sibTrans" cxnId="{C88A8FEF-D241-4631-87BA-4463201BDAD3}">
      <dgm:prSet/>
      <dgm:spPr/>
      <dgm:t>
        <a:bodyPr/>
        <a:lstStyle/>
        <a:p>
          <a:endParaRPr lang="en-US"/>
        </a:p>
      </dgm:t>
    </dgm:pt>
    <dgm:pt modelId="{AD8ACB18-BE7E-480E-824C-17FD5E843085}">
      <dgm:prSet phldrT="[Texto]"/>
      <dgm:spPr/>
      <dgm:t>
        <a:bodyPr/>
        <a:lstStyle/>
        <a:p>
          <a:r>
            <a:rPr lang="es-ES" dirty="0"/>
            <a:t>META 2021</a:t>
          </a:r>
          <a:endParaRPr lang="en-US" dirty="0"/>
        </a:p>
      </dgm:t>
    </dgm:pt>
    <dgm:pt modelId="{366EA9F7-409D-42D3-9EB5-ACF9C580C3CA}" type="parTrans" cxnId="{3E1369B3-0FFC-4704-B3E2-80AA9242E255}">
      <dgm:prSet/>
      <dgm:spPr/>
      <dgm:t>
        <a:bodyPr/>
        <a:lstStyle/>
        <a:p>
          <a:endParaRPr lang="en-US"/>
        </a:p>
      </dgm:t>
    </dgm:pt>
    <dgm:pt modelId="{B896FA67-9EA7-4EFD-9601-245AA067853F}" type="sibTrans" cxnId="{3E1369B3-0FFC-4704-B3E2-80AA9242E255}">
      <dgm:prSet/>
      <dgm:spPr/>
      <dgm:t>
        <a:bodyPr/>
        <a:lstStyle/>
        <a:p>
          <a:endParaRPr lang="en-US"/>
        </a:p>
      </dgm:t>
    </dgm:pt>
    <dgm:pt modelId="{C8764CC4-48B5-4D9B-A9F7-942802347CC5}" type="pres">
      <dgm:prSet presAssocID="{95914D8E-9224-4A42-8894-C90FC194C407}" presName="rootnode" presStyleCnt="0">
        <dgm:presLayoutVars>
          <dgm:chMax/>
          <dgm:chPref/>
          <dgm:dir/>
          <dgm:animLvl val="lvl"/>
        </dgm:presLayoutVars>
      </dgm:prSet>
      <dgm:spPr/>
      <dgm:t>
        <a:bodyPr/>
        <a:lstStyle/>
        <a:p>
          <a:endParaRPr lang="es-CO"/>
        </a:p>
      </dgm:t>
    </dgm:pt>
    <dgm:pt modelId="{1F85AE8B-5531-4558-B616-B9D9FD69B256}" type="pres">
      <dgm:prSet presAssocID="{EE76B02F-CA8E-48D1-9121-A96C2AB13EE0}" presName="composite" presStyleCnt="0"/>
      <dgm:spPr/>
    </dgm:pt>
    <dgm:pt modelId="{74ED141B-10A1-4095-B29B-A4995F7E0007}" type="pres">
      <dgm:prSet presAssocID="{EE76B02F-CA8E-48D1-9121-A96C2AB13EE0}" presName="LShape" presStyleLbl="alignNode1" presStyleIdx="0" presStyleCnt="7"/>
      <dgm:spPr/>
    </dgm:pt>
    <dgm:pt modelId="{A5F79A06-6226-4097-96A9-7D59C5380F93}" type="pres">
      <dgm:prSet presAssocID="{EE76B02F-CA8E-48D1-9121-A96C2AB13EE0}" presName="ParentText" presStyleLbl="revTx" presStyleIdx="0" presStyleCnt="4">
        <dgm:presLayoutVars>
          <dgm:chMax val="0"/>
          <dgm:chPref val="0"/>
          <dgm:bulletEnabled val="1"/>
        </dgm:presLayoutVars>
      </dgm:prSet>
      <dgm:spPr/>
      <dgm:t>
        <a:bodyPr/>
        <a:lstStyle/>
        <a:p>
          <a:endParaRPr lang="es-CO"/>
        </a:p>
      </dgm:t>
    </dgm:pt>
    <dgm:pt modelId="{870548B0-1C9E-4A27-B894-C6B0732F2809}" type="pres">
      <dgm:prSet presAssocID="{EE76B02F-CA8E-48D1-9121-A96C2AB13EE0}" presName="Triangle" presStyleLbl="alignNode1" presStyleIdx="1" presStyleCnt="7"/>
      <dgm:spPr/>
    </dgm:pt>
    <dgm:pt modelId="{D6EBED8E-6CA0-4B5A-BC52-40D114ED9515}" type="pres">
      <dgm:prSet presAssocID="{1FB3DFF6-5FA7-4E90-8261-E9A5AC91FDE8}" presName="sibTrans" presStyleCnt="0"/>
      <dgm:spPr/>
    </dgm:pt>
    <dgm:pt modelId="{921954B3-5274-423A-8F09-EE5569F67F40}" type="pres">
      <dgm:prSet presAssocID="{1FB3DFF6-5FA7-4E90-8261-E9A5AC91FDE8}" presName="space" presStyleCnt="0"/>
      <dgm:spPr/>
    </dgm:pt>
    <dgm:pt modelId="{1FA23750-493D-480A-8E64-C7E9DBFFAC37}" type="pres">
      <dgm:prSet presAssocID="{38C69F39-624C-402E-915B-78022B8E368F}" presName="composite" presStyleCnt="0"/>
      <dgm:spPr/>
    </dgm:pt>
    <dgm:pt modelId="{BC1C0172-3AD3-425C-8BA0-26A8E3C8622C}" type="pres">
      <dgm:prSet presAssocID="{38C69F39-624C-402E-915B-78022B8E368F}" presName="LShape" presStyleLbl="alignNode1" presStyleIdx="2" presStyleCnt="7"/>
      <dgm:spPr/>
    </dgm:pt>
    <dgm:pt modelId="{804B1B68-7D84-4CB9-AF53-5689339BDCAA}" type="pres">
      <dgm:prSet presAssocID="{38C69F39-624C-402E-915B-78022B8E368F}" presName="ParentText" presStyleLbl="revTx" presStyleIdx="1" presStyleCnt="4">
        <dgm:presLayoutVars>
          <dgm:chMax val="0"/>
          <dgm:chPref val="0"/>
          <dgm:bulletEnabled val="1"/>
        </dgm:presLayoutVars>
      </dgm:prSet>
      <dgm:spPr/>
      <dgm:t>
        <a:bodyPr/>
        <a:lstStyle/>
        <a:p>
          <a:endParaRPr lang="es-CO"/>
        </a:p>
      </dgm:t>
    </dgm:pt>
    <dgm:pt modelId="{08DF15F5-E7FB-4677-8F84-76F858F3ACEB}" type="pres">
      <dgm:prSet presAssocID="{38C69F39-624C-402E-915B-78022B8E368F}" presName="Triangle" presStyleLbl="alignNode1" presStyleIdx="3" presStyleCnt="7"/>
      <dgm:spPr/>
    </dgm:pt>
    <dgm:pt modelId="{17E82231-19FE-4754-A8AF-5CF66214B84C}" type="pres">
      <dgm:prSet presAssocID="{565EA862-8DFD-4F36-8F9B-9AB21F19CA56}" presName="sibTrans" presStyleCnt="0"/>
      <dgm:spPr/>
    </dgm:pt>
    <dgm:pt modelId="{18D13C9D-7D0E-420B-8970-23C5F52DBCC5}" type="pres">
      <dgm:prSet presAssocID="{565EA862-8DFD-4F36-8F9B-9AB21F19CA56}" presName="space" presStyleCnt="0"/>
      <dgm:spPr/>
    </dgm:pt>
    <dgm:pt modelId="{04394457-A8CD-4988-AE29-46936938CE87}" type="pres">
      <dgm:prSet presAssocID="{C56774D8-587F-4415-81FE-72BC86F0F64D}" presName="composite" presStyleCnt="0"/>
      <dgm:spPr/>
    </dgm:pt>
    <dgm:pt modelId="{394BFAF1-D5EC-4A93-8B40-98CD6C99D121}" type="pres">
      <dgm:prSet presAssocID="{C56774D8-587F-4415-81FE-72BC86F0F64D}" presName="LShape" presStyleLbl="alignNode1" presStyleIdx="4" presStyleCnt="7"/>
      <dgm:spPr/>
    </dgm:pt>
    <dgm:pt modelId="{C6EE2507-3646-4772-BC3D-C50AA45CB370}" type="pres">
      <dgm:prSet presAssocID="{C56774D8-587F-4415-81FE-72BC86F0F64D}" presName="ParentText" presStyleLbl="revTx" presStyleIdx="2" presStyleCnt="4">
        <dgm:presLayoutVars>
          <dgm:chMax val="0"/>
          <dgm:chPref val="0"/>
          <dgm:bulletEnabled val="1"/>
        </dgm:presLayoutVars>
      </dgm:prSet>
      <dgm:spPr/>
      <dgm:t>
        <a:bodyPr/>
        <a:lstStyle/>
        <a:p>
          <a:endParaRPr lang="es-CO"/>
        </a:p>
      </dgm:t>
    </dgm:pt>
    <dgm:pt modelId="{00D30F92-CCA1-4EA3-83E7-43E7A07CB16F}" type="pres">
      <dgm:prSet presAssocID="{C56774D8-587F-4415-81FE-72BC86F0F64D}" presName="Triangle" presStyleLbl="alignNode1" presStyleIdx="5" presStyleCnt="7"/>
      <dgm:spPr/>
    </dgm:pt>
    <dgm:pt modelId="{2D3BD082-1B7D-457C-AB09-B79FCFFBDCD4}" type="pres">
      <dgm:prSet presAssocID="{1426046C-5337-464F-BE71-6046A56BE6DD}" presName="sibTrans" presStyleCnt="0"/>
      <dgm:spPr/>
    </dgm:pt>
    <dgm:pt modelId="{A6104772-F8A4-4720-8C70-002A206C7A53}" type="pres">
      <dgm:prSet presAssocID="{1426046C-5337-464F-BE71-6046A56BE6DD}" presName="space" presStyleCnt="0"/>
      <dgm:spPr/>
    </dgm:pt>
    <dgm:pt modelId="{F33C26B1-B53F-4D5E-9982-775F7B5679D0}" type="pres">
      <dgm:prSet presAssocID="{AD8ACB18-BE7E-480E-824C-17FD5E843085}" presName="composite" presStyleCnt="0"/>
      <dgm:spPr/>
    </dgm:pt>
    <dgm:pt modelId="{189F61EE-EA22-4883-89AF-90A0AB6EDA9E}" type="pres">
      <dgm:prSet presAssocID="{AD8ACB18-BE7E-480E-824C-17FD5E843085}" presName="LShape" presStyleLbl="alignNode1" presStyleIdx="6" presStyleCnt="7"/>
      <dgm:spPr/>
    </dgm:pt>
    <dgm:pt modelId="{C83B8E1A-D5EC-4E0C-8315-FB9BE44F260F}" type="pres">
      <dgm:prSet presAssocID="{AD8ACB18-BE7E-480E-824C-17FD5E843085}" presName="ParentText" presStyleLbl="revTx" presStyleIdx="3" presStyleCnt="4">
        <dgm:presLayoutVars>
          <dgm:chMax val="0"/>
          <dgm:chPref val="0"/>
          <dgm:bulletEnabled val="1"/>
        </dgm:presLayoutVars>
      </dgm:prSet>
      <dgm:spPr/>
      <dgm:t>
        <a:bodyPr/>
        <a:lstStyle/>
        <a:p>
          <a:endParaRPr lang="es-CO"/>
        </a:p>
      </dgm:t>
    </dgm:pt>
  </dgm:ptLst>
  <dgm:cxnLst>
    <dgm:cxn modelId="{43662474-4809-4E9C-90E0-189263E8B3AD}" type="presOf" srcId="{EE76B02F-CA8E-48D1-9121-A96C2AB13EE0}" destId="{A5F79A06-6226-4097-96A9-7D59C5380F93}" srcOrd="0" destOrd="0" presId="urn:microsoft.com/office/officeart/2009/3/layout/StepUpProcess"/>
    <dgm:cxn modelId="{F968BF47-6DDA-49CF-9FB8-F1B8AD3390C3}" srcId="{95914D8E-9224-4A42-8894-C90FC194C407}" destId="{EE76B02F-CA8E-48D1-9121-A96C2AB13EE0}" srcOrd="0" destOrd="0" parTransId="{1A364442-35B9-486A-8E49-98752CB40C81}" sibTransId="{1FB3DFF6-5FA7-4E90-8261-E9A5AC91FDE8}"/>
    <dgm:cxn modelId="{D4802874-2C46-48CA-AA05-94B17717ABA7}" type="presOf" srcId="{C56774D8-587F-4415-81FE-72BC86F0F64D}" destId="{C6EE2507-3646-4772-BC3D-C50AA45CB370}" srcOrd="0" destOrd="0" presId="urn:microsoft.com/office/officeart/2009/3/layout/StepUpProcess"/>
    <dgm:cxn modelId="{3E1369B3-0FFC-4704-B3E2-80AA9242E255}" srcId="{95914D8E-9224-4A42-8894-C90FC194C407}" destId="{AD8ACB18-BE7E-480E-824C-17FD5E843085}" srcOrd="3" destOrd="0" parTransId="{366EA9F7-409D-42D3-9EB5-ACF9C580C3CA}" sibTransId="{B896FA67-9EA7-4EFD-9601-245AA067853F}"/>
    <dgm:cxn modelId="{5561E95D-6757-49F3-8C2E-9CF4691B410A}" srcId="{95914D8E-9224-4A42-8894-C90FC194C407}" destId="{38C69F39-624C-402E-915B-78022B8E368F}" srcOrd="1" destOrd="0" parTransId="{07D0F8E2-FF17-4BEA-AB26-CAF57FFCC234}" sibTransId="{565EA862-8DFD-4F36-8F9B-9AB21F19CA56}"/>
    <dgm:cxn modelId="{C88A8FEF-D241-4631-87BA-4463201BDAD3}" srcId="{95914D8E-9224-4A42-8894-C90FC194C407}" destId="{C56774D8-587F-4415-81FE-72BC86F0F64D}" srcOrd="2" destOrd="0" parTransId="{053E6B8C-4F0A-4E78-93B8-C62E7D637AA7}" sibTransId="{1426046C-5337-464F-BE71-6046A56BE6DD}"/>
    <dgm:cxn modelId="{B0891E7F-C254-4C9A-A6E9-7BD5069D7548}" type="presOf" srcId="{38C69F39-624C-402E-915B-78022B8E368F}" destId="{804B1B68-7D84-4CB9-AF53-5689339BDCAA}" srcOrd="0" destOrd="0" presId="urn:microsoft.com/office/officeart/2009/3/layout/StepUpProcess"/>
    <dgm:cxn modelId="{3BC5C034-D296-4B58-AD2A-903491A6BD77}" type="presOf" srcId="{AD8ACB18-BE7E-480E-824C-17FD5E843085}" destId="{C83B8E1A-D5EC-4E0C-8315-FB9BE44F260F}" srcOrd="0" destOrd="0" presId="urn:microsoft.com/office/officeart/2009/3/layout/StepUpProcess"/>
    <dgm:cxn modelId="{37C43A91-E686-4FAE-8B68-E4760F4D9C53}" type="presOf" srcId="{95914D8E-9224-4A42-8894-C90FC194C407}" destId="{C8764CC4-48B5-4D9B-A9F7-942802347CC5}" srcOrd="0" destOrd="0" presId="urn:microsoft.com/office/officeart/2009/3/layout/StepUpProcess"/>
    <dgm:cxn modelId="{123617D4-3CEE-4C4D-AFD6-58F02EC68B12}" type="presParOf" srcId="{C8764CC4-48B5-4D9B-A9F7-942802347CC5}" destId="{1F85AE8B-5531-4558-B616-B9D9FD69B256}" srcOrd="0" destOrd="0" presId="urn:microsoft.com/office/officeart/2009/3/layout/StepUpProcess"/>
    <dgm:cxn modelId="{188BD86C-7495-45FC-87F9-6C1FA096ED07}" type="presParOf" srcId="{1F85AE8B-5531-4558-B616-B9D9FD69B256}" destId="{74ED141B-10A1-4095-B29B-A4995F7E0007}" srcOrd="0" destOrd="0" presId="urn:microsoft.com/office/officeart/2009/3/layout/StepUpProcess"/>
    <dgm:cxn modelId="{727A7858-328E-475E-9571-E6AE92290838}" type="presParOf" srcId="{1F85AE8B-5531-4558-B616-B9D9FD69B256}" destId="{A5F79A06-6226-4097-96A9-7D59C5380F93}" srcOrd="1" destOrd="0" presId="urn:microsoft.com/office/officeart/2009/3/layout/StepUpProcess"/>
    <dgm:cxn modelId="{D8BE03C4-4B1B-496F-B4AE-F9DDF6781BD1}" type="presParOf" srcId="{1F85AE8B-5531-4558-B616-B9D9FD69B256}" destId="{870548B0-1C9E-4A27-B894-C6B0732F2809}" srcOrd="2" destOrd="0" presId="urn:microsoft.com/office/officeart/2009/3/layout/StepUpProcess"/>
    <dgm:cxn modelId="{2BAF4DB4-68FE-4FEE-8E9F-89B7A1562454}" type="presParOf" srcId="{C8764CC4-48B5-4D9B-A9F7-942802347CC5}" destId="{D6EBED8E-6CA0-4B5A-BC52-40D114ED9515}" srcOrd="1" destOrd="0" presId="urn:microsoft.com/office/officeart/2009/3/layout/StepUpProcess"/>
    <dgm:cxn modelId="{FE680D70-40EA-4E07-AD6D-8210FA2DDCAE}" type="presParOf" srcId="{D6EBED8E-6CA0-4B5A-BC52-40D114ED9515}" destId="{921954B3-5274-423A-8F09-EE5569F67F40}" srcOrd="0" destOrd="0" presId="urn:microsoft.com/office/officeart/2009/3/layout/StepUpProcess"/>
    <dgm:cxn modelId="{D4A4631F-2C6C-4BFC-A201-D14EBB735DEF}" type="presParOf" srcId="{C8764CC4-48B5-4D9B-A9F7-942802347CC5}" destId="{1FA23750-493D-480A-8E64-C7E9DBFFAC37}" srcOrd="2" destOrd="0" presId="urn:microsoft.com/office/officeart/2009/3/layout/StepUpProcess"/>
    <dgm:cxn modelId="{999F0814-DF48-4DB4-8A4A-DBBEA5284650}" type="presParOf" srcId="{1FA23750-493D-480A-8E64-C7E9DBFFAC37}" destId="{BC1C0172-3AD3-425C-8BA0-26A8E3C8622C}" srcOrd="0" destOrd="0" presId="urn:microsoft.com/office/officeart/2009/3/layout/StepUpProcess"/>
    <dgm:cxn modelId="{931CA353-4C58-4C55-BC11-BA56209D48C8}" type="presParOf" srcId="{1FA23750-493D-480A-8E64-C7E9DBFFAC37}" destId="{804B1B68-7D84-4CB9-AF53-5689339BDCAA}" srcOrd="1" destOrd="0" presId="urn:microsoft.com/office/officeart/2009/3/layout/StepUpProcess"/>
    <dgm:cxn modelId="{2236D07B-1639-45D8-B484-4A90DBEAFA19}" type="presParOf" srcId="{1FA23750-493D-480A-8E64-C7E9DBFFAC37}" destId="{08DF15F5-E7FB-4677-8F84-76F858F3ACEB}" srcOrd="2" destOrd="0" presId="urn:microsoft.com/office/officeart/2009/3/layout/StepUpProcess"/>
    <dgm:cxn modelId="{EF18498D-B344-4027-8786-60B791BD26EA}" type="presParOf" srcId="{C8764CC4-48B5-4D9B-A9F7-942802347CC5}" destId="{17E82231-19FE-4754-A8AF-5CF66214B84C}" srcOrd="3" destOrd="0" presId="urn:microsoft.com/office/officeart/2009/3/layout/StepUpProcess"/>
    <dgm:cxn modelId="{82A7134A-CB74-4B5E-8AB7-6DBF01B0D707}" type="presParOf" srcId="{17E82231-19FE-4754-A8AF-5CF66214B84C}" destId="{18D13C9D-7D0E-420B-8970-23C5F52DBCC5}" srcOrd="0" destOrd="0" presId="urn:microsoft.com/office/officeart/2009/3/layout/StepUpProcess"/>
    <dgm:cxn modelId="{C7CC8074-D351-4D1E-894C-442017AD9DCA}" type="presParOf" srcId="{C8764CC4-48B5-4D9B-A9F7-942802347CC5}" destId="{04394457-A8CD-4988-AE29-46936938CE87}" srcOrd="4" destOrd="0" presId="urn:microsoft.com/office/officeart/2009/3/layout/StepUpProcess"/>
    <dgm:cxn modelId="{F182337D-B8EF-4A07-80A1-C4C812F90201}" type="presParOf" srcId="{04394457-A8CD-4988-AE29-46936938CE87}" destId="{394BFAF1-D5EC-4A93-8B40-98CD6C99D121}" srcOrd="0" destOrd="0" presId="urn:microsoft.com/office/officeart/2009/3/layout/StepUpProcess"/>
    <dgm:cxn modelId="{3C4F4758-9D1A-44BD-B4CC-BC89D52BF2F1}" type="presParOf" srcId="{04394457-A8CD-4988-AE29-46936938CE87}" destId="{C6EE2507-3646-4772-BC3D-C50AA45CB370}" srcOrd="1" destOrd="0" presId="urn:microsoft.com/office/officeart/2009/3/layout/StepUpProcess"/>
    <dgm:cxn modelId="{A65F8C72-3A1B-40BB-9878-CD02E1590296}" type="presParOf" srcId="{04394457-A8CD-4988-AE29-46936938CE87}" destId="{00D30F92-CCA1-4EA3-83E7-43E7A07CB16F}" srcOrd="2" destOrd="0" presId="urn:microsoft.com/office/officeart/2009/3/layout/StepUpProcess"/>
    <dgm:cxn modelId="{CB00A01F-C1ED-4155-8FE5-6B4DDF6C51C3}" type="presParOf" srcId="{C8764CC4-48B5-4D9B-A9F7-942802347CC5}" destId="{2D3BD082-1B7D-457C-AB09-B79FCFFBDCD4}" srcOrd="5" destOrd="0" presId="urn:microsoft.com/office/officeart/2009/3/layout/StepUpProcess"/>
    <dgm:cxn modelId="{3EE3F5B0-0C5A-434A-9BB9-76B8CAEE7A75}" type="presParOf" srcId="{2D3BD082-1B7D-457C-AB09-B79FCFFBDCD4}" destId="{A6104772-F8A4-4720-8C70-002A206C7A53}" srcOrd="0" destOrd="0" presId="urn:microsoft.com/office/officeart/2009/3/layout/StepUpProcess"/>
    <dgm:cxn modelId="{2D9C45FC-DA6B-48B9-8D22-1FA6FC2D04A2}" type="presParOf" srcId="{C8764CC4-48B5-4D9B-A9F7-942802347CC5}" destId="{F33C26B1-B53F-4D5E-9982-775F7B5679D0}" srcOrd="6" destOrd="0" presId="urn:microsoft.com/office/officeart/2009/3/layout/StepUpProcess"/>
    <dgm:cxn modelId="{260AF4ED-4ECC-46EF-BB19-F74117FF228D}" type="presParOf" srcId="{F33C26B1-B53F-4D5E-9982-775F7B5679D0}" destId="{189F61EE-EA22-4883-89AF-90A0AB6EDA9E}" srcOrd="0" destOrd="0" presId="urn:microsoft.com/office/officeart/2009/3/layout/StepUpProcess"/>
    <dgm:cxn modelId="{F90683C8-14D7-491E-8114-346EFBDE586F}" type="presParOf" srcId="{F33C26B1-B53F-4D5E-9982-775F7B5679D0}" destId="{C83B8E1A-D5EC-4E0C-8315-FB9BE44F260F}"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914D8E-9224-4A42-8894-C90FC194C407}" type="doc">
      <dgm:prSet loTypeId="urn:microsoft.com/office/officeart/2005/8/layout/arrow2" loCatId="process" qsTypeId="urn:microsoft.com/office/officeart/2005/8/quickstyle/simple1" qsCatId="simple" csTypeId="urn:microsoft.com/office/officeart/2005/8/colors/colorful4" csCatId="colorful" phldr="1"/>
      <dgm:spPr/>
      <dgm:t>
        <a:bodyPr/>
        <a:lstStyle/>
        <a:p>
          <a:endParaRPr lang="en-US"/>
        </a:p>
      </dgm:t>
    </dgm:pt>
    <dgm:pt modelId="{EE76B02F-CA8E-48D1-9121-A96C2AB13EE0}">
      <dgm:prSet phldrT="[Texto]"/>
      <dgm:spPr/>
      <dgm:t>
        <a:bodyPr/>
        <a:lstStyle/>
        <a:p>
          <a:r>
            <a:rPr lang="es-ES" dirty="0"/>
            <a:t>PRIMER TRIMESTRE</a:t>
          </a:r>
          <a:endParaRPr lang="en-US" dirty="0"/>
        </a:p>
      </dgm:t>
    </dgm:pt>
    <dgm:pt modelId="{1A364442-35B9-486A-8E49-98752CB40C81}" type="parTrans" cxnId="{F968BF47-6DDA-49CF-9FB8-F1B8AD3390C3}">
      <dgm:prSet/>
      <dgm:spPr/>
      <dgm:t>
        <a:bodyPr/>
        <a:lstStyle/>
        <a:p>
          <a:endParaRPr lang="en-US"/>
        </a:p>
      </dgm:t>
    </dgm:pt>
    <dgm:pt modelId="{1FB3DFF6-5FA7-4E90-8261-E9A5AC91FDE8}" type="sibTrans" cxnId="{F968BF47-6DDA-49CF-9FB8-F1B8AD3390C3}">
      <dgm:prSet/>
      <dgm:spPr/>
      <dgm:t>
        <a:bodyPr/>
        <a:lstStyle/>
        <a:p>
          <a:endParaRPr lang="en-US"/>
        </a:p>
      </dgm:t>
    </dgm:pt>
    <dgm:pt modelId="{38C69F39-624C-402E-915B-78022B8E368F}">
      <dgm:prSet phldrT="[Texto]"/>
      <dgm:spPr/>
      <dgm:t>
        <a:bodyPr/>
        <a:lstStyle/>
        <a:p>
          <a:r>
            <a:rPr lang="es-ES" dirty="0"/>
            <a:t>SEGUNDO TRIMESTRE</a:t>
          </a:r>
          <a:endParaRPr lang="en-US" dirty="0"/>
        </a:p>
      </dgm:t>
    </dgm:pt>
    <dgm:pt modelId="{07D0F8E2-FF17-4BEA-AB26-CAF57FFCC234}" type="parTrans" cxnId="{5561E95D-6757-49F3-8C2E-9CF4691B410A}">
      <dgm:prSet/>
      <dgm:spPr/>
      <dgm:t>
        <a:bodyPr/>
        <a:lstStyle/>
        <a:p>
          <a:endParaRPr lang="en-US"/>
        </a:p>
      </dgm:t>
    </dgm:pt>
    <dgm:pt modelId="{565EA862-8DFD-4F36-8F9B-9AB21F19CA56}" type="sibTrans" cxnId="{5561E95D-6757-49F3-8C2E-9CF4691B410A}">
      <dgm:prSet/>
      <dgm:spPr/>
      <dgm:t>
        <a:bodyPr/>
        <a:lstStyle/>
        <a:p>
          <a:endParaRPr lang="en-US"/>
        </a:p>
      </dgm:t>
    </dgm:pt>
    <dgm:pt modelId="{C56774D8-587F-4415-81FE-72BC86F0F64D}">
      <dgm:prSet phldrT="[Texto]"/>
      <dgm:spPr/>
      <dgm:t>
        <a:bodyPr/>
        <a:lstStyle/>
        <a:p>
          <a:r>
            <a:rPr lang="es-ES" dirty="0"/>
            <a:t>TERCER TRIMESTRE</a:t>
          </a:r>
          <a:endParaRPr lang="en-US" dirty="0"/>
        </a:p>
      </dgm:t>
    </dgm:pt>
    <dgm:pt modelId="{053E6B8C-4F0A-4E78-93B8-C62E7D637AA7}" type="parTrans" cxnId="{C88A8FEF-D241-4631-87BA-4463201BDAD3}">
      <dgm:prSet/>
      <dgm:spPr/>
      <dgm:t>
        <a:bodyPr/>
        <a:lstStyle/>
        <a:p>
          <a:endParaRPr lang="en-US"/>
        </a:p>
      </dgm:t>
    </dgm:pt>
    <dgm:pt modelId="{1426046C-5337-464F-BE71-6046A56BE6DD}" type="sibTrans" cxnId="{C88A8FEF-D241-4631-87BA-4463201BDAD3}">
      <dgm:prSet/>
      <dgm:spPr/>
      <dgm:t>
        <a:bodyPr/>
        <a:lstStyle/>
        <a:p>
          <a:endParaRPr lang="en-US"/>
        </a:p>
      </dgm:t>
    </dgm:pt>
    <dgm:pt modelId="{AD8ACB18-BE7E-480E-824C-17FD5E843085}">
      <dgm:prSet phldrT="[Texto]"/>
      <dgm:spPr/>
      <dgm:t>
        <a:bodyPr/>
        <a:lstStyle/>
        <a:p>
          <a:r>
            <a:rPr lang="es-ES" dirty="0"/>
            <a:t>META 2021</a:t>
          </a:r>
          <a:endParaRPr lang="en-US" dirty="0"/>
        </a:p>
      </dgm:t>
    </dgm:pt>
    <dgm:pt modelId="{366EA9F7-409D-42D3-9EB5-ACF9C580C3CA}" type="parTrans" cxnId="{3E1369B3-0FFC-4704-B3E2-80AA9242E255}">
      <dgm:prSet/>
      <dgm:spPr/>
      <dgm:t>
        <a:bodyPr/>
        <a:lstStyle/>
        <a:p>
          <a:endParaRPr lang="en-US"/>
        </a:p>
      </dgm:t>
    </dgm:pt>
    <dgm:pt modelId="{B896FA67-9EA7-4EFD-9601-245AA067853F}" type="sibTrans" cxnId="{3E1369B3-0FFC-4704-B3E2-80AA9242E255}">
      <dgm:prSet/>
      <dgm:spPr/>
      <dgm:t>
        <a:bodyPr/>
        <a:lstStyle/>
        <a:p>
          <a:endParaRPr lang="en-US"/>
        </a:p>
      </dgm:t>
    </dgm:pt>
    <dgm:pt modelId="{FC3ABD07-991C-4234-AD37-90945F4839C5}" type="pres">
      <dgm:prSet presAssocID="{95914D8E-9224-4A42-8894-C90FC194C407}" presName="arrowDiagram" presStyleCnt="0">
        <dgm:presLayoutVars>
          <dgm:chMax val="5"/>
          <dgm:dir/>
          <dgm:resizeHandles val="exact"/>
        </dgm:presLayoutVars>
      </dgm:prSet>
      <dgm:spPr/>
      <dgm:t>
        <a:bodyPr/>
        <a:lstStyle/>
        <a:p>
          <a:endParaRPr lang="es-CO"/>
        </a:p>
      </dgm:t>
    </dgm:pt>
    <dgm:pt modelId="{D247E4DD-08E1-41A2-9DBA-D850D0D81258}" type="pres">
      <dgm:prSet presAssocID="{95914D8E-9224-4A42-8894-C90FC194C407}" presName="arrow" presStyleLbl="bgShp" presStyleIdx="0" presStyleCnt="1"/>
      <dgm:spPr>
        <a:solidFill>
          <a:schemeClr val="accent4"/>
        </a:solidFill>
      </dgm:spPr>
    </dgm:pt>
    <dgm:pt modelId="{5AAD7AAF-AEDA-44AF-95A9-100D4C48F04D}" type="pres">
      <dgm:prSet presAssocID="{95914D8E-9224-4A42-8894-C90FC194C407}" presName="arrowDiagram4" presStyleCnt="0"/>
      <dgm:spPr/>
    </dgm:pt>
    <dgm:pt modelId="{5E19035C-DF80-4803-A7C6-DEC545D2CA39}" type="pres">
      <dgm:prSet presAssocID="{EE76B02F-CA8E-48D1-9121-A96C2AB13EE0}" presName="bullet4a" presStyleLbl="node1" presStyleIdx="0" presStyleCnt="4"/>
      <dgm:spPr>
        <a:solidFill>
          <a:srgbClr val="FF6600"/>
        </a:solidFill>
      </dgm:spPr>
    </dgm:pt>
    <dgm:pt modelId="{BF2F561F-0A46-4415-84A5-5075EC11B7C4}" type="pres">
      <dgm:prSet presAssocID="{EE76B02F-CA8E-48D1-9121-A96C2AB13EE0}" presName="textBox4a" presStyleLbl="revTx" presStyleIdx="0" presStyleCnt="4">
        <dgm:presLayoutVars>
          <dgm:bulletEnabled val="1"/>
        </dgm:presLayoutVars>
      </dgm:prSet>
      <dgm:spPr/>
      <dgm:t>
        <a:bodyPr/>
        <a:lstStyle/>
        <a:p>
          <a:endParaRPr lang="es-CO"/>
        </a:p>
      </dgm:t>
    </dgm:pt>
    <dgm:pt modelId="{5A9BA9F7-36FC-4345-8349-A227F2757066}" type="pres">
      <dgm:prSet presAssocID="{38C69F39-624C-402E-915B-78022B8E368F}" presName="bullet4b" presStyleLbl="node1" presStyleIdx="1" presStyleCnt="4"/>
      <dgm:spPr/>
    </dgm:pt>
    <dgm:pt modelId="{0EEB705E-6EC1-4254-A660-B79CD19B33F4}" type="pres">
      <dgm:prSet presAssocID="{38C69F39-624C-402E-915B-78022B8E368F}" presName="textBox4b" presStyleLbl="revTx" presStyleIdx="1" presStyleCnt="4">
        <dgm:presLayoutVars>
          <dgm:bulletEnabled val="1"/>
        </dgm:presLayoutVars>
      </dgm:prSet>
      <dgm:spPr/>
      <dgm:t>
        <a:bodyPr/>
        <a:lstStyle/>
        <a:p>
          <a:endParaRPr lang="es-CO"/>
        </a:p>
      </dgm:t>
    </dgm:pt>
    <dgm:pt modelId="{BFFD26C6-AA21-43D8-A798-01D940776211}" type="pres">
      <dgm:prSet presAssocID="{C56774D8-587F-4415-81FE-72BC86F0F64D}" presName="bullet4c" presStyleLbl="node1" presStyleIdx="2" presStyleCnt="4"/>
      <dgm:spPr/>
    </dgm:pt>
    <dgm:pt modelId="{DFAA9A74-694E-48B8-9DBE-49E619814ECB}" type="pres">
      <dgm:prSet presAssocID="{C56774D8-587F-4415-81FE-72BC86F0F64D}" presName="textBox4c" presStyleLbl="revTx" presStyleIdx="2" presStyleCnt="4">
        <dgm:presLayoutVars>
          <dgm:bulletEnabled val="1"/>
        </dgm:presLayoutVars>
      </dgm:prSet>
      <dgm:spPr/>
      <dgm:t>
        <a:bodyPr/>
        <a:lstStyle/>
        <a:p>
          <a:endParaRPr lang="es-CO"/>
        </a:p>
      </dgm:t>
    </dgm:pt>
    <dgm:pt modelId="{01B4AD1D-BBBC-4774-BB94-4EF149FBC361}" type="pres">
      <dgm:prSet presAssocID="{AD8ACB18-BE7E-480E-824C-17FD5E843085}" presName="bullet4d" presStyleLbl="node1" presStyleIdx="3" presStyleCnt="4"/>
      <dgm:spPr/>
    </dgm:pt>
    <dgm:pt modelId="{88D58381-D46A-454B-A8AB-7D814ED8E0AC}" type="pres">
      <dgm:prSet presAssocID="{AD8ACB18-BE7E-480E-824C-17FD5E843085}" presName="textBox4d" presStyleLbl="revTx" presStyleIdx="3" presStyleCnt="4">
        <dgm:presLayoutVars>
          <dgm:bulletEnabled val="1"/>
        </dgm:presLayoutVars>
      </dgm:prSet>
      <dgm:spPr/>
      <dgm:t>
        <a:bodyPr/>
        <a:lstStyle/>
        <a:p>
          <a:endParaRPr lang="es-CO"/>
        </a:p>
      </dgm:t>
    </dgm:pt>
  </dgm:ptLst>
  <dgm:cxnLst>
    <dgm:cxn modelId="{60F5B71C-7C43-424C-88C6-BCAA9C18E73A}" type="presOf" srcId="{EE76B02F-CA8E-48D1-9121-A96C2AB13EE0}" destId="{BF2F561F-0A46-4415-84A5-5075EC11B7C4}" srcOrd="0" destOrd="0" presId="urn:microsoft.com/office/officeart/2005/8/layout/arrow2"/>
    <dgm:cxn modelId="{F968BF47-6DDA-49CF-9FB8-F1B8AD3390C3}" srcId="{95914D8E-9224-4A42-8894-C90FC194C407}" destId="{EE76B02F-CA8E-48D1-9121-A96C2AB13EE0}" srcOrd="0" destOrd="0" parTransId="{1A364442-35B9-486A-8E49-98752CB40C81}" sibTransId="{1FB3DFF6-5FA7-4E90-8261-E9A5AC91FDE8}"/>
    <dgm:cxn modelId="{1998B1D2-A552-41B6-A106-776CB56AC334}" type="presOf" srcId="{95914D8E-9224-4A42-8894-C90FC194C407}" destId="{FC3ABD07-991C-4234-AD37-90945F4839C5}" srcOrd="0" destOrd="0" presId="urn:microsoft.com/office/officeart/2005/8/layout/arrow2"/>
    <dgm:cxn modelId="{2730086F-E1DF-473F-A954-156DA2EF5A3D}" type="presOf" srcId="{AD8ACB18-BE7E-480E-824C-17FD5E843085}" destId="{88D58381-D46A-454B-A8AB-7D814ED8E0AC}" srcOrd="0" destOrd="0" presId="urn:microsoft.com/office/officeart/2005/8/layout/arrow2"/>
    <dgm:cxn modelId="{3E1369B3-0FFC-4704-B3E2-80AA9242E255}" srcId="{95914D8E-9224-4A42-8894-C90FC194C407}" destId="{AD8ACB18-BE7E-480E-824C-17FD5E843085}" srcOrd="3" destOrd="0" parTransId="{366EA9F7-409D-42D3-9EB5-ACF9C580C3CA}" sibTransId="{B896FA67-9EA7-4EFD-9601-245AA067853F}"/>
    <dgm:cxn modelId="{5561E95D-6757-49F3-8C2E-9CF4691B410A}" srcId="{95914D8E-9224-4A42-8894-C90FC194C407}" destId="{38C69F39-624C-402E-915B-78022B8E368F}" srcOrd="1" destOrd="0" parTransId="{07D0F8E2-FF17-4BEA-AB26-CAF57FFCC234}" sibTransId="{565EA862-8DFD-4F36-8F9B-9AB21F19CA56}"/>
    <dgm:cxn modelId="{C88A8FEF-D241-4631-87BA-4463201BDAD3}" srcId="{95914D8E-9224-4A42-8894-C90FC194C407}" destId="{C56774D8-587F-4415-81FE-72BC86F0F64D}" srcOrd="2" destOrd="0" parTransId="{053E6B8C-4F0A-4E78-93B8-C62E7D637AA7}" sibTransId="{1426046C-5337-464F-BE71-6046A56BE6DD}"/>
    <dgm:cxn modelId="{F48A9C41-0A3E-4059-82AC-117CD9420285}" type="presOf" srcId="{38C69F39-624C-402E-915B-78022B8E368F}" destId="{0EEB705E-6EC1-4254-A660-B79CD19B33F4}" srcOrd="0" destOrd="0" presId="urn:microsoft.com/office/officeart/2005/8/layout/arrow2"/>
    <dgm:cxn modelId="{57CE15CD-43A7-4639-B4ED-78E841271ED1}" type="presOf" srcId="{C56774D8-587F-4415-81FE-72BC86F0F64D}" destId="{DFAA9A74-694E-48B8-9DBE-49E619814ECB}" srcOrd="0" destOrd="0" presId="urn:microsoft.com/office/officeart/2005/8/layout/arrow2"/>
    <dgm:cxn modelId="{59DF1466-A3AE-40B4-A0D7-977F1231EFBB}" type="presParOf" srcId="{FC3ABD07-991C-4234-AD37-90945F4839C5}" destId="{D247E4DD-08E1-41A2-9DBA-D850D0D81258}" srcOrd="0" destOrd="0" presId="urn:microsoft.com/office/officeart/2005/8/layout/arrow2"/>
    <dgm:cxn modelId="{61F3CF1D-12AE-449D-ADB9-88D97F3D48D9}" type="presParOf" srcId="{FC3ABD07-991C-4234-AD37-90945F4839C5}" destId="{5AAD7AAF-AEDA-44AF-95A9-100D4C48F04D}" srcOrd="1" destOrd="0" presId="urn:microsoft.com/office/officeart/2005/8/layout/arrow2"/>
    <dgm:cxn modelId="{D11D8D49-EFDD-4D20-AC6F-00DCF8E25D17}" type="presParOf" srcId="{5AAD7AAF-AEDA-44AF-95A9-100D4C48F04D}" destId="{5E19035C-DF80-4803-A7C6-DEC545D2CA39}" srcOrd="0" destOrd="0" presId="urn:microsoft.com/office/officeart/2005/8/layout/arrow2"/>
    <dgm:cxn modelId="{5ACF4206-9434-4025-861D-8E438C97BCEE}" type="presParOf" srcId="{5AAD7AAF-AEDA-44AF-95A9-100D4C48F04D}" destId="{BF2F561F-0A46-4415-84A5-5075EC11B7C4}" srcOrd="1" destOrd="0" presId="urn:microsoft.com/office/officeart/2005/8/layout/arrow2"/>
    <dgm:cxn modelId="{506C035F-F76F-463D-B14A-E292E4A783C1}" type="presParOf" srcId="{5AAD7AAF-AEDA-44AF-95A9-100D4C48F04D}" destId="{5A9BA9F7-36FC-4345-8349-A227F2757066}" srcOrd="2" destOrd="0" presId="urn:microsoft.com/office/officeart/2005/8/layout/arrow2"/>
    <dgm:cxn modelId="{AB463626-E266-4DE4-A0F1-258FCF3FD082}" type="presParOf" srcId="{5AAD7AAF-AEDA-44AF-95A9-100D4C48F04D}" destId="{0EEB705E-6EC1-4254-A660-B79CD19B33F4}" srcOrd="3" destOrd="0" presId="urn:microsoft.com/office/officeart/2005/8/layout/arrow2"/>
    <dgm:cxn modelId="{ED69F6BC-61E9-4F7C-BFF4-00EECC100F86}" type="presParOf" srcId="{5AAD7AAF-AEDA-44AF-95A9-100D4C48F04D}" destId="{BFFD26C6-AA21-43D8-A798-01D940776211}" srcOrd="4" destOrd="0" presId="urn:microsoft.com/office/officeart/2005/8/layout/arrow2"/>
    <dgm:cxn modelId="{860BBF6A-2688-4DBE-8162-47B53D20B770}" type="presParOf" srcId="{5AAD7AAF-AEDA-44AF-95A9-100D4C48F04D}" destId="{DFAA9A74-694E-48B8-9DBE-49E619814ECB}" srcOrd="5" destOrd="0" presId="urn:microsoft.com/office/officeart/2005/8/layout/arrow2"/>
    <dgm:cxn modelId="{26562E74-8DB4-4F12-858F-306D5775D275}" type="presParOf" srcId="{5AAD7AAF-AEDA-44AF-95A9-100D4C48F04D}" destId="{01B4AD1D-BBBC-4774-BB94-4EF149FBC361}" srcOrd="6" destOrd="0" presId="urn:microsoft.com/office/officeart/2005/8/layout/arrow2"/>
    <dgm:cxn modelId="{6B8144C2-7579-4E2D-A2F1-ED23B474A75B}" type="presParOf" srcId="{5AAD7AAF-AEDA-44AF-95A9-100D4C48F04D}" destId="{88D58381-D46A-454B-A8AB-7D814ED8E0AC}"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F56AC8-19BE-4AF4-9FC5-DF8979449BD6}"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ES"/>
        </a:p>
      </dgm:t>
    </dgm:pt>
    <dgm:pt modelId="{F23FA1FF-63CD-42D0-8409-DB4818B77A0F}">
      <dgm:prSet phldrT="[Texto]"/>
      <dgm:spPr/>
      <dgm:t>
        <a:bodyPr/>
        <a:lstStyle/>
        <a:p>
          <a:r>
            <a:rPr lang="es-ES" b="1" dirty="0">
              <a:solidFill>
                <a:schemeClr val="tx1"/>
              </a:solidFill>
            </a:rPr>
            <a:t>Agotamiento de los recursos naturales.</a:t>
          </a:r>
          <a:r>
            <a:rPr lang="es-ES" dirty="0">
              <a:solidFill>
                <a:schemeClr val="tx1"/>
              </a:solidFill>
            </a:rPr>
            <a:t>.</a:t>
          </a:r>
        </a:p>
      </dgm:t>
    </dgm:pt>
    <dgm:pt modelId="{3049ACB3-E0A2-4129-A38A-27686913DF8F}" type="parTrans" cxnId="{DC362C05-EBCB-4C3E-B43B-522320946462}">
      <dgm:prSet/>
      <dgm:spPr/>
      <dgm:t>
        <a:bodyPr/>
        <a:lstStyle/>
        <a:p>
          <a:endParaRPr lang="es-ES">
            <a:solidFill>
              <a:schemeClr val="tx1"/>
            </a:solidFill>
          </a:endParaRPr>
        </a:p>
      </dgm:t>
    </dgm:pt>
    <dgm:pt modelId="{E1B07DC4-B257-4A91-B33A-C1B3D973BAA6}" type="sibTrans" cxnId="{DC362C05-EBCB-4C3E-B43B-522320946462}">
      <dgm:prSet/>
      <dgm:spPr/>
      <dgm:t>
        <a:bodyPr/>
        <a:lstStyle/>
        <a:p>
          <a:endParaRPr lang="es-ES">
            <a:solidFill>
              <a:schemeClr val="tx1"/>
            </a:solidFill>
          </a:endParaRPr>
        </a:p>
      </dgm:t>
    </dgm:pt>
    <dgm:pt modelId="{E62DFA30-D7FE-400B-ACE3-F1A74C15D64A}">
      <dgm:prSet phldrT="[Texto]"/>
      <dgm:spPr/>
      <dgm:t>
        <a:bodyPr/>
        <a:lstStyle/>
        <a:p>
          <a:r>
            <a:rPr lang="es-ES" b="1" dirty="0">
              <a:solidFill>
                <a:schemeClr val="tx1"/>
              </a:solidFill>
            </a:rPr>
            <a:t>Degradación del medioambiente.</a:t>
          </a:r>
          <a:r>
            <a:rPr lang="es-ES" dirty="0">
              <a:solidFill>
                <a:schemeClr val="tx1"/>
              </a:solidFill>
            </a:rPr>
            <a:t>.</a:t>
          </a:r>
        </a:p>
      </dgm:t>
    </dgm:pt>
    <dgm:pt modelId="{1D754998-EA68-483C-965B-ABD152CE3915}" type="parTrans" cxnId="{B7DCEE64-F7C3-459A-8904-3DB130A6A7EC}">
      <dgm:prSet/>
      <dgm:spPr/>
      <dgm:t>
        <a:bodyPr/>
        <a:lstStyle/>
        <a:p>
          <a:endParaRPr lang="es-ES">
            <a:solidFill>
              <a:schemeClr val="tx1"/>
            </a:solidFill>
          </a:endParaRPr>
        </a:p>
      </dgm:t>
    </dgm:pt>
    <dgm:pt modelId="{1BC8C351-E016-4E92-9265-B45E28115CA9}" type="sibTrans" cxnId="{B7DCEE64-F7C3-459A-8904-3DB130A6A7EC}">
      <dgm:prSet/>
      <dgm:spPr/>
      <dgm:t>
        <a:bodyPr/>
        <a:lstStyle/>
        <a:p>
          <a:endParaRPr lang="es-ES">
            <a:solidFill>
              <a:schemeClr val="tx1"/>
            </a:solidFill>
          </a:endParaRPr>
        </a:p>
      </dgm:t>
    </dgm:pt>
    <dgm:pt modelId="{14CA0E7E-E1EC-44FB-8D60-79889A04F1AC}">
      <dgm:prSet phldrT="[Texto]"/>
      <dgm:spPr/>
      <dgm:t>
        <a:bodyPr/>
        <a:lstStyle/>
        <a:p>
          <a:r>
            <a:rPr lang="es-ES" b="1" dirty="0">
              <a:solidFill>
                <a:schemeClr val="tx1"/>
              </a:solidFill>
            </a:rPr>
            <a:t>Aumento del desempleo.  </a:t>
          </a:r>
          <a:endParaRPr lang="es-ES" dirty="0">
            <a:solidFill>
              <a:schemeClr val="tx1"/>
            </a:solidFill>
          </a:endParaRPr>
        </a:p>
      </dgm:t>
    </dgm:pt>
    <dgm:pt modelId="{3EC8678E-C610-4ADA-86D6-F63FEDB200FA}" type="parTrans" cxnId="{0638B203-5953-438B-86EB-C0609C6060E6}">
      <dgm:prSet/>
      <dgm:spPr/>
      <dgm:t>
        <a:bodyPr/>
        <a:lstStyle/>
        <a:p>
          <a:endParaRPr lang="es-ES">
            <a:solidFill>
              <a:schemeClr val="tx1"/>
            </a:solidFill>
          </a:endParaRPr>
        </a:p>
      </dgm:t>
    </dgm:pt>
    <dgm:pt modelId="{552C5120-3D5E-4938-9EBF-3C1653D962DA}" type="sibTrans" cxnId="{0638B203-5953-438B-86EB-C0609C6060E6}">
      <dgm:prSet/>
      <dgm:spPr/>
      <dgm:t>
        <a:bodyPr/>
        <a:lstStyle/>
        <a:p>
          <a:endParaRPr lang="es-ES">
            <a:solidFill>
              <a:schemeClr val="tx1"/>
            </a:solidFill>
          </a:endParaRPr>
        </a:p>
      </dgm:t>
    </dgm:pt>
    <dgm:pt modelId="{5C2DAFF3-184F-47D3-844B-9484714C895C}">
      <dgm:prSet phldrT="[Texto]"/>
      <dgm:spPr/>
      <dgm:t>
        <a:bodyPr/>
        <a:lstStyle/>
        <a:p>
          <a:r>
            <a:rPr lang="es-ES" b="1" dirty="0">
              <a:solidFill>
                <a:schemeClr val="tx1"/>
              </a:solidFill>
            </a:rPr>
            <a:t>Pérdida de la identidad cultural.</a:t>
          </a:r>
          <a:r>
            <a:rPr lang="es-ES" dirty="0">
              <a:solidFill>
                <a:schemeClr val="tx1"/>
              </a:solidFill>
            </a:rPr>
            <a:t>  </a:t>
          </a:r>
        </a:p>
      </dgm:t>
    </dgm:pt>
    <dgm:pt modelId="{CE76941B-CD36-4E8A-AD03-854E48865AA3}" type="parTrans" cxnId="{449619FB-C66D-468A-9723-F6DF64E92378}">
      <dgm:prSet/>
      <dgm:spPr/>
      <dgm:t>
        <a:bodyPr/>
        <a:lstStyle/>
        <a:p>
          <a:endParaRPr lang="es-ES">
            <a:solidFill>
              <a:schemeClr val="tx1"/>
            </a:solidFill>
          </a:endParaRPr>
        </a:p>
      </dgm:t>
    </dgm:pt>
    <dgm:pt modelId="{B543E3C4-3FD1-4C66-BEF9-EA293501C4E3}" type="sibTrans" cxnId="{449619FB-C66D-468A-9723-F6DF64E92378}">
      <dgm:prSet/>
      <dgm:spPr/>
      <dgm:t>
        <a:bodyPr/>
        <a:lstStyle/>
        <a:p>
          <a:endParaRPr lang="es-ES">
            <a:solidFill>
              <a:schemeClr val="tx1"/>
            </a:solidFill>
          </a:endParaRPr>
        </a:p>
      </dgm:t>
    </dgm:pt>
    <dgm:pt modelId="{8CAF57F4-AC00-4B48-B5B8-10BD4CEC12E2}" type="pres">
      <dgm:prSet presAssocID="{C8F56AC8-19BE-4AF4-9FC5-DF8979449BD6}" presName="Name0" presStyleCnt="0">
        <dgm:presLayoutVars>
          <dgm:chMax val="7"/>
          <dgm:chPref val="7"/>
          <dgm:dir/>
        </dgm:presLayoutVars>
      </dgm:prSet>
      <dgm:spPr/>
      <dgm:t>
        <a:bodyPr/>
        <a:lstStyle/>
        <a:p>
          <a:endParaRPr lang="es-CO"/>
        </a:p>
      </dgm:t>
    </dgm:pt>
    <dgm:pt modelId="{FCF025AC-6775-4030-950B-D4846C01C29E}" type="pres">
      <dgm:prSet presAssocID="{C8F56AC8-19BE-4AF4-9FC5-DF8979449BD6}" presName="Name1" presStyleCnt="0"/>
      <dgm:spPr/>
    </dgm:pt>
    <dgm:pt modelId="{DD0A8C3F-E977-4CCF-98B1-B112D18B53E0}" type="pres">
      <dgm:prSet presAssocID="{C8F56AC8-19BE-4AF4-9FC5-DF8979449BD6}" presName="cycle" presStyleCnt="0"/>
      <dgm:spPr/>
    </dgm:pt>
    <dgm:pt modelId="{CCB5B642-CE07-4F3B-8A0D-A13552C34A76}" type="pres">
      <dgm:prSet presAssocID="{C8F56AC8-19BE-4AF4-9FC5-DF8979449BD6}" presName="srcNode" presStyleLbl="node1" presStyleIdx="0" presStyleCnt="4"/>
      <dgm:spPr/>
    </dgm:pt>
    <dgm:pt modelId="{E0F957EA-CD47-4788-AAAE-2CAF36530A88}" type="pres">
      <dgm:prSet presAssocID="{C8F56AC8-19BE-4AF4-9FC5-DF8979449BD6}" presName="conn" presStyleLbl="parChTrans1D2" presStyleIdx="0" presStyleCnt="1"/>
      <dgm:spPr/>
      <dgm:t>
        <a:bodyPr/>
        <a:lstStyle/>
        <a:p>
          <a:endParaRPr lang="es-CO"/>
        </a:p>
      </dgm:t>
    </dgm:pt>
    <dgm:pt modelId="{E0862DF8-D02B-4A31-A815-E692FB3A9F46}" type="pres">
      <dgm:prSet presAssocID="{C8F56AC8-19BE-4AF4-9FC5-DF8979449BD6}" presName="extraNode" presStyleLbl="node1" presStyleIdx="0" presStyleCnt="4"/>
      <dgm:spPr/>
    </dgm:pt>
    <dgm:pt modelId="{6394A211-CA6F-4395-ABC1-98DA89B10541}" type="pres">
      <dgm:prSet presAssocID="{C8F56AC8-19BE-4AF4-9FC5-DF8979449BD6}" presName="dstNode" presStyleLbl="node1" presStyleIdx="0" presStyleCnt="4"/>
      <dgm:spPr/>
    </dgm:pt>
    <dgm:pt modelId="{CD81481B-F473-4CAF-A70D-4A03F2349632}" type="pres">
      <dgm:prSet presAssocID="{F23FA1FF-63CD-42D0-8409-DB4818B77A0F}" presName="text_1" presStyleLbl="node1" presStyleIdx="0" presStyleCnt="4">
        <dgm:presLayoutVars>
          <dgm:bulletEnabled val="1"/>
        </dgm:presLayoutVars>
      </dgm:prSet>
      <dgm:spPr/>
      <dgm:t>
        <a:bodyPr/>
        <a:lstStyle/>
        <a:p>
          <a:endParaRPr lang="es-CO"/>
        </a:p>
      </dgm:t>
    </dgm:pt>
    <dgm:pt modelId="{42CFAB61-C2C7-46FE-A55A-AF2CB7A96202}" type="pres">
      <dgm:prSet presAssocID="{F23FA1FF-63CD-42D0-8409-DB4818B77A0F}" presName="accent_1" presStyleCnt="0"/>
      <dgm:spPr/>
    </dgm:pt>
    <dgm:pt modelId="{A28137D8-39E6-48A7-8F97-6ADF71C75CF9}" type="pres">
      <dgm:prSet presAssocID="{F23FA1FF-63CD-42D0-8409-DB4818B77A0F}" presName="accentRepeatNode" presStyleLbl="solidFgAcc1" presStyleIdx="0" presStyleCnt="4"/>
      <dgm:spPr/>
    </dgm:pt>
    <dgm:pt modelId="{4164BBFE-9CD4-4FDF-80B0-7D010C03A104}" type="pres">
      <dgm:prSet presAssocID="{E62DFA30-D7FE-400B-ACE3-F1A74C15D64A}" presName="text_2" presStyleLbl="node1" presStyleIdx="1" presStyleCnt="4">
        <dgm:presLayoutVars>
          <dgm:bulletEnabled val="1"/>
        </dgm:presLayoutVars>
      </dgm:prSet>
      <dgm:spPr/>
      <dgm:t>
        <a:bodyPr/>
        <a:lstStyle/>
        <a:p>
          <a:endParaRPr lang="es-CO"/>
        </a:p>
      </dgm:t>
    </dgm:pt>
    <dgm:pt modelId="{F37BCF7B-E5A3-4A79-A4D2-1D40DC0BAFC1}" type="pres">
      <dgm:prSet presAssocID="{E62DFA30-D7FE-400B-ACE3-F1A74C15D64A}" presName="accent_2" presStyleCnt="0"/>
      <dgm:spPr/>
    </dgm:pt>
    <dgm:pt modelId="{F0074BBD-66B6-43C8-87C1-9949A800DE23}" type="pres">
      <dgm:prSet presAssocID="{E62DFA30-D7FE-400B-ACE3-F1A74C15D64A}" presName="accentRepeatNode" presStyleLbl="solidFgAcc1" presStyleIdx="1" presStyleCnt="4"/>
      <dgm:spPr/>
    </dgm:pt>
    <dgm:pt modelId="{C85FE713-AFE5-4BB7-8FD6-02E30FFEAADA}" type="pres">
      <dgm:prSet presAssocID="{14CA0E7E-E1EC-44FB-8D60-79889A04F1AC}" presName="text_3" presStyleLbl="node1" presStyleIdx="2" presStyleCnt="4">
        <dgm:presLayoutVars>
          <dgm:bulletEnabled val="1"/>
        </dgm:presLayoutVars>
      </dgm:prSet>
      <dgm:spPr/>
      <dgm:t>
        <a:bodyPr/>
        <a:lstStyle/>
        <a:p>
          <a:endParaRPr lang="es-CO"/>
        </a:p>
      </dgm:t>
    </dgm:pt>
    <dgm:pt modelId="{4982963B-4B4A-4951-8871-33BAF9B25289}" type="pres">
      <dgm:prSet presAssocID="{14CA0E7E-E1EC-44FB-8D60-79889A04F1AC}" presName="accent_3" presStyleCnt="0"/>
      <dgm:spPr/>
    </dgm:pt>
    <dgm:pt modelId="{C93D35BB-C8A1-4A47-8B6D-A3E197F20B4A}" type="pres">
      <dgm:prSet presAssocID="{14CA0E7E-E1EC-44FB-8D60-79889A04F1AC}" presName="accentRepeatNode" presStyleLbl="solidFgAcc1" presStyleIdx="2" presStyleCnt="4"/>
      <dgm:spPr/>
    </dgm:pt>
    <dgm:pt modelId="{0012A9D7-4A31-4C50-8DA3-2C8D32688A66}" type="pres">
      <dgm:prSet presAssocID="{5C2DAFF3-184F-47D3-844B-9484714C895C}" presName="text_4" presStyleLbl="node1" presStyleIdx="3" presStyleCnt="4">
        <dgm:presLayoutVars>
          <dgm:bulletEnabled val="1"/>
        </dgm:presLayoutVars>
      </dgm:prSet>
      <dgm:spPr/>
      <dgm:t>
        <a:bodyPr/>
        <a:lstStyle/>
        <a:p>
          <a:endParaRPr lang="es-CO"/>
        </a:p>
      </dgm:t>
    </dgm:pt>
    <dgm:pt modelId="{376B879F-9559-489F-B6DE-1C02DE23838B}" type="pres">
      <dgm:prSet presAssocID="{5C2DAFF3-184F-47D3-844B-9484714C895C}" presName="accent_4" presStyleCnt="0"/>
      <dgm:spPr/>
    </dgm:pt>
    <dgm:pt modelId="{873B39EF-2FC9-4816-83F4-36BDFE6E269A}" type="pres">
      <dgm:prSet presAssocID="{5C2DAFF3-184F-47D3-844B-9484714C895C}" presName="accentRepeatNode" presStyleLbl="solidFgAcc1" presStyleIdx="3" presStyleCnt="4"/>
      <dgm:spPr/>
    </dgm:pt>
  </dgm:ptLst>
  <dgm:cxnLst>
    <dgm:cxn modelId="{DC362C05-EBCB-4C3E-B43B-522320946462}" srcId="{C8F56AC8-19BE-4AF4-9FC5-DF8979449BD6}" destId="{F23FA1FF-63CD-42D0-8409-DB4818B77A0F}" srcOrd="0" destOrd="0" parTransId="{3049ACB3-E0A2-4129-A38A-27686913DF8F}" sibTransId="{E1B07DC4-B257-4A91-B33A-C1B3D973BAA6}"/>
    <dgm:cxn modelId="{D937E8B7-A6CD-4A69-BB5B-77C11FBC629D}" type="presOf" srcId="{E62DFA30-D7FE-400B-ACE3-F1A74C15D64A}" destId="{4164BBFE-9CD4-4FDF-80B0-7D010C03A104}" srcOrd="0" destOrd="0" presId="urn:microsoft.com/office/officeart/2008/layout/VerticalCurvedList"/>
    <dgm:cxn modelId="{E7FE68EC-1C6E-44E4-8785-B3985EAF2B7D}" type="presOf" srcId="{E1B07DC4-B257-4A91-B33A-C1B3D973BAA6}" destId="{E0F957EA-CD47-4788-AAAE-2CAF36530A88}" srcOrd="0" destOrd="0" presId="urn:microsoft.com/office/officeart/2008/layout/VerticalCurvedList"/>
    <dgm:cxn modelId="{45B93C4C-297F-4081-AA38-EDB281413689}" type="presOf" srcId="{14CA0E7E-E1EC-44FB-8D60-79889A04F1AC}" destId="{C85FE713-AFE5-4BB7-8FD6-02E30FFEAADA}" srcOrd="0" destOrd="0" presId="urn:microsoft.com/office/officeart/2008/layout/VerticalCurvedList"/>
    <dgm:cxn modelId="{B7DCEE64-F7C3-459A-8904-3DB130A6A7EC}" srcId="{C8F56AC8-19BE-4AF4-9FC5-DF8979449BD6}" destId="{E62DFA30-D7FE-400B-ACE3-F1A74C15D64A}" srcOrd="1" destOrd="0" parTransId="{1D754998-EA68-483C-965B-ABD152CE3915}" sibTransId="{1BC8C351-E016-4E92-9265-B45E28115CA9}"/>
    <dgm:cxn modelId="{4E260A07-1055-451A-91C2-300665E4B710}" type="presOf" srcId="{5C2DAFF3-184F-47D3-844B-9484714C895C}" destId="{0012A9D7-4A31-4C50-8DA3-2C8D32688A66}" srcOrd="0" destOrd="0" presId="urn:microsoft.com/office/officeart/2008/layout/VerticalCurvedList"/>
    <dgm:cxn modelId="{F8388F3C-DCB9-4B00-A9C3-97C4170D8F64}" type="presOf" srcId="{F23FA1FF-63CD-42D0-8409-DB4818B77A0F}" destId="{CD81481B-F473-4CAF-A70D-4A03F2349632}" srcOrd="0" destOrd="0" presId="urn:microsoft.com/office/officeart/2008/layout/VerticalCurvedList"/>
    <dgm:cxn modelId="{0638B203-5953-438B-86EB-C0609C6060E6}" srcId="{C8F56AC8-19BE-4AF4-9FC5-DF8979449BD6}" destId="{14CA0E7E-E1EC-44FB-8D60-79889A04F1AC}" srcOrd="2" destOrd="0" parTransId="{3EC8678E-C610-4ADA-86D6-F63FEDB200FA}" sibTransId="{552C5120-3D5E-4938-9EBF-3C1653D962DA}"/>
    <dgm:cxn modelId="{EABD11C7-9DEA-432F-8C24-83806B4176C7}" type="presOf" srcId="{C8F56AC8-19BE-4AF4-9FC5-DF8979449BD6}" destId="{8CAF57F4-AC00-4B48-B5B8-10BD4CEC12E2}" srcOrd="0" destOrd="0" presId="urn:microsoft.com/office/officeart/2008/layout/VerticalCurvedList"/>
    <dgm:cxn modelId="{449619FB-C66D-468A-9723-F6DF64E92378}" srcId="{C8F56AC8-19BE-4AF4-9FC5-DF8979449BD6}" destId="{5C2DAFF3-184F-47D3-844B-9484714C895C}" srcOrd="3" destOrd="0" parTransId="{CE76941B-CD36-4E8A-AD03-854E48865AA3}" sibTransId="{B543E3C4-3FD1-4C66-BEF9-EA293501C4E3}"/>
    <dgm:cxn modelId="{A7776F42-5CBB-4E77-880E-78C5E9C6B2CA}" type="presParOf" srcId="{8CAF57F4-AC00-4B48-B5B8-10BD4CEC12E2}" destId="{FCF025AC-6775-4030-950B-D4846C01C29E}" srcOrd="0" destOrd="0" presId="urn:microsoft.com/office/officeart/2008/layout/VerticalCurvedList"/>
    <dgm:cxn modelId="{1170F388-7C38-4CB4-9069-CF2B8045958D}" type="presParOf" srcId="{FCF025AC-6775-4030-950B-D4846C01C29E}" destId="{DD0A8C3F-E977-4CCF-98B1-B112D18B53E0}" srcOrd="0" destOrd="0" presId="urn:microsoft.com/office/officeart/2008/layout/VerticalCurvedList"/>
    <dgm:cxn modelId="{1914B04A-C6D5-4FE9-87E5-8C381FD6E731}" type="presParOf" srcId="{DD0A8C3F-E977-4CCF-98B1-B112D18B53E0}" destId="{CCB5B642-CE07-4F3B-8A0D-A13552C34A76}" srcOrd="0" destOrd="0" presId="urn:microsoft.com/office/officeart/2008/layout/VerticalCurvedList"/>
    <dgm:cxn modelId="{9EC81B77-06A4-424A-9EC0-5A823045F03B}" type="presParOf" srcId="{DD0A8C3F-E977-4CCF-98B1-B112D18B53E0}" destId="{E0F957EA-CD47-4788-AAAE-2CAF36530A88}" srcOrd="1" destOrd="0" presId="urn:microsoft.com/office/officeart/2008/layout/VerticalCurvedList"/>
    <dgm:cxn modelId="{3DBEB2F9-7846-4EE7-BF8A-FEF39C9B4952}" type="presParOf" srcId="{DD0A8C3F-E977-4CCF-98B1-B112D18B53E0}" destId="{E0862DF8-D02B-4A31-A815-E692FB3A9F46}" srcOrd="2" destOrd="0" presId="urn:microsoft.com/office/officeart/2008/layout/VerticalCurvedList"/>
    <dgm:cxn modelId="{7F8C242B-59F3-4BAA-86EC-50438937B942}" type="presParOf" srcId="{DD0A8C3F-E977-4CCF-98B1-B112D18B53E0}" destId="{6394A211-CA6F-4395-ABC1-98DA89B10541}" srcOrd="3" destOrd="0" presId="urn:microsoft.com/office/officeart/2008/layout/VerticalCurvedList"/>
    <dgm:cxn modelId="{06B33E4B-3E1C-47B8-A66C-2E2ECB2EAAD6}" type="presParOf" srcId="{FCF025AC-6775-4030-950B-D4846C01C29E}" destId="{CD81481B-F473-4CAF-A70D-4A03F2349632}" srcOrd="1" destOrd="0" presId="urn:microsoft.com/office/officeart/2008/layout/VerticalCurvedList"/>
    <dgm:cxn modelId="{B14FB868-6865-44C6-B7F6-59061B39F5A0}" type="presParOf" srcId="{FCF025AC-6775-4030-950B-D4846C01C29E}" destId="{42CFAB61-C2C7-46FE-A55A-AF2CB7A96202}" srcOrd="2" destOrd="0" presId="urn:microsoft.com/office/officeart/2008/layout/VerticalCurvedList"/>
    <dgm:cxn modelId="{0C900B57-B292-457F-8A74-CF1653C8B9DC}" type="presParOf" srcId="{42CFAB61-C2C7-46FE-A55A-AF2CB7A96202}" destId="{A28137D8-39E6-48A7-8F97-6ADF71C75CF9}" srcOrd="0" destOrd="0" presId="urn:microsoft.com/office/officeart/2008/layout/VerticalCurvedList"/>
    <dgm:cxn modelId="{61D0313A-7799-4286-A04C-E5C8BA920258}" type="presParOf" srcId="{FCF025AC-6775-4030-950B-D4846C01C29E}" destId="{4164BBFE-9CD4-4FDF-80B0-7D010C03A104}" srcOrd="3" destOrd="0" presId="urn:microsoft.com/office/officeart/2008/layout/VerticalCurvedList"/>
    <dgm:cxn modelId="{9DD1156F-ED60-4BDB-8F92-52CD16A000AA}" type="presParOf" srcId="{FCF025AC-6775-4030-950B-D4846C01C29E}" destId="{F37BCF7B-E5A3-4A79-A4D2-1D40DC0BAFC1}" srcOrd="4" destOrd="0" presId="urn:microsoft.com/office/officeart/2008/layout/VerticalCurvedList"/>
    <dgm:cxn modelId="{ACAF5FF4-1267-4C17-B546-D5C18FDA4650}" type="presParOf" srcId="{F37BCF7B-E5A3-4A79-A4D2-1D40DC0BAFC1}" destId="{F0074BBD-66B6-43C8-87C1-9949A800DE23}" srcOrd="0" destOrd="0" presId="urn:microsoft.com/office/officeart/2008/layout/VerticalCurvedList"/>
    <dgm:cxn modelId="{F1B1F702-3ED0-44A1-B554-B9EB8647F907}" type="presParOf" srcId="{FCF025AC-6775-4030-950B-D4846C01C29E}" destId="{C85FE713-AFE5-4BB7-8FD6-02E30FFEAADA}" srcOrd="5" destOrd="0" presId="urn:microsoft.com/office/officeart/2008/layout/VerticalCurvedList"/>
    <dgm:cxn modelId="{53CF54BB-6122-405B-8820-9F4D62EF663D}" type="presParOf" srcId="{FCF025AC-6775-4030-950B-D4846C01C29E}" destId="{4982963B-4B4A-4951-8871-33BAF9B25289}" srcOrd="6" destOrd="0" presId="urn:microsoft.com/office/officeart/2008/layout/VerticalCurvedList"/>
    <dgm:cxn modelId="{7DEC9360-8300-4521-9874-194FCE92D9E6}" type="presParOf" srcId="{4982963B-4B4A-4951-8871-33BAF9B25289}" destId="{C93D35BB-C8A1-4A47-8B6D-A3E197F20B4A}" srcOrd="0" destOrd="0" presId="urn:microsoft.com/office/officeart/2008/layout/VerticalCurvedList"/>
    <dgm:cxn modelId="{BBA010AF-1293-4772-BD68-169BC836E707}" type="presParOf" srcId="{FCF025AC-6775-4030-950B-D4846C01C29E}" destId="{0012A9D7-4A31-4C50-8DA3-2C8D32688A66}" srcOrd="7" destOrd="0" presId="urn:microsoft.com/office/officeart/2008/layout/VerticalCurvedList"/>
    <dgm:cxn modelId="{51196CD9-55E3-4245-8F1F-0726A394341E}" type="presParOf" srcId="{FCF025AC-6775-4030-950B-D4846C01C29E}" destId="{376B879F-9559-489F-B6DE-1C02DE23838B}" srcOrd="8" destOrd="0" presId="urn:microsoft.com/office/officeart/2008/layout/VerticalCurvedList"/>
    <dgm:cxn modelId="{9E8844A8-DE66-47D3-9BA4-19D79AADB75E}" type="presParOf" srcId="{376B879F-9559-489F-B6DE-1C02DE23838B}" destId="{873B39EF-2FC9-4816-83F4-36BDFE6E269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2D6283-486E-E948-BDE5-1409ACB795C2}" type="doc">
      <dgm:prSet loTypeId="urn:microsoft.com/office/officeart/2005/8/layout/equation1" loCatId="" qsTypeId="urn:microsoft.com/office/officeart/2005/8/quickstyle/simple5" qsCatId="simple" csTypeId="urn:microsoft.com/office/officeart/2005/8/colors/accent2_2" csCatId="accent2" phldr="1"/>
      <dgm:spPr/>
      <dgm:t>
        <a:bodyPr/>
        <a:lstStyle/>
        <a:p>
          <a:endParaRPr lang="es-MX"/>
        </a:p>
      </dgm:t>
    </dgm:pt>
    <dgm:pt modelId="{4548DDE6-5877-A140-ACFE-BE3F4D111C4D}">
      <dgm:prSet phldrT="[Texto]" custT="1"/>
      <dgm:spPr/>
      <dgm:t>
        <a:bodyPr/>
        <a:lstStyle/>
        <a:p>
          <a:r>
            <a:rPr lang="es-ES" sz="1400" dirty="0"/>
            <a:t>BARRIO GINNIE BAY</a:t>
          </a:r>
        </a:p>
      </dgm:t>
    </dgm:pt>
    <dgm:pt modelId="{899714D9-28CA-A84A-B35A-D07FB4E8C17B}" type="parTrans" cxnId="{2A7D38F7-4C05-FF42-B07E-28FF70F615F2}">
      <dgm:prSet/>
      <dgm:spPr/>
      <dgm:t>
        <a:bodyPr/>
        <a:lstStyle/>
        <a:p>
          <a:endParaRPr lang="es-ES" sz="2400"/>
        </a:p>
      </dgm:t>
    </dgm:pt>
    <dgm:pt modelId="{58F99317-2F60-BD49-BB94-4FDD79B5FC4F}" type="sibTrans" cxnId="{2A7D38F7-4C05-FF42-B07E-28FF70F615F2}">
      <dgm:prSet custT="1"/>
      <dgm:spPr/>
      <dgm:t>
        <a:bodyPr/>
        <a:lstStyle/>
        <a:p>
          <a:endParaRPr lang="es-ES" sz="1050"/>
        </a:p>
      </dgm:t>
    </dgm:pt>
    <dgm:pt modelId="{5869D975-F769-0948-8453-FE3643437184}">
      <dgm:prSet phldrT="[Texto]" custT="1"/>
      <dgm:spPr/>
      <dgm:t>
        <a:bodyPr/>
        <a:lstStyle/>
        <a:p>
          <a:r>
            <a:rPr lang="es-ES" sz="1400" dirty="0"/>
            <a:t>BARRIO SAN JUDAS</a:t>
          </a:r>
        </a:p>
      </dgm:t>
    </dgm:pt>
    <dgm:pt modelId="{B2D86467-E1F2-8243-93BC-80B80E3D9776}" type="parTrans" cxnId="{C146CF01-08BE-954C-B3C6-8507CBCECF77}">
      <dgm:prSet/>
      <dgm:spPr/>
      <dgm:t>
        <a:bodyPr/>
        <a:lstStyle/>
        <a:p>
          <a:endParaRPr lang="es-ES" sz="2400"/>
        </a:p>
      </dgm:t>
    </dgm:pt>
    <dgm:pt modelId="{89187565-7A63-1448-BB33-56AB657ED8E1}" type="sibTrans" cxnId="{C146CF01-08BE-954C-B3C6-8507CBCECF77}">
      <dgm:prSet custT="1"/>
      <dgm:spPr/>
      <dgm:t>
        <a:bodyPr/>
        <a:lstStyle/>
        <a:p>
          <a:endParaRPr lang="es-ES" sz="1050"/>
        </a:p>
      </dgm:t>
    </dgm:pt>
    <dgm:pt modelId="{A9017A17-827C-BC46-B1C0-1FBFCEE938C7}">
      <dgm:prSet custT="1"/>
      <dgm:spPr/>
      <dgm:t>
        <a:bodyPr/>
        <a:lstStyle/>
        <a:p>
          <a:r>
            <a:rPr lang="es-ES" sz="1400" dirty="0"/>
            <a:t>NUEVA GUINEA</a:t>
          </a:r>
        </a:p>
      </dgm:t>
    </dgm:pt>
    <dgm:pt modelId="{D7B1D23A-8AB3-AE49-BEDB-22381D0370B3}" type="parTrans" cxnId="{FF5F5A75-E3DC-3141-B97A-9E8E0C0B78CF}">
      <dgm:prSet/>
      <dgm:spPr/>
      <dgm:t>
        <a:bodyPr/>
        <a:lstStyle/>
        <a:p>
          <a:endParaRPr lang="es-ES" sz="2400"/>
        </a:p>
      </dgm:t>
    </dgm:pt>
    <dgm:pt modelId="{3E8ABC4E-D763-CC46-899F-342ECC1651D3}" type="sibTrans" cxnId="{FF5F5A75-E3DC-3141-B97A-9E8E0C0B78CF}">
      <dgm:prSet custT="1"/>
      <dgm:spPr/>
      <dgm:t>
        <a:bodyPr/>
        <a:lstStyle/>
        <a:p>
          <a:endParaRPr lang="es-ES" sz="1050"/>
        </a:p>
      </dgm:t>
    </dgm:pt>
    <dgm:pt modelId="{0E71A6CD-EFAA-F34D-AECE-5629E2A9D340}">
      <dgm:prSet custT="1"/>
      <dgm:spPr/>
      <dgm:t>
        <a:bodyPr/>
        <a:lstStyle/>
        <a:p>
          <a:r>
            <a:rPr lang="es-MX" sz="1400" dirty="0"/>
            <a:t>TABLITAS</a:t>
          </a:r>
        </a:p>
      </dgm:t>
    </dgm:pt>
    <dgm:pt modelId="{28737873-A3BC-0140-847B-84E24A7CCAD8}" type="parTrans" cxnId="{4B4F4E81-A01D-7A45-81CF-DD4B69D5447D}">
      <dgm:prSet/>
      <dgm:spPr/>
      <dgm:t>
        <a:bodyPr/>
        <a:lstStyle/>
        <a:p>
          <a:endParaRPr lang="es-MX" sz="2400"/>
        </a:p>
      </dgm:t>
    </dgm:pt>
    <dgm:pt modelId="{80CC493A-660C-5E46-B683-44A3CAF0A1A4}" type="sibTrans" cxnId="{4B4F4E81-A01D-7A45-81CF-DD4B69D5447D}">
      <dgm:prSet custT="1"/>
      <dgm:spPr/>
      <dgm:t>
        <a:bodyPr/>
        <a:lstStyle/>
        <a:p>
          <a:endParaRPr lang="es-MX" sz="1050"/>
        </a:p>
      </dgm:t>
    </dgm:pt>
    <dgm:pt modelId="{B1955375-42DE-BF4D-8E3A-D04D8BCBF177}">
      <dgm:prSet custT="1"/>
      <dgm:spPr/>
      <dgm:t>
        <a:bodyPr/>
        <a:lstStyle/>
        <a:p>
          <a:r>
            <a:rPr lang="es-MX" sz="1400" dirty="0"/>
            <a:t>LA ZONA</a:t>
          </a:r>
        </a:p>
      </dgm:t>
    </dgm:pt>
    <dgm:pt modelId="{47339D53-0AA5-F64D-BB17-0250C1A03A0D}" type="sibTrans" cxnId="{0EA9567B-D7F0-CB44-AC48-99504BA415CD}">
      <dgm:prSet custT="1"/>
      <dgm:spPr/>
      <dgm:t>
        <a:bodyPr/>
        <a:lstStyle/>
        <a:p>
          <a:endParaRPr lang="es-ES" sz="1050"/>
        </a:p>
      </dgm:t>
    </dgm:pt>
    <dgm:pt modelId="{9FD7890E-5301-F24B-B45C-9F73887185C7}" type="parTrans" cxnId="{0EA9567B-D7F0-CB44-AC48-99504BA415CD}">
      <dgm:prSet/>
      <dgm:spPr/>
      <dgm:t>
        <a:bodyPr/>
        <a:lstStyle/>
        <a:p>
          <a:endParaRPr lang="es-MX" sz="2400"/>
        </a:p>
      </dgm:t>
    </dgm:pt>
    <dgm:pt modelId="{45850CE5-7A2B-1440-9D0C-E6724C2D4F1E}">
      <dgm:prSet custT="1"/>
      <dgm:spPr/>
      <dgm:t>
        <a:bodyPr/>
        <a:lstStyle/>
        <a:p>
          <a:r>
            <a:rPr lang="es-MX" sz="1400" dirty="0"/>
            <a:t>238 EXPULSADOS</a:t>
          </a:r>
        </a:p>
      </dgm:t>
    </dgm:pt>
    <dgm:pt modelId="{3657AACE-14FD-174A-9197-E909F492B455}" type="sibTrans" cxnId="{D74C450A-3B1C-9648-A442-4D483CB9C4EC}">
      <dgm:prSet/>
      <dgm:spPr/>
      <dgm:t>
        <a:bodyPr/>
        <a:lstStyle/>
        <a:p>
          <a:endParaRPr lang="es-MX" sz="2400"/>
        </a:p>
      </dgm:t>
    </dgm:pt>
    <dgm:pt modelId="{0797D729-C8DC-BE47-8DD9-5C59C4FCC2C3}" type="parTrans" cxnId="{D74C450A-3B1C-9648-A442-4D483CB9C4EC}">
      <dgm:prSet/>
      <dgm:spPr/>
      <dgm:t>
        <a:bodyPr/>
        <a:lstStyle/>
        <a:p>
          <a:endParaRPr lang="es-MX" sz="2400"/>
        </a:p>
      </dgm:t>
    </dgm:pt>
    <dgm:pt modelId="{4A5E751B-C2B8-3C4D-BB6E-5B72BA6DDB4A}" type="pres">
      <dgm:prSet presAssocID="{512D6283-486E-E948-BDE5-1409ACB795C2}" presName="linearFlow" presStyleCnt="0">
        <dgm:presLayoutVars>
          <dgm:dir/>
          <dgm:resizeHandles val="exact"/>
        </dgm:presLayoutVars>
      </dgm:prSet>
      <dgm:spPr/>
      <dgm:t>
        <a:bodyPr/>
        <a:lstStyle/>
        <a:p>
          <a:endParaRPr lang="es-CO"/>
        </a:p>
      </dgm:t>
    </dgm:pt>
    <dgm:pt modelId="{55EC1B28-9283-F847-8498-53C0DF5AD07C}" type="pres">
      <dgm:prSet presAssocID="{4548DDE6-5877-A140-ACFE-BE3F4D111C4D}" presName="node" presStyleLbl="node1" presStyleIdx="0" presStyleCnt="6">
        <dgm:presLayoutVars>
          <dgm:bulletEnabled val="1"/>
        </dgm:presLayoutVars>
      </dgm:prSet>
      <dgm:spPr/>
      <dgm:t>
        <a:bodyPr/>
        <a:lstStyle/>
        <a:p>
          <a:endParaRPr lang="es-CO"/>
        </a:p>
      </dgm:t>
    </dgm:pt>
    <dgm:pt modelId="{AA7A0A3A-717A-9046-AC1E-687FE212168B}" type="pres">
      <dgm:prSet presAssocID="{58F99317-2F60-BD49-BB94-4FDD79B5FC4F}" presName="spacerL" presStyleCnt="0"/>
      <dgm:spPr/>
    </dgm:pt>
    <dgm:pt modelId="{66C7487C-F9DC-E841-944C-B9ED3B7AD96F}" type="pres">
      <dgm:prSet presAssocID="{58F99317-2F60-BD49-BB94-4FDD79B5FC4F}" presName="sibTrans" presStyleLbl="sibTrans2D1" presStyleIdx="0" presStyleCnt="5"/>
      <dgm:spPr/>
      <dgm:t>
        <a:bodyPr/>
        <a:lstStyle/>
        <a:p>
          <a:endParaRPr lang="es-CO"/>
        </a:p>
      </dgm:t>
    </dgm:pt>
    <dgm:pt modelId="{2F6AC963-44EF-2941-B09D-C70FE2F51EC7}" type="pres">
      <dgm:prSet presAssocID="{58F99317-2F60-BD49-BB94-4FDD79B5FC4F}" presName="spacerR" presStyleCnt="0"/>
      <dgm:spPr/>
    </dgm:pt>
    <dgm:pt modelId="{5F33254A-69C4-6341-95D4-CB105CA76A6C}" type="pres">
      <dgm:prSet presAssocID="{A9017A17-827C-BC46-B1C0-1FBFCEE938C7}" presName="node" presStyleLbl="node1" presStyleIdx="1" presStyleCnt="6" custLinFactNeighborX="11431" custLinFactNeighborY="2323">
        <dgm:presLayoutVars>
          <dgm:bulletEnabled val="1"/>
        </dgm:presLayoutVars>
      </dgm:prSet>
      <dgm:spPr/>
      <dgm:t>
        <a:bodyPr/>
        <a:lstStyle/>
        <a:p>
          <a:endParaRPr lang="es-CO"/>
        </a:p>
      </dgm:t>
    </dgm:pt>
    <dgm:pt modelId="{36DFFE84-BB57-824A-91E3-A089767969E5}" type="pres">
      <dgm:prSet presAssocID="{3E8ABC4E-D763-CC46-899F-342ECC1651D3}" presName="spacerL" presStyleCnt="0"/>
      <dgm:spPr/>
    </dgm:pt>
    <dgm:pt modelId="{B42CE7E4-D6CD-AB4C-B06C-FCD961F41825}" type="pres">
      <dgm:prSet presAssocID="{3E8ABC4E-D763-CC46-899F-342ECC1651D3}" presName="sibTrans" presStyleLbl="sibTrans2D1" presStyleIdx="1" presStyleCnt="5"/>
      <dgm:spPr/>
      <dgm:t>
        <a:bodyPr/>
        <a:lstStyle/>
        <a:p>
          <a:endParaRPr lang="es-CO"/>
        </a:p>
      </dgm:t>
    </dgm:pt>
    <dgm:pt modelId="{ABC3841B-58DC-484C-8CBA-98BD8A0877F0}" type="pres">
      <dgm:prSet presAssocID="{3E8ABC4E-D763-CC46-899F-342ECC1651D3}" presName="spacerR" presStyleCnt="0"/>
      <dgm:spPr/>
    </dgm:pt>
    <dgm:pt modelId="{E42582BC-4BC8-9B4E-849A-78549FACBC44}" type="pres">
      <dgm:prSet presAssocID="{5869D975-F769-0948-8453-FE3643437184}" presName="node" presStyleLbl="node1" presStyleIdx="2" presStyleCnt="6">
        <dgm:presLayoutVars>
          <dgm:bulletEnabled val="1"/>
        </dgm:presLayoutVars>
      </dgm:prSet>
      <dgm:spPr/>
      <dgm:t>
        <a:bodyPr/>
        <a:lstStyle/>
        <a:p>
          <a:endParaRPr lang="es-CO"/>
        </a:p>
      </dgm:t>
    </dgm:pt>
    <dgm:pt modelId="{2CB85C69-DC88-2142-8DA7-4B66BAFEEFC1}" type="pres">
      <dgm:prSet presAssocID="{89187565-7A63-1448-BB33-56AB657ED8E1}" presName="spacerL" presStyleCnt="0"/>
      <dgm:spPr/>
    </dgm:pt>
    <dgm:pt modelId="{7D785138-D4E0-7245-B166-7F5017B54FFE}" type="pres">
      <dgm:prSet presAssocID="{89187565-7A63-1448-BB33-56AB657ED8E1}" presName="sibTrans" presStyleLbl="sibTrans2D1" presStyleIdx="2" presStyleCnt="5"/>
      <dgm:spPr/>
      <dgm:t>
        <a:bodyPr/>
        <a:lstStyle/>
        <a:p>
          <a:endParaRPr lang="es-CO"/>
        </a:p>
      </dgm:t>
    </dgm:pt>
    <dgm:pt modelId="{15A268C7-5236-2B47-BACA-0D76B11ADEB6}" type="pres">
      <dgm:prSet presAssocID="{89187565-7A63-1448-BB33-56AB657ED8E1}" presName="spacerR" presStyleCnt="0"/>
      <dgm:spPr/>
    </dgm:pt>
    <dgm:pt modelId="{CFD0ED45-5B38-3645-BFCC-1EAC439A07C4}" type="pres">
      <dgm:prSet presAssocID="{0E71A6CD-EFAA-F34D-AECE-5629E2A9D340}" presName="node" presStyleLbl="node1" presStyleIdx="3" presStyleCnt="6">
        <dgm:presLayoutVars>
          <dgm:bulletEnabled val="1"/>
        </dgm:presLayoutVars>
      </dgm:prSet>
      <dgm:spPr/>
      <dgm:t>
        <a:bodyPr/>
        <a:lstStyle/>
        <a:p>
          <a:endParaRPr lang="es-CO"/>
        </a:p>
      </dgm:t>
    </dgm:pt>
    <dgm:pt modelId="{7910505F-77BF-0541-A2AD-7227FBBD0A13}" type="pres">
      <dgm:prSet presAssocID="{80CC493A-660C-5E46-B683-44A3CAF0A1A4}" presName="spacerL" presStyleCnt="0"/>
      <dgm:spPr/>
    </dgm:pt>
    <dgm:pt modelId="{9882D3EF-4FF1-534C-B7E0-2E6B8F8F81ED}" type="pres">
      <dgm:prSet presAssocID="{80CC493A-660C-5E46-B683-44A3CAF0A1A4}" presName="sibTrans" presStyleLbl="sibTrans2D1" presStyleIdx="3" presStyleCnt="5"/>
      <dgm:spPr/>
      <dgm:t>
        <a:bodyPr/>
        <a:lstStyle/>
        <a:p>
          <a:endParaRPr lang="es-CO"/>
        </a:p>
      </dgm:t>
    </dgm:pt>
    <dgm:pt modelId="{07AA466D-DC65-DD4D-BD05-2DFBCC4A1772}" type="pres">
      <dgm:prSet presAssocID="{80CC493A-660C-5E46-B683-44A3CAF0A1A4}" presName="spacerR" presStyleCnt="0"/>
      <dgm:spPr/>
    </dgm:pt>
    <dgm:pt modelId="{92168262-FBD2-2649-8104-EB3CCACA15D4}" type="pres">
      <dgm:prSet presAssocID="{B1955375-42DE-BF4D-8E3A-D04D8BCBF177}" presName="node" presStyleLbl="node1" presStyleIdx="4" presStyleCnt="6">
        <dgm:presLayoutVars>
          <dgm:bulletEnabled val="1"/>
        </dgm:presLayoutVars>
      </dgm:prSet>
      <dgm:spPr/>
      <dgm:t>
        <a:bodyPr/>
        <a:lstStyle/>
        <a:p>
          <a:endParaRPr lang="es-CO"/>
        </a:p>
      </dgm:t>
    </dgm:pt>
    <dgm:pt modelId="{4ECD24A4-0533-4B45-9734-145F3B66FF0C}" type="pres">
      <dgm:prSet presAssocID="{47339D53-0AA5-F64D-BB17-0250C1A03A0D}" presName="spacerL" presStyleCnt="0"/>
      <dgm:spPr/>
    </dgm:pt>
    <dgm:pt modelId="{C9771B86-BAFC-9C49-AA65-9D0C49C4C812}" type="pres">
      <dgm:prSet presAssocID="{47339D53-0AA5-F64D-BB17-0250C1A03A0D}" presName="sibTrans" presStyleLbl="sibTrans2D1" presStyleIdx="4" presStyleCnt="5"/>
      <dgm:spPr/>
      <dgm:t>
        <a:bodyPr/>
        <a:lstStyle/>
        <a:p>
          <a:endParaRPr lang="es-CO"/>
        </a:p>
      </dgm:t>
    </dgm:pt>
    <dgm:pt modelId="{A7DF7643-57D1-944A-A96F-33627FED9B88}" type="pres">
      <dgm:prSet presAssocID="{47339D53-0AA5-F64D-BB17-0250C1A03A0D}" presName="spacerR" presStyleCnt="0"/>
      <dgm:spPr/>
    </dgm:pt>
    <dgm:pt modelId="{E212EFD4-C67A-D942-B776-83B4AE430E8B}" type="pres">
      <dgm:prSet presAssocID="{45850CE5-7A2B-1440-9D0C-E6724C2D4F1E}" presName="node" presStyleLbl="node1" presStyleIdx="5" presStyleCnt="6" custScaleX="138697">
        <dgm:presLayoutVars>
          <dgm:bulletEnabled val="1"/>
        </dgm:presLayoutVars>
      </dgm:prSet>
      <dgm:spPr/>
      <dgm:t>
        <a:bodyPr/>
        <a:lstStyle/>
        <a:p>
          <a:endParaRPr lang="es-CO"/>
        </a:p>
      </dgm:t>
    </dgm:pt>
  </dgm:ptLst>
  <dgm:cxnLst>
    <dgm:cxn modelId="{C146CF01-08BE-954C-B3C6-8507CBCECF77}" srcId="{512D6283-486E-E948-BDE5-1409ACB795C2}" destId="{5869D975-F769-0948-8453-FE3643437184}" srcOrd="2" destOrd="0" parTransId="{B2D86467-E1F2-8243-93BC-80B80E3D9776}" sibTransId="{89187565-7A63-1448-BB33-56AB657ED8E1}"/>
    <dgm:cxn modelId="{57A5A10E-60E4-4E0B-B098-3D6D32272319}" type="presOf" srcId="{58F99317-2F60-BD49-BB94-4FDD79B5FC4F}" destId="{66C7487C-F9DC-E841-944C-B9ED3B7AD96F}" srcOrd="0" destOrd="0" presId="urn:microsoft.com/office/officeart/2005/8/layout/equation1"/>
    <dgm:cxn modelId="{D74C450A-3B1C-9648-A442-4D483CB9C4EC}" srcId="{512D6283-486E-E948-BDE5-1409ACB795C2}" destId="{45850CE5-7A2B-1440-9D0C-E6724C2D4F1E}" srcOrd="5" destOrd="0" parTransId="{0797D729-C8DC-BE47-8DD9-5C59C4FCC2C3}" sibTransId="{3657AACE-14FD-174A-9197-E909F492B455}"/>
    <dgm:cxn modelId="{D4F8AA94-8265-4D60-9F36-912F4A079051}" type="presOf" srcId="{80CC493A-660C-5E46-B683-44A3CAF0A1A4}" destId="{9882D3EF-4FF1-534C-B7E0-2E6B8F8F81ED}" srcOrd="0" destOrd="0" presId="urn:microsoft.com/office/officeart/2005/8/layout/equation1"/>
    <dgm:cxn modelId="{EDD5E838-E2A7-4D6C-A30F-5358A3D11744}" type="presOf" srcId="{A9017A17-827C-BC46-B1C0-1FBFCEE938C7}" destId="{5F33254A-69C4-6341-95D4-CB105CA76A6C}" srcOrd="0" destOrd="0" presId="urn:microsoft.com/office/officeart/2005/8/layout/equation1"/>
    <dgm:cxn modelId="{944A1E0C-617E-43C0-919D-9C5C078198F2}" type="presOf" srcId="{5869D975-F769-0948-8453-FE3643437184}" destId="{E42582BC-4BC8-9B4E-849A-78549FACBC44}" srcOrd="0" destOrd="0" presId="urn:microsoft.com/office/officeart/2005/8/layout/equation1"/>
    <dgm:cxn modelId="{421A5437-30B2-4589-98BD-80B821C2638B}" type="presOf" srcId="{4548DDE6-5877-A140-ACFE-BE3F4D111C4D}" destId="{55EC1B28-9283-F847-8498-53C0DF5AD07C}" srcOrd="0" destOrd="0" presId="urn:microsoft.com/office/officeart/2005/8/layout/equation1"/>
    <dgm:cxn modelId="{91A53D81-2845-4214-AD63-C1D44BC7A4F9}" type="presOf" srcId="{89187565-7A63-1448-BB33-56AB657ED8E1}" destId="{7D785138-D4E0-7245-B166-7F5017B54FFE}" srcOrd="0" destOrd="0" presId="urn:microsoft.com/office/officeart/2005/8/layout/equation1"/>
    <dgm:cxn modelId="{9E38BC95-CC3D-45DE-BBD4-850A75CDE7C9}" type="presOf" srcId="{B1955375-42DE-BF4D-8E3A-D04D8BCBF177}" destId="{92168262-FBD2-2649-8104-EB3CCACA15D4}" srcOrd="0" destOrd="0" presId="urn:microsoft.com/office/officeart/2005/8/layout/equation1"/>
    <dgm:cxn modelId="{D7CAF028-5F2B-4621-8E4A-810B0DE7A1A5}" type="presOf" srcId="{47339D53-0AA5-F64D-BB17-0250C1A03A0D}" destId="{C9771B86-BAFC-9C49-AA65-9D0C49C4C812}" srcOrd="0" destOrd="0" presId="urn:microsoft.com/office/officeart/2005/8/layout/equation1"/>
    <dgm:cxn modelId="{693EF54B-2E2E-489A-AB52-5D67118BE08D}" type="presOf" srcId="{0E71A6CD-EFAA-F34D-AECE-5629E2A9D340}" destId="{CFD0ED45-5B38-3645-BFCC-1EAC439A07C4}" srcOrd="0" destOrd="0" presId="urn:microsoft.com/office/officeart/2005/8/layout/equation1"/>
    <dgm:cxn modelId="{08D614E0-165C-425A-9FFB-3ECFA439D061}" type="presOf" srcId="{512D6283-486E-E948-BDE5-1409ACB795C2}" destId="{4A5E751B-C2B8-3C4D-BB6E-5B72BA6DDB4A}" srcOrd="0" destOrd="0" presId="urn:microsoft.com/office/officeart/2005/8/layout/equation1"/>
    <dgm:cxn modelId="{4B4F4E81-A01D-7A45-81CF-DD4B69D5447D}" srcId="{512D6283-486E-E948-BDE5-1409ACB795C2}" destId="{0E71A6CD-EFAA-F34D-AECE-5629E2A9D340}" srcOrd="3" destOrd="0" parTransId="{28737873-A3BC-0140-847B-84E24A7CCAD8}" sibTransId="{80CC493A-660C-5E46-B683-44A3CAF0A1A4}"/>
    <dgm:cxn modelId="{1142A495-13C0-41E7-9F9E-0A08062D409B}" type="presOf" srcId="{45850CE5-7A2B-1440-9D0C-E6724C2D4F1E}" destId="{E212EFD4-C67A-D942-B776-83B4AE430E8B}" srcOrd="0" destOrd="0" presId="urn:microsoft.com/office/officeart/2005/8/layout/equation1"/>
    <dgm:cxn modelId="{FF5F5A75-E3DC-3141-B97A-9E8E0C0B78CF}" srcId="{512D6283-486E-E948-BDE5-1409ACB795C2}" destId="{A9017A17-827C-BC46-B1C0-1FBFCEE938C7}" srcOrd="1" destOrd="0" parTransId="{D7B1D23A-8AB3-AE49-BEDB-22381D0370B3}" sibTransId="{3E8ABC4E-D763-CC46-899F-342ECC1651D3}"/>
    <dgm:cxn modelId="{DDF311E1-A9DB-43AD-8839-E8D29DC7D887}" type="presOf" srcId="{3E8ABC4E-D763-CC46-899F-342ECC1651D3}" destId="{B42CE7E4-D6CD-AB4C-B06C-FCD961F41825}" srcOrd="0" destOrd="0" presId="urn:microsoft.com/office/officeart/2005/8/layout/equation1"/>
    <dgm:cxn modelId="{2A7D38F7-4C05-FF42-B07E-28FF70F615F2}" srcId="{512D6283-486E-E948-BDE5-1409ACB795C2}" destId="{4548DDE6-5877-A140-ACFE-BE3F4D111C4D}" srcOrd="0" destOrd="0" parTransId="{899714D9-28CA-A84A-B35A-D07FB4E8C17B}" sibTransId="{58F99317-2F60-BD49-BB94-4FDD79B5FC4F}"/>
    <dgm:cxn modelId="{0EA9567B-D7F0-CB44-AC48-99504BA415CD}" srcId="{512D6283-486E-E948-BDE5-1409ACB795C2}" destId="{B1955375-42DE-BF4D-8E3A-D04D8BCBF177}" srcOrd="4" destOrd="0" parTransId="{9FD7890E-5301-F24B-B45C-9F73887185C7}" sibTransId="{47339D53-0AA5-F64D-BB17-0250C1A03A0D}"/>
    <dgm:cxn modelId="{C3247C92-4E41-4A81-BB2A-56CC91315407}" type="presParOf" srcId="{4A5E751B-C2B8-3C4D-BB6E-5B72BA6DDB4A}" destId="{55EC1B28-9283-F847-8498-53C0DF5AD07C}" srcOrd="0" destOrd="0" presId="urn:microsoft.com/office/officeart/2005/8/layout/equation1"/>
    <dgm:cxn modelId="{54F19ED2-7210-42B9-A0ED-F4B25E6088D2}" type="presParOf" srcId="{4A5E751B-C2B8-3C4D-BB6E-5B72BA6DDB4A}" destId="{AA7A0A3A-717A-9046-AC1E-687FE212168B}" srcOrd="1" destOrd="0" presId="urn:microsoft.com/office/officeart/2005/8/layout/equation1"/>
    <dgm:cxn modelId="{2C892D70-2A48-4836-969F-20C4B307F45E}" type="presParOf" srcId="{4A5E751B-C2B8-3C4D-BB6E-5B72BA6DDB4A}" destId="{66C7487C-F9DC-E841-944C-B9ED3B7AD96F}" srcOrd="2" destOrd="0" presId="urn:microsoft.com/office/officeart/2005/8/layout/equation1"/>
    <dgm:cxn modelId="{D07010EE-38E1-4FDD-B02D-A92EE2854302}" type="presParOf" srcId="{4A5E751B-C2B8-3C4D-BB6E-5B72BA6DDB4A}" destId="{2F6AC963-44EF-2941-B09D-C70FE2F51EC7}" srcOrd="3" destOrd="0" presId="urn:microsoft.com/office/officeart/2005/8/layout/equation1"/>
    <dgm:cxn modelId="{C4D239DB-144F-4F6D-A508-88E891D89072}" type="presParOf" srcId="{4A5E751B-C2B8-3C4D-BB6E-5B72BA6DDB4A}" destId="{5F33254A-69C4-6341-95D4-CB105CA76A6C}" srcOrd="4" destOrd="0" presId="urn:microsoft.com/office/officeart/2005/8/layout/equation1"/>
    <dgm:cxn modelId="{35F3B8ED-CA95-4800-9C4E-E9FB377B1350}" type="presParOf" srcId="{4A5E751B-C2B8-3C4D-BB6E-5B72BA6DDB4A}" destId="{36DFFE84-BB57-824A-91E3-A089767969E5}" srcOrd="5" destOrd="0" presId="urn:microsoft.com/office/officeart/2005/8/layout/equation1"/>
    <dgm:cxn modelId="{C7BF4764-FEB1-4C07-8090-EC79FDFCBBB0}" type="presParOf" srcId="{4A5E751B-C2B8-3C4D-BB6E-5B72BA6DDB4A}" destId="{B42CE7E4-D6CD-AB4C-B06C-FCD961F41825}" srcOrd="6" destOrd="0" presId="urn:microsoft.com/office/officeart/2005/8/layout/equation1"/>
    <dgm:cxn modelId="{CD519DFC-C679-4C1D-9EC0-ADF775EB22EC}" type="presParOf" srcId="{4A5E751B-C2B8-3C4D-BB6E-5B72BA6DDB4A}" destId="{ABC3841B-58DC-484C-8CBA-98BD8A0877F0}" srcOrd="7" destOrd="0" presId="urn:microsoft.com/office/officeart/2005/8/layout/equation1"/>
    <dgm:cxn modelId="{EEDAD405-BF39-417F-89F6-79CD87CBD580}" type="presParOf" srcId="{4A5E751B-C2B8-3C4D-BB6E-5B72BA6DDB4A}" destId="{E42582BC-4BC8-9B4E-849A-78549FACBC44}" srcOrd="8" destOrd="0" presId="urn:microsoft.com/office/officeart/2005/8/layout/equation1"/>
    <dgm:cxn modelId="{3371BC1D-3F29-44DB-9DA4-C8AAB04EFF0E}" type="presParOf" srcId="{4A5E751B-C2B8-3C4D-BB6E-5B72BA6DDB4A}" destId="{2CB85C69-DC88-2142-8DA7-4B66BAFEEFC1}" srcOrd="9" destOrd="0" presId="urn:microsoft.com/office/officeart/2005/8/layout/equation1"/>
    <dgm:cxn modelId="{2517C2B7-5CA5-4C38-B314-3D9A7BC8F90C}" type="presParOf" srcId="{4A5E751B-C2B8-3C4D-BB6E-5B72BA6DDB4A}" destId="{7D785138-D4E0-7245-B166-7F5017B54FFE}" srcOrd="10" destOrd="0" presId="urn:microsoft.com/office/officeart/2005/8/layout/equation1"/>
    <dgm:cxn modelId="{9FB660CE-6DD3-4BB6-B2DE-FF56091D55C3}" type="presParOf" srcId="{4A5E751B-C2B8-3C4D-BB6E-5B72BA6DDB4A}" destId="{15A268C7-5236-2B47-BACA-0D76B11ADEB6}" srcOrd="11" destOrd="0" presId="urn:microsoft.com/office/officeart/2005/8/layout/equation1"/>
    <dgm:cxn modelId="{C5B9EC97-92B6-4772-9348-A83F139EFABE}" type="presParOf" srcId="{4A5E751B-C2B8-3C4D-BB6E-5B72BA6DDB4A}" destId="{CFD0ED45-5B38-3645-BFCC-1EAC439A07C4}" srcOrd="12" destOrd="0" presId="urn:microsoft.com/office/officeart/2005/8/layout/equation1"/>
    <dgm:cxn modelId="{1CA9319A-C837-4266-8F82-BD1B6B429A83}" type="presParOf" srcId="{4A5E751B-C2B8-3C4D-BB6E-5B72BA6DDB4A}" destId="{7910505F-77BF-0541-A2AD-7227FBBD0A13}" srcOrd="13" destOrd="0" presId="urn:microsoft.com/office/officeart/2005/8/layout/equation1"/>
    <dgm:cxn modelId="{566D9AB9-3188-4AF4-998D-758C76C45634}" type="presParOf" srcId="{4A5E751B-C2B8-3C4D-BB6E-5B72BA6DDB4A}" destId="{9882D3EF-4FF1-534C-B7E0-2E6B8F8F81ED}" srcOrd="14" destOrd="0" presId="urn:microsoft.com/office/officeart/2005/8/layout/equation1"/>
    <dgm:cxn modelId="{D82653D5-161F-4F3D-8ABB-093E5020F208}" type="presParOf" srcId="{4A5E751B-C2B8-3C4D-BB6E-5B72BA6DDB4A}" destId="{07AA466D-DC65-DD4D-BD05-2DFBCC4A1772}" srcOrd="15" destOrd="0" presId="urn:microsoft.com/office/officeart/2005/8/layout/equation1"/>
    <dgm:cxn modelId="{4B49C6B0-1FAB-49C1-BE64-A9A3D61DF17E}" type="presParOf" srcId="{4A5E751B-C2B8-3C4D-BB6E-5B72BA6DDB4A}" destId="{92168262-FBD2-2649-8104-EB3CCACA15D4}" srcOrd="16" destOrd="0" presId="urn:microsoft.com/office/officeart/2005/8/layout/equation1"/>
    <dgm:cxn modelId="{CFA5313F-473E-496A-94DC-A70414FA099D}" type="presParOf" srcId="{4A5E751B-C2B8-3C4D-BB6E-5B72BA6DDB4A}" destId="{4ECD24A4-0533-4B45-9734-145F3B66FF0C}" srcOrd="17" destOrd="0" presId="urn:microsoft.com/office/officeart/2005/8/layout/equation1"/>
    <dgm:cxn modelId="{CCC7241F-4B79-484C-880B-E2772C9727B1}" type="presParOf" srcId="{4A5E751B-C2B8-3C4D-BB6E-5B72BA6DDB4A}" destId="{C9771B86-BAFC-9C49-AA65-9D0C49C4C812}" srcOrd="18" destOrd="0" presId="urn:microsoft.com/office/officeart/2005/8/layout/equation1"/>
    <dgm:cxn modelId="{2CCBA851-675B-44B7-88CB-9FE894C9BDD5}" type="presParOf" srcId="{4A5E751B-C2B8-3C4D-BB6E-5B72BA6DDB4A}" destId="{A7DF7643-57D1-944A-A96F-33627FED9B88}" srcOrd="19" destOrd="0" presId="urn:microsoft.com/office/officeart/2005/8/layout/equation1"/>
    <dgm:cxn modelId="{754CC3FC-FB35-476C-8B8C-DCCB424BA955}" type="presParOf" srcId="{4A5E751B-C2B8-3C4D-BB6E-5B72BA6DDB4A}" destId="{E212EFD4-C67A-D942-B776-83B4AE430E8B}" srcOrd="20"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F4D0FF-3AD0-6A43-953A-C0093896177D}" type="doc">
      <dgm:prSet loTypeId="urn:microsoft.com/office/officeart/2005/8/layout/hProcess3" loCatId="" qsTypeId="urn:microsoft.com/office/officeart/2005/8/quickstyle/simple1" qsCatId="simple" csTypeId="urn:microsoft.com/office/officeart/2005/8/colors/colorful1" csCatId="colorful" phldr="1"/>
      <dgm:spPr/>
    </dgm:pt>
    <dgm:pt modelId="{16846DDC-5CA6-0E46-886A-B3815644C343}">
      <dgm:prSet phldrT="[Texto]"/>
      <dgm:spPr/>
      <dgm:t>
        <a:bodyPr/>
        <a:lstStyle/>
        <a:p>
          <a:r>
            <a:rPr lang="es-ES" dirty="0"/>
            <a:t>110 </a:t>
          </a:r>
        </a:p>
      </dgm:t>
    </dgm:pt>
    <dgm:pt modelId="{A80113B4-2337-4D43-9DBD-2A7D7EC3DD95}" type="parTrans" cxnId="{F7820FAF-05EC-D843-A831-40D614C5FE52}">
      <dgm:prSet/>
      <dgm:spPr/>
      <dgm:t>
        <a:bodyPr/>
        <a:lstStyle/>
        <a:p>
          <a:endParaRPr lang="es-ES"/>
        </a:p>
      </dgm:t>
    </dgm:pt>
    <dgm:pt modelId="{142D6CF5-2E2E-5C4F-9BC0-43E7FFB85997}" type="sibTrans" cxnId="{F7820FAF-05EC-D843-A831-40D614C5FE52}">
      <dgm:prSet/>
      <dgm:spPr/>
      <dgm:t>
        <a:bodyPr/>
        <a:lstStyle/>
        <a:p>
          <a:endParaRPr lang="es-ES"/>
        </a:p>
      </dgm:t>
    </dgm:pt>
    <dgm:pt modelId="{8F380936-7802-B64D-9BCD-E02239D1478D}">
      <dgm:prSet phldrT="[Texto]"/>
      <dgm:spPr/>
      <dgm:t>
        <a:bodyPr/>
        <a:lstStyle/>
        <a:p>
          <a:r>
            <a:rPr lang="es-ES" dirty="0"/>
            <a:t>EMBARCACIONES </a:t>
          </a:r>
        </a:p>
      </dgm:t>
    </dgm:pt>
    <dgm:pt modelId="{01E4090B-E4A5-3947-969A-8E6AB376FFF5}" type="parTrans" cxnId="{86F5A84A-8DBD-494C-A07B-C2E8EF55F3F9}">
      <dgm:prSet/>
      <dgm:spPr/>
      <dgm:t>
        <a:bodyPr/>
        <a:lstStyle/>
        <a:p>
          <a:endParaRPr lang="es-ES"/>
        </a:p>
      </dgm:t>
    </dgm:pt>
    <dgm:pt modelId="{0068124F-8E2B-194C-8714-D8261DF96EBD}" type="sibTrans" cxnId="{86F5A84A-8DBD-494C-A07B-C2E8EF55F3F9}">
      <dgm:prSet/>
      <dgm:spPr/>
      <dgm:t>
        <a:bodyPr/>
        <a:lstStyle/>
        <a:p>
          <a:endParaRPr lang="es-ES"/>
        </a:p>
      </dgm:t>
    </dgm:pt>
    <dgm:pt modelId="{3A367AFA-0664-6242-8C18-F5954DDF6CB9}">
      <dgm:prSet phldrT="[Texto]"/>
      <dgm:spPr/>
      <dgm:t>
        <a:bodyPr/>
        <a:lstStyle/>
        <a:p>
          <a:r>
            <a:rPr lang="es-ES" dirty="0"/>
            <a:t>INSPECCIONADAS</a:t>
          </a:r>
        </a:p>
      </dgm:t>
    </dgm:pt>
    <dgm:pt modelId="{E67776C4-3697-114B-B236-52F6B137D7AE}" type="parTrans" cxnId="{7BEF5E2F-22F3-7D43-B25D-0EF3FAE9F3F6}">
      <dgm:prSet/>
      <dgm:spPr/>
      <dgm:t>
        <a:bodyPr/>
        <a:lstStyle/>
        <a:p>
          <a:endParaRPr lang="es-ES"/>
        </a:p>
      </dgm:t>
    </dgm:pt>
    <dgm:pt modelId="{DEA407C5-C83D-AB43-8B2D-988F029BA40E}" type="sibTrans" cxnId="{7BEF5E2F-22F3-7D43-B25D-0EF3FAE9F3F6}">
      <dgm:prSet/>
      <dgm:spPr/>
      <dgm:t>
        <a:bodyPr/>
        <a:lstStyle/>
        <a:p>
          <a:endParaRPr lang="es-ES"/>
        </a:p>
      </dgm:t>
    </dgm:pt>
    <dgm:pt modelId="{7E3A9146-8B7F-4C4A-9D1A-5B5ACBC05F17}" type="pres">
      <dgm:prSet presAssocID="{0EF4D0FF-3AD0-6A43-953A-C0093896177D}" presName="Name0" presStyleCnt="0">
        <dgm:presLayoutVars>
          <dgm:dir/>
          <dgm:animLvl val="lvl"/>
          <dgm:resizeHandles val="exact"/>
        </dgm:presLayoutVars>
      </dgm:prSet>
      <dgm:spPr/>
    </dgm:pt>
    <dgm:pt modelId="{0BE54558-AAE1-8D4C-A849-31914A655744}" type="pres">
      <dgm:prSet presAssocID="{0EF4D0FF-3AD0-6A43-953A-C0093896177D}" presName="dummy" presStyleCnt="0"/>
      <dgm:spPr/>
    </dgm:pt>
    <dgm:pt modelId="{DE4BCFD8-EA4E-DF42-8E79-A104F1647A0E}" type="pres">
      <dgm:prSet presAssocID="{0EF4D0FF-3AD0-6A43-953A-C0093896177D}" presName="linH" presStyleCnt="0"/>
      <dgm:spPr/>
    </dgm:pt>
    <dgm:pt modelId="{1D7896C6-871B-0241-BAC5-5C82EAF7FCA6}" type="pres">
      <dgm:prSet presAssocID="{0EF4D0FF-3AD0-6A43-953A-C0093896177D}" presName="padding1" presStyleCnt="0"/>
      <dgm:spPr/>
    </dgm:pt>
    <dgm:pt modelId="{BE729516-3995-A74C-A1AF-39F8EC4FBB00}" type="pres">
      <dgm:prSet presAssocID="{16846DDC-5CA6-0E46-886A-B3815644C343}" presName="linV" presStyleCnt="0"/>
      <dgm:spPr/>
    </dgm:pt>
    <dgm:pt modelId="{3BFDDA2B-A351-4D49-9AD1-7D6C69244681}" type="pres">
      <dgm:prSet presAssocID="{16846DDC-5CA6-0E46-886A-B3815644C343}" presName="spVertical1" presStyleCnt="0"/>
      <dgm:spPr/>
    </dgm:pt>
    <dgm:pt modelId="{5FD8A4D7-2C8D-AB47-ABD7-40F14AD7B1E5}" type="pres">
      <dgm:prSet presAssocID="{16846DDC-5CA6-0E46-886A-B3815644C343}" presName="parTx" presStyleLbl="revTx" presStyleIdx="0" presStyleCnt="3">
        <dgm:presLayoutVars>
          <dgm:chMax val="0"/>
          <dgm:chPref val="0"/>
          <dgm:bulletEnabled val="1"/>
        </dgm:presLayoutVars>
      </dgm:prSet>
      <dgm:spPr/>
      <dgm:t>
        <a:bodyPr/>
        <a:lstStyle/>
        <a:p>
          <a:endParaRPr lang="es-CO"/>
        </a:p>
      </dgm:t>
    </dgm:pt>
    <dgm:pt modelId="{752DF5B8-9DF7-484A-A274-7BA85259FB5C}" type="pres">
      <dgm:prSet presAssocID="{16846DDC-5CA6-0E46-886A-B3815644C343}" presName="spVertical2" presStyleCnt="0"/>
      <dgm:spPr/>
    </dgm:pt>
    <dgm:pt modelId="{4AC0BE04-0338-5B42-8037-D82E306A979B}" type="pres">
      <dgm:prSet presAssocID="{16846DDC-5CA6-0E46-886A-B3815644C343}" presName="spVertical3" presStyleCnt="0"/>
      <dgm:spPr/>
    </dgm:pt>
    <dgm:pt modelId="{583B40DF-390D-6C41-BB4D-C600D163B8AA}" type="pres">
      <dgm:prSet presAssocID="{142D6CF5-2E2E-5C4F-9BC0-43E7FFB85997}" presName="space" presStyleCnt="0"/>
      <dgm:spPr/>
    </dgm:pt>
    <dgm:pt modelId="{6F0DF03C-B975-8045-A9ED-92BAA4472DDB}" type="pres">
      <dgm:prSet presAssocID="{8F380936-7802-B64D-9BCD-E02239D1478D}" presName="linV" presStyleCnt="0"/>
      <dgm:spPr/>
    </dgm:pt>
    <dgm:pt modelId="{C85ACFA4-08AC-8B4F-BDA6-429E8DB76CE5}" type="pres">
      <dgm:prSet presAssocID="{8F380936-7802-B64D-9BCD-E02239D1478D}" presName="spVertical1" presStyleCnt="0"/>
      <dgm:spPr/>
    </dgm:pt>
    <dgm:pt modelId="{9798B8A2-9176-114D-9A0E-193FBB31686B}" type="pres">
      <dgm:prSet presAssocID="{8F380936-7802-B64D-9BCD-E02239D1478D}" presName="parTx" presStyleLbl="revTx" presStyleIdx="1" presStyleCnt="3">
        <dgm:presLayoutVars>
          <dgm:chMax val="0"/>
          <dgm:chPref val="0"/>
          <dgm:bulletEnabled val="1"/>
        </dgm:presLayoutVars>
      </dgm:prSet>
      <dgm:spPr/>
      <dgm:t>
        <a:bodyPr/>
        <a:lstStyle/>
        <a:p>
          <a:endParaRPr lang="es-CO"/>
        </a:p>
      </dgm:t>
    </dgm:pt>
    <dgm:pt modelId="{B181ED09-2ABF-8047-B5DA-D5DDA89CB4E2}" type="pres">
      <dgm:prSet presAssocID="{8F380936-7802-B64D-9BCD-E02239D1478D}" presName="spVertical2" presStyleCnt="0"/>
      <dgm:spPr/>
    </dgm:pt>
    <dgm:pt modelId="{7BF9A351-0945-9141-B415-6811DB380EDF}" type="pres">
      <dgm:prSet presAssocID="{8F380936-7802-B64D-9BCD-E02239D1478D}" presName="spVertical3" presStyleCnt="0"/>
      <dgm:spPr/>
    </dgm:pt>
    <dgm:pt modelId="{5D932DD6-B77E-9746-A953-5B7BB4CE67E9}" type="pres">
      <dgm:prSet presAssocID="{0068124F-8E2B-194C-8714-D8261DF96EBD}" presName="space" presStyleCnt="0"/>
      <dgm:spPr/>
    </dgm:pt>
    <dgm:pt modelId="{074A0273-7034-A241-BE98-268426DC7FEF}" type="pres">
      <dgm:prSet presAssocID="{3A367AFA-0664-6242-8C18-F5954DDF6CB9}" presName="linV" presStyleCnt="0"/>
      <dgm:spPr/>
    </dgm:pt>
    <dgm:pt modelId="{215D42F5-58B4-D847-9A09-AE57597C6D0E}" type="pres">
      <dgm:prSet presAssocID="{3A367AFA-0664-6242-8C18-F5954DDF6CB9}" presName="spVertical1" presStyleCnt="0"/>
      <dgm:spPr/>
    </dgm:pt>
    <dgm:pt modelId="{F32C50C3-AB5C-AD4E-9077-DFAF1FC8E67B}" type="pres">
      <dgm:prSet presAssocID="{3A367AFA-0664-6242-8C18-F5954DDF6CB9}" presName="parTx" presStyleLbl="revTx" presStyleIdx="2" presStyleCnt="3">
        <dgm:presLayoutVars>
          <dgm:chMax val="0"/>
          <dgm:chPref val="0"/>
          <dgm:bulletEnabled val="1"/>
        </dgm:presLayoutVars>
      </dgm:prSet>
      <dgm:spPr/>
      <dgm:t>
        <a:bodyPr/>
        <a:lstStyle/>
        <a:p>
          <a:endParaRPr lang="es-CO"/>
        </a:p>
      </dgm:t>
    </dgm:pt>
    <dgm:pt modelId="{34C7DF00-73DD-C24A-963E-A4B08BD903D4}" type="pres">
      <dgm:prSet presAssocID="{3A367AFA-0664-6242-8C18-F5954DDF6CB9}" presName="spVertical2" presStyleCnt="0"/>
      <dgm:spPr/>
    </dgm:pt>
    <dgm:pt modelId="{0A714D31-D50C-8549-A7E8-A3C7FD6897FD}" type="pres">
      <dgm:prSet presAssocID="{3A367AFA-0664-6242-8C18-F5954DDF6CB9}" presName="spVertical3" presStyleCnt="0"/>
      <dgm:spPr/>
    </dgm:pt>
    <dgm:pt modelId="{36C48598-83D4-324F-824A-7E2A891A35F8}" type="pres">
      <dgm:prSet presAssocID="{0EF4D0FF-3AD0-6A43-953A-C0093896177D}" presName="padding2" presStyleCnt="0"/>
      <dgm:spPr/>
    </dgm:pt>
    <dgm:pt modelId="{E269E79B-4006-D440-BDD4-3B5A76AD290A}" type="pres">
      <dgm:prSet presAssocID="{0EF4D0FF-3AD0-6A43-953A-C0093896177D}" presName="negArrow" presStyleCnt="0"/>
      <dgm:spPr/>
    </dgm:pt>
    <dgm:pt modelId="{4F04D17B-87E9-2849-8B35-CD17F96DF769}" type="pres">
      <dgm:prSet presAssocID="{0EF4D0FF-3AD0-6A43-953A-C0093896177D}" presName="backgroundArrow" presStyleLbl="node1" presStyleIdx="0" presStyleCnt="1"/>
      <dgm:spPr/>
    </dgm:pt>
  </dgm:ptLst>
  <dgm:cxnLst>
    <dgm:cxn modelId="{7BEF5E2F-22F3-7D43-B25D-0EF3FAE9F3F6}" srcId="{0EF4D0FF-3AD0-6A43-953A-C0093896177D}" destId="{3A367AFA-0664-6242-8C18-F5954DDF6CB9}" srcOrd="2" destOrd="0" parTransId="{E67776C4-3697-114B-B236-52F6B137D7AE}" sibTransId="{DEA407C5-C83D-AB43-8B2D-988F029BA40E}"/>
    <dgm:cxn modelId="{E1D79DE5-8DC0-4BE8-B153-62663CD26B0C}" type="presOf" srcId="{3A367AFA-0664-6242-8C18-F5954DDF6CB9}" destId="{F32C50C3-AB5C-AD4E-9077-DFAF1FC8E67B}" srcOrd="0" destOrd="0" presId="urn:microsoft.com/office/officeart/2005/8/layout/hProcess3"/>
    <dgm:cxn modelId="{0EAFAF21-B75B-41AA-B94C-50E1E8252F62}" type="presOf" srcId="{0EF4D0FF-3AD0-6A43-953A-C0093896177D}" destId="{7E3A9146-8B7F-4C4A-9D1A-5B5ACBC05F17}" srcOrd="0" destOrd="0" presId="urn:microsoft.com/office/officeart/2005/8/layout/hProcess3"/>
    <dgm:cxn modelId="{F7820FAF-05EC-D843-A831-40D614C5FE52}" srcId="{0EF4D0FF-3AD0-6A43-953A-C0093896177D}" destId="{16846DDC-5CA6-0E46-886A-B3815644C343}" srcOrd="0" destOrd="0" parTransId="{A80113B4-2337-4D43-9DBD-2A7D7EC3DD95}" sibTransId="{142D6CF5-2E2E-5C4F-9BC0-43E7FFB85997}"/>
    <dgm:cxn modelId="{1A7338E4-5785-4FC9-AAAC-F39339E6321B}" type="presOf" srcId="{8F380936-7802-B64D-9BCD-E02239D1478D}" destId="{9798B8A2-9176-114D-9A0E-193FBB31686B}" srcOrd="0" destOrd="0" presId="urn:microsoft.com/office/officeart/2005/8/layout/hProcess3"/>
    <dgm:cxn modelId="{86F5A84A-8DBD-494C-A07B-C2E8EF55F3F9}" srcId="{0EF4D0FF-3AD0-6A43-953A-C0093896177D}" destId="{8F380936-7802-B64D-9BCD-E02239D1478D}" srcOrd="1" destOrd="0" parTransId="{01E4090B-E4A5-3947-969A-8E6AB376FFF5}" sibTransId="{0068124F-8E2B-194C-8714-D8261DF96EBD}"/>
    <dgm:cxn modelId="{B57E0D6B-204C-4657-9E2B-74D6370A87E7}" type="presOf" srcId="{16846DDC-5CA6-0E46-886A-B3815644C343}" destId="{5FD8A4D7-2C8D-AB47-ABD7-40F14AD7B1E5}" srcOrd="0" destOrd="0" presId="urn:microsoft.com/office/officeart/2005/8/layout/hProcess3"/>
    <dgm:cxn modelId="{C2118CAB-ADFA-41C6-A957-3B9C53099C82}" type="presParOf" srcId="{7E3A9146-8B7F-4C4A-9D1A-5B5ACBC05F17}" destId="{0BE54558-AAE1-8D4C-A849-31914A655744}" srcOrd="0" destOrd="0" presId="urn:microsoft.com/office/officeart/2005/8/layout/hProcess3"/>
    <dgm:cxn modelId="{FCA6CC59-23DC-4D93-BC91-FD5A9C9AB308}" type="presParOf" srcId="{7E3A9146-8B7F-4C4A-9D1A-5B5ACBC05F17}" destId="{DE4BCFD8-EA4E-DF42-8E79-A104F1647A0E}" srcOrd="1" destOrd="0" presId="urn:microsoft.com/office/officeart/2005/8/layout/hProcess3"/>
    <dgm:cxn modelId="{5435D38E-9222-4E16-90A3-C448C8F177DC}" type="presParOf" srcId="{DE4BCFD8-EA4E-DF42-8E79-A104F1647A0E}" destId="{1D7896C6-871B-0241-BAC5-5C82EAF7FCA6}" srcOrd="0" destOrd="0" presId="urn:microsoft.com/office/officeart/2005/8/layout/hProcess3"/>
    <dgm:cxn modelId="{CB99370E-3F03-4604-B874-8186BC79A548}" type="presParOf" srcId="{DE4BCFD8-EA4E-DF42-8E79-A104F1647A0E}" destId="{BE729516-3995-A74C-A1AF-39F8EC4FBB00}" srcOrd="1" destOrd="0" presId="urn:microsoft.com/office/officeart/2005/8/layout/hProcess3"/>
    <dgm:cxn modelId="{2C45A24C-13EF-4250-AF75-F0949CBE7A76}" type="presParOf" srcId="{BE729516-3995-A74C-A1AF-39F8EC4FBB00}" destId="{3BFDDA2B-A351-4D49-9AD1-7D6C69244681}" srcOrd="0" destOrd="0" presId="urn:microsoft.com/office/officeart/2005/8/layout/hProcess3"/>
    <dgm:cxn modelId="{D9E64075-5AD3-490B-8171-D13DE00A79C0}" type="presParOf" srcId="{BE729516-3995-A74C-A1AF-39F8EC4FBB00}" destId="{5FD8A4D7-2C8D-AB47-ABD7-40F14AD7B1E5}" srcOrd="1" destOrd="0" presId="urn:microsoft.com/office/officeart/2005/8/layout/hProcess3"/>
    <dgm:cxn modelId="{268B024F-965C-40EE-8CEF-13B7F367B006}" type="presParOf" srcId="{BE729516-3995-A74C-A1AF-39F8EC4FBB00}" destId="{752DF5B8-9DF7-484A-A274-7BA85259FB5C}" srcOrd="2" destOrd="0" presId="urn:microsoft.com/office/officeart/2005/8/layout/hProcess3"/>
    <dgm:cxn modelId="{02BB098D-3D0F-4340-A8E3-F9747DD2C3DE}" type="presParOf" srcId="{BE729516-3995-A74C-A1AF-39F8EC4FBB00}" destId="{4AC0BE04-0338-5B42-8037-D82E306A979B}" srcOrd="3" destOrd="0" presId="urn:microsoft.com/office/officeart/2005/8/layout/hProcess3"/>
    <dgm:cxn modelId="{D98AABB8-9947-47C9-AB09-A0D971D48711}" type="presParOf" srcId="{DE4BCFD8-EA4E-DF42-8E79-A104F1647A0E}" destId="{583B40DF-390D-6C41-BB4D-C600D163B8AA}" srcOrd="2" destOrd="0" presId="urn:microsoft.com/office/officeart/2005/8/layout/hProcess3"/>
    <dgm:cxn modelId="{456851FB-101B-46F4-8C8C-E542C7C75629}" type="presParOf" srcId="{DE4BCFD8-EA4E-DF42-8E79-A104F1647A0E}" destId="{6F0DF03C-B975-8045-A9ED-92BAA4472DDB}" srcOrd="3" destOrd="0" presId="urn:microsoft.com/office/officeart/2005/8/layout/hProcess3"/>
    <dgm:cxn modelId="{DF19DA3B-0956-465A-8426-A88912848688}" type="presParOf" srcId="{6F0DF03C-B975-8045-A9ED-92BAA4472DDB}" destId="{C85ACFA4-08AC-8B4F-BDA6-429E8DB76CE5}" srcOrd="0" destOrd="0" presId="urn:microsoft.com/office/officeart/2005/8/layout/hProcess3"/>
    <dgm:cxn modelId="{B92E8FF2-297D-417A-9FF6-C45C59D082F0}" type="presParOf" srcId="{6F0DF03C-B975-8045-A9ED-92BAA4472DDB}" destId="{9798B8A2-9176-114D-9A0E-193FBB31686B}" srcOrd="1" destOrd="0" presId="urn:microsoft.com/office/officeart/2005/8/layout/hProcess3"/>
    <dgm:cxn modelId="{40B2866D-32C3-45E5-A154-F36ADBC6D4AC}" type="presParOf" srcId="{6F0DF03C-B975-8045-A9ED-92BAA4472DDB}" destId="{B181ED09-2ABF-8047-B5DA-D5DDA89CB4E2}" srcOrd="2" destOrd="0" presId="urn:microsoft.com/office/officeart/2005/8/layout/hProcess3"/>
    <dgm:cxn modelId="{078903D6-1B99-4A49-B448-44ECA1EB1C75}" type="presParOf" srcId="{6F0DF03C-B975-8045-A9ED-92BAA4472DDB}" destId="{7BF9A351-0945-9141-B415-6811DB380EDF}" srcOrd="3" destOrd="0" presId="urn:microsoft.com/office/officeart/2005/8/layout/hProcess3"/>
    <dgm:cxn modelId="{A9719F32-1F1F-4510-A2DB-87CFA0EDF037}" type="presParOf" srcId="{DE4BCFD8-EA4E-DF42-8E79-A104F1647A0E}" destId="{5D932DD6-B77E-9746-A953-5B7BB4CE67E9}" srcOrd="4" destOrd="0" presId="urn:microsoft.com/office/officeart/2005/8/layout/hProcess3"/>
    <dgm:cxn modelId="{9348726B-DB58-4375-9EFD-1123E0C3D0D2}" type="presParOf" srcId="{DE4BCFD8-EA4E-DF42-8E79-A104F1647A0E}" destId="{074A0273-7034-A241-BE98-268426DC7FEF}" srcOrd="5" destOrd="0" presId="urn:microsoft.com/office/officeart/2005/8/layout/hProcess3"/>
    <dgm:cxn modelId="{85559D5E-C825-41F1-A9A4-07F7577E5507}" type="presParOf" srcId="{074A0273-7034-A241-BE98-268426DC7FEF}" destId="{215D42F5-58B4-D847-9A09-AE57597C6D0E}" srcOrd="0" destOrd="0" presId="urn:microsoft.com/office/officeart/2005/8/layout/hProcess3"/>
    <dgm:cxn modelId="{365843CB-A08C-4DD9-A5AC-EE648B8140CB}" type="presParOf" srcId="{074A0273-7034-A241-BE98-268426DC7FEF}" destId="{F32C50C3-AB5C-AD4E-9077-DFAF1FC8E67B}" srcOrd="1" destOrd="0" presId="urn:microsoft.com/office/officeart/2005/8/layout/hProcess3"/>
    <dgm:cxn modelId="{AF468685-E5AE-444C-9DB3-C27BD8C7EC15}" type="presParOf" srcId="{074A0273-7034-A241-BE98-268426DC7FEF}" destId="{34C7DF00-73DD-C24A-963E-A4B08BD903D4}" srcOrd="2" destOrd="0" presId="urn:microsoft.com/office/officeart/2005/8/layout/hProcess3"/>
    <dgm:cxn modelId="{C2F88434-A46B-4E4B-9D6B-A076A8E1C131}" type="presParOf" srcId="{074A0273-7034-A241-BE98-268426DC7FEF}" destId="{0A714D31-D50C-8549-A7E8-A3C7FD6897FD}" srcOrd="3" destOrd="0" presId="urn:microsoft.com/office/officeart/2005/8/layout/hProcess3"/>
    <dgm:cxn modelId="{F93B828E-1908-497F-B06D-52EAB660E876}" type="presParOf" srcId="{DE4BCFD8-EA4E-DF42-8E79-A104F1647A0E}" destId="{36C48598-83D4-324F-824A-7E2A891A35F8}" srcOrd="6" destOrd="0" presId="urn:microsoft.com/office/officeart/2005/8/layout/hProcess3"/>
    <dgm:cxn modelId="{57D16004-53E1-4314-9379-F21DFBF7A3F1}" type="presParOf" srcId="{DE4BCFD8-EA4E-DF42-8E79-A104F1647A0E}" destId="{E269E79B-4006-D440-BDD4-3B5A76AD290A}" srcOrd="7" destOrd="0" presId="urn:microsoft.com/office/officeart/2005/8/layout/hProcess3"/>
    <dgm:cxn modelId="{78D17E72-15EB-4656-99FB-548BBC4D2C24}" type="presParOf" srcId="{DE4BCFD8-EA4E-DF42-8E79-A104F1647A0E}" destId="{4F04D17B-87E9-2849-8B35-CD17F96DF769}" srcOrd="8" destOrd="0" presId="urn:microsoft.com/office/officeart/2005/8/layout/h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5D818C-0C88-694B-9F25-43A9F9EB6F41}" type="doc">
      <dgm:prSet loTypeId="urn:microsoft.com/office/officeart/2005/8/layout/process2" loCatId="" qsTypeId="urn:microsoft.com/office/officeart/2005/8/quickstyle/simple5" qsCatId="simple" csTypeId="urn:microsoft.com/office/officeart/2005/8/colors/accent2_2" csCatId="accent2" phldr="1"/>
      <dgm:spPr/>
      <dgm:t>
        <a:bodyPr/>
        <a:lstStyle/>
        <a:p>
          <a:endParaRPr lang="es-MX"/>
        </a:p>
      </dgm:t>
    </dgm:pt>
    <dgm:pt modelId="{4AA97DBC-B7A2-E845-BC25-7560D74AE13E}">
      <dgm:prSet phldrT="[Texto]"/>
      <dgm:spPr/>
      <dgm:t>
        <a:bodyPr/>
        <a:lstStyle/>
        <a:p>
          <a:r>
            <a:rPr lang="es-MX" dirty="0"/>
            <a:t>VISITAS DE IDENTIFICACIÓN DE TRABAJADORES FORANEOS EN LA ISLA</a:t>
          </a:r>
        </a:p>
      </dgm:t>
    </dgm:pt>
    <dgm:pt modelId="{96D2B954-1AFE-224D-AF34-F24C30FEB738}" type="parTrans" cxnId="{7306A911-E9AE-A34A-B8C8-70C7FE597155}">
      <dgm:prSet/>
      <dgm:spPr/>
      <dgm:t>
        <a:bodyPr/>
        <a:lstStyle/>
        <a:p>
          <a:endParaRPr lang="es-MX"/>
        </a:p>
      </dgm:t>
    </dgm:pt>
    <dgm:pt modelId="{4DFB4EDE-82DB-EA46-A444-B16393193D40}" type="sibTrans" cxnId="{7306A911-E9AE-A34A-B8C8-70C7FE597155}">
      <dgm:prSet/>
      <dgm:spPr/>
      <dgm:t>
        <a:bodyPr/>
        <a:lstStyle/>
        <a:p>
          <a:endParaRPr lang="es-MX"/>
        </a:p>
      </dgm:t>
    </dgm:pt>
    <dgm:pt modelId="{AB6327D7-AD57-4C40-9B78-8A98524E8AFD}">
      <dgm:prSet phldrT="[Texto]"/>
      <dgm:spPr/>
      <dgm:t>
        <a:bodyPr/>
        <a:lstStyle/>
        <a:p>
          <a:r>
            <a:rPr lang="es-MX" dirty="0"/>
            <a:t>ORGANIZACIÒN DE GRUPO DE INSPECCIÓN PARA TRÁMITES DE CONVIVENCIA</a:t>
          </a:r>
        </a:p>
      </dgm:t>
    </dgm:pt>
    <dgm:pt modelId="{CF8F607D-5AC7-8C4A-8CB5-739528DC6E01}" type="parTrans" cxnId="{C953212A-3013-A845-AECB-1F67809746B1}">
      <dgm:prSet/>
      <dgm:spPr/>
      <dgm:t>
        <a:bodyPr/>
        <a:lstStyle/>
        <a:p>
          <a:endParaRPr lang="es-MX"/>
        </a:p>
      </dgm:t>
    </dgm:pt>
    <dgm:pt modelId="{F7DAB142-F714-7242-B268-39E5A0F6141F}" type="sibTrans" cxnId="{C953212A-3013-A845-AECB-1F67809746B1}">
      <dgm:prSet/>
      <dgm:spPr/>
      <dgm:t>
        <a:bodyPr/>
        <a:lstStyle/>
        <a:p>
          <a:endParaRPr lang="es-MX"/>
        </a:p>
      </dgm:t>
    </dgm:pt>
    <dgm:pt modelId="{6EC350FC-C95C-4646-AED0-FEB2AE5059AF}">
      <dgm:prSet phldrT="[Texto]"/>
      <dgm:spPr/>
      <dgm:t>
        <a:bodyPr/>
        <a:lstStyle/>
        <a:p>
          <a:r>
            <a:rPr lang="es-MX" dirty="0"/>
            <a:t>ORGANIZACIÓN DE INSPECCIÓN EN EL MUELLE</a:t>
          </a:r>
        </a:p>
      </dgm:t>
    </dgm:pt>
    <dgm:pt modelId="{DDF538C5-9478-BA46-93D9-41C66A33E332}" type="parTrans" cxnId="{9DEEE8D7-8270-DE48-98DD-CA9322AC18CF}">
      <dgm:prSet/>
      <dgm:spPr/>
      <dgm:t>
        <a:bodyPr/>
        <a:lstStyle/>
        <a:p>
          <a:endParaRPr lang="es-MX"/>
        </a:p>
      </dgm:t>
    </dgm:pt>
    <dgm:pt modelId="{5A23FCE1-05BF-D243-B322-D185101EF46C}" type="sibTrans" cxnId="{9DEEE8D7-8270-DE48-98DD-CA9322AC18CF}">
      <dgm:prSet/>
      <dgm:spPr/>
      <dgm:t>
        <a:bodyPr/>
        <a:lstStyle/>
        <a:p>
          <a:endParaRPr lang="es-MX"/>
        </a:p>
      </dgm:t>
    </dgm:pt>
    <dgm:pt modelId="{9A6B5741-116E-9E4B-A6AC-278279EBEF13}" type="pres">
      <dgm:prSet presAssocID="{4F5D818C-0C88-694B-9F25-43A9F9EB6F41}" presName="linearFlow" presStyleCnt="0">
        <dgm:presLayoutVars>
          <dgm:resizeHandles val="exact"/>
        </dgm:presLayoutVars>
      </dgm:prSet>
      <dgm:spPr/>
      <dgm:t>
        <a:bodyPr/>
        <a:lstStyle/>
        <a:p>
          <a:endParaRPr lang="es-CO"/>
        </a:p>
      </dgm:t>
    </dgm:pt>
    <dgm:pt modelId="{F40703E0-C344-AE40-9897-DB55DB2A9412}" type="pres">
      <dgm:prSet presAssocID="{4AA97DBC-B7A2-E845-BC25-7560D74AE13E}" presName="node" presStyleLbl="node1" presStyleIdx="0" presStyleCnt="3">
        <dgm:presLayoutVars>
          <dgm:bulletEnabled val="1"/>
        </dgm:presLayoutVars>
      </dgm:prSet>
      <dgm:spPr/>
      <dgm:t>
        <a:bodyPr/>
        <a:lstStyle/>
        <a:p>
          <a:endParaRPr lang="es-CO"/>
        </a:p>
      </dgm:t>
    </dgm:pt>
    <dgm:pt modelId="{74771B1C-6A03-BC43-9364-FC9EC9B45EDF}" type="pres">
      <dgm:prSet presAssocID="{4DFB4EDE-82DB-EA46-A444-B16393193D40}" presName="sibTrans" presStyleLbl="sibTrans2D1" presStyleIdx="0" presStyleCnt="2"/>
      <dgm:spPr/>
      <dgm:t>
        <a:bodyPr/>
        <a:lstStyle/>
        <a:p>
          <a:endParaRPr lang="es-CO"/>
        </a:p>
      </dgm:t>
    </dgm:pt>
    <dgm:pt modelId="{C180337C-D31F-8A4C-9F3D-509FEA2231D2}" type="pres">
      <dgm:prSet presAssocID="{4DFB4EDE-82DB-EA46-A444-B16393193D40}" presName="connectorText" presStyleLbl="sibTrans2D1" presStyleIdx="0" presStyleCnt="2"/>
      <dgm:spPr/>
      <dgm:t>
        <a:bodyPr/>
        <a:lstStyle/>
        <a:p>
          <a:endParaRPr lang="es-CO"/>
        </a:p>
      </dgm:t>
    </dgm:pt>
    <dgm:pt modelId="{CFE12366-1B9B-0546-BD32-0347AAEC4638}" type="pres">
      <dgm:prSet presAssocID="{AB6327D7-AD57-4C40-9B78-8A98524E8AFD}" presName="node" presStyleLbl="node1" presStyleIdx="1" presStyleCnt="3">
        <dgm:presLayoutVars>
          <dgm:bulletEnabled val="1"/>
        </dgm:presLayoutVars>
      </dgm:prSet>
      <dgm:spPr/>
      <dgm:t>
        <a:bodyPr/>
        <a:lstStyle/>
        <a:p>
          <a:endParaRPr lang="es-CO"/>
        </a:p>
      </dgm:t>
    </dgm:pt>
    <dgm:pt modelId="{FCFABD78-472C-4F44-AF87-7F96AE6E66C2}" type="pres">
      <dgm:prSet presAssocID="{F7DAB142-F714-7242-B268-39E5A0F6141F}" presName="sibTrans" presStyleLbl="sibTrans2D1" presStyleIdx="1" presStyleCnt="2"/>
      <dgm:spPr/>
      <dgm:t>
        <a:bodyPr/>
        <a:lstStyle/>
        <a:p>
          <a:endParaRPr lang="es-CO"/>
        </a:p>
      </dgm:t>
    </dgm:pt>
    <dgm:pt modelId="{A4DCC3CD-BC1E-664B-ADE4-7457E5B7F9A7}" type="pres">
      <dgm:prSet presAssocID="{F7DAB142-F714-7242-B268-39E5A0F6141F}" presName="connectorText" presStyleLbl="sibTrans2D1" presStyleIdx="1" presStyleCnt="2"/>
      <dgm:spPr/>
      <dgm:t>
        <a:bodyPr/>
        <a:lstStyle/>
        <a:p>
          <a:endParaRPr lang="es-CO"/>
        </a:p>
      </dgm:t>
    </dgm:pt>
    <dgm:pt modelId="{5AD12898-2937-C24C-94CC-BF807403AFEA}" type="pres">
      <dgm:prSet presAssocID="{6EC350FC-C95C-4646-AED0-FEB2AE5059AF}" presName="node" presStyleLbl="node1" presStyleIdx="2" presStyleCnt="3">
        <dgm:presLayoutVars>
          <dgm:bulletEnabled val="1"/>
        </dgm:presLayoutVars>
      </dgm:prSet>
      <dgm:spPr/>
      <dgm:t>
        <a:bodyPr/>
        <a:lstStyle/>
        <a:p>
          <a:endParaRPr lang="es-CO"/>
        </a:p>
      </dgm:t>
    </dgm:pt>
  </dgm:ptLst>
  <dgm:cxnLst>
    <dgm:cxn modelId="{088C963A-3EC7-4342-8336-B45EE4D9BE19}" type="presOf" srcId="{F7DAB142-F714-7242-B268-39E5A0F6141F}" destId="{A4DCC3CD-BC1E-664B-ADE4-7457E5B7F9A7}" srcOrd="1" destOrd="0" presId="urn:microsoft.com/office/officeart/2005/8/layout/process2"/>
    <dgm:cxn modelId="{DB213493-5C6F-4DFB-979A-55FB6699E3ED}" type="presOf" srcId="{4DFB4EDE-82DB-EA46-A444-B16393193D40}" destId="{C180337C-D31F-8A4C-9F3D-509FEA2231D2}" srcOrd="1" destOrd="0" presId="urn:microsoft.com/office/officeart/2005/8/layout/process2"/>
    <dgm:cxn modelId="{2F66E3D8-FBCB-4926-91FB-398EDC0CBEEE}" type="presOf" srcId="{AB6327D7-AD57-4C40-9B78-8A98524E8AFD}" destId="{CFE12366-1B9B-0546-BD32-0347AAEC4638}" srcOrd="0" destOrd="0" presId="urn:microsoft.com/office/officeart/2005/8/layout/process2"/>
    <dgm:cxn modelId="{E3034395-F518-49C1-B79B-EA14DD9A41FC}" type="presOf" srcId="{4AA97DBC-B7A2-E845-BC25-7560D74AE13E}" destId="{F40703E0-C344-AE40-9897-DB55DB2A9412}" srcOrd="0" destOrd="0" presId="urn:microsoft.com/office/officeart/2005/8/layout/process2"/>
    <dgm:cxn modelId="{09C315EB-A957-4F30-9727-BDBA6323F437}" type="presOf" srcId="{4F5D818C-0C88-694B-9F25-43A9F9EB6F41}" destId="{9A6B5741-116E-9E4B-A6AC-278279EBEF13}" srcOrd="0" destOrd="0" presId="urn:microsoft.com/office/officeart/2005/8/layout/process2"/>
    <dgm:cxn modelId="{64B37175-2E9D-4D40-81B4-0C3A1B9798C0}" type="presOf" srcId="{4DFB4EDE-82DB-EA46-A444-B16393193D40}" destId="{74771B1C-6A03-BC43-9364-FC9EC9B45EDF}" srcOrd="0" destOrd="0" presId="urn:microsoft.com/office/officeart/2005/8/layout/process2"/>
    <dgm:cxn modelId="{9DEEE8D7-8270-DE48-98DD-CA9322AC18CF}" srcId="{4F5D818C-0C88-694B-9F25-43A9F9EB6F41}" destId="{6EC350FC-C95C-4646-AED0-FEB2AE5059AF}" srcOrd="2" destOrd="0" parTransId="{DDF538C5-9478-BA46-93D9-41C66A33E332}" sibTransId="{5A23FCE1-05BF-D243-B322-D185101EF46C}"/>
    <dgm:cxn modelId="{7306A911-E9AE-A34A-B8C8-70C7FE597155}" srcId="{4F5D818C-0C88-694B-9F25-43A9F9EB6F41}" destId="{4AA97DBC-B7A2-E845-BC25-7560D74AE13E}" srcOrd="0" destOrd="0" parTransId="{96D2B954-1AFE-224D-AF34-F24C30FEB738}" sibTransId="{4DFB4EDE-82DB-EA46-A444-B16393193D40}"/>
    <dgm:cxn modelId="{8C668610-7B95-4EAD-902E-F8DD440CB325}" type="presOf" srcId="{6EC350FC-C95C-4646-AED0-FEB2AE5059AF}" destId="{5AD12898-2937-C24C-94CC-BF807403AFEA}" srcOrd="0" destOrd="0" presId="urn:microsoft.com/office/officeart/2005/8/layout/process2"/>
    <dgm:cxn modelId="{979F8FD6-1702-4A2B-8E45-FFE21D55A17E}" type="presOf" srcId="{F7DAB142-F714-7242-B268-39E5A0F6141F}" destId="{FCFABD78-472C-4F44-AF87-7F96AE6E66C2}" srcOrd="0" destOrd="0" presId="urn:microsoft.com/office/officeart/2005/8/layout/process2"/>
    <dgm:cxn modelId="{C953212A-3013-A845-AECB-1F67809746B1}" srcId="{4F5D818C-0C88-694B-9F25-43A9F9EB6F41}" destId="{AB6327D7-AD57-4C40-9B78-8A98524E8AFD}" srcOrd="1" destOrd="0" parTransId="{CF8F607D-5AC7-8C4A-8CB5-739528DC6E01}" sibTransId="{F7DAB142-F714-7242-B268-39E5A0F6141F}"/>
    <dgm:cxn modelId="{FA7491B7-0D2E-4D96-9BA5-748AC18F2E89}" type="presParOf" srcId="{9A6B5741-116E-9E4B-A6AC-278279EBEF13}" destId="{F40703E0-C344-AE40-9897-DB55DB2A9412}" srcOrd="0" destOrd="0" presId="urn:microsoft.com/office/officeart/2005/8/layout/process2"/>
    <dgm:cxn modelId="{C288BC89-EA4C-4A0A-8A8B-C56A8008C185}" type="presParOf" srcId="{9A6B5741-116E-9E4B-A6AC-278279EBEF13}" destId="{74771B1C-6A03-BC43-9364-FC9EC9B45EDF}" srcOrd="1" destOrd="0" presId="urn:microsoft.com/office/officeart/2005/8/layout/process2"/>
    <dgm:cxn modelId="{44653F3A-8512-41C5-9781-1B6B1C43CA3B}" type="presParOf" srcId="{74771B1C-6A03-BC43-9364-FC9EC9B45EDF}" destId="{C180337C-D31F-8A4C-9F3D-509FEA2231D2}" srcOrd="0" destOrd="0" presId="urn:microsoft.com/office/officeart/2005/8/layout/process2"/>
    <dgm:cxn modelId="{513508F8-881D-405E-A63A-F9333F94C76C}" type="presParOf" srcId="{9A6B5741-116E-9E4B-A6AC-278279EBEF13}" destId="{CFE12366-1B9B-0546-BD32-0347AAEC4638}" srcOrd="2" destOrd="0" presId="urn:microsoft.com/office/officeart/2005/8/layout/process2"/>
    <dgm:cxn modelId="{AD5E0798-0A33-463F-A7E3-D76851BAC9BB}" type="presParOf" srcId="{9A6B5741-116E-9E4B-A6AC-278279EBEF13}" destId="{FCFABD78-472C-4F44-AF87-7F96AE6E66C2}" srcOrd="3" destOrd="0" presId="urn:microsoft.com/office/officeart/2005/8/layout/process2"/>
    <dgm:cxn modelId="{5C49510C-44D0-47BE-955C-B10E8EC47313}" type="presParOf" srcId="{FCFABD78-472C-4F44-AF87-7F96AE6E66C2}" destId="{A4DCC3CD-BC1E-664B-ADE4-7457E5B7F9A7}" srcOrd="0" destOrd="0" presId="urn:microsoft.com/office/officeart/2005/8/layout/process2"/>
    <dgm:cxn modelId="{C2826B6F-18C6-4A16-B188-F26BD7EC869F}" type="presParOf" srcId="{9A6B5741-116E-9E4B-A6AC-278279EBEF13}" destId="{5AD12898-2937-C24C-94CC-BF807403AFEA}" srcOrd="4"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16252BF-D214-4D49-85CA-5CB40E636E00}"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CO"/>
        </a:p>
      </dgm:t>
    </dgm:pt>
    <dgm:pt modelId="{9C6FB48A-DFF7-487C-B417-1085C52D40E9}">
      <dgm:prSet phldrT="[Texto]" custT="1"/>
      <dgm:spPr/>
      <dgm:t>
        <a:bodyPr/>
        <a:lstStyle/>
        <a:p>
          <a:pPr algn="just"/>
          <a:r>
            <a:rPr lang="es-ES" sz="1800" dirty="0">
              <a:solidFill>
                <a:srgbClr val="002060"/>
              </a:solidFill>
            </a:rPr>
            <a:t>Certificados a las personas provenientes de la Isla de Providencia que extraviaron sus documentos</a:t>
          </a:r>
          <a:endParaRPr lang="es-CO" sz="1800" dirty="0">
            <a:solidFill>
              <a:srgbClr val="002060"/>
            </a:solidFill>
          </a:endParaRPr>
        </a:p>
      </dgm:t>
    </dgm:pt>
    <dgm:pt modelId="{E112E6BD-3A1C-4899-A00C-AB01B3903B62}" type="parTrans" cxnId="{14D92575-F0A2-4185-88B8-44AED62AE94B}">
      <dgm:prSet/>
      <dgm:spPr/>
      <dgm:t>
        <a:bodyPr/>
        <a:lstStyle/>
        <a:p>
          <a:endParaRPr lang="es-CO"/>
        </a:p>
      </dgm:t>
    </dgm:pt>
    <dgm:pt modelId="{643E06C3-C034-418D-860E-26D9AF39D704}" type="sibTrans" cxnId="{14D92575-F0A2-4185-88B8-44AED62AE94B}">
      <dgm:prSet/>
      <dgm:spPr/>
      <dgm:t>
        <a:bodyPr/>
        <a:lstStyle/>
        <a:p>
          <a:endParaRPr lang="es-CO"/>
        </a:p>
      </dgm:t>
    </dgm:pt>
    <dgm:pt modelId="{827BABED-D649-4B08-BDF8-872EBF97D90C}">
      <dgm:prSet phldrT="[Texto]" custT="1"/>
      <dgm:spPr/>
      <dgm:t>
        <a:bodyPr/>
        <a:lstStyle/>
        <a:p>
          <a:pPr algn="just"/>
          <a:r>
            <a:rPr lang="es-ES" sz="1800" dirty="0">
              <a:solidFill>
                <a:srgbClr val="002060"/>
              </a:solidFill>
            </a:rPr>
            <a:t>Grupo interdisciplinario de profesionales para el recibimiento de las personas de Providencia, contando con una alianza hecha con la Cruz Roja, para valorar a las personas provenientes de la Isla de Providencia</a:t>
          </a:r>
          <a:r>
            <a:rPr lang="es-ES" sz="1800" dirty="0"/>
            <a:t>.</a:t>
          </a:r>
          <a:endParaRPr lang="es-CO" sz="1800" dirty="0"/>
        </a:p>
      </dgm:t>
    </dgm:pt>
    <dgm:pt modelId="{A04F4A6C-B022-4019-921C-761F7532E92E}" type="parTrans" cxnId="{EC19EFFB-88B1-4EF3-9560-99FD5A4E2307}">
      <dgm:prSet/>
      <dgm:spPr/>
      <dgm:t>
        <a:bodyPr/>
        <a:lstStyle/>
        <a:p>
          <a:endParaRPr lang="es-CO"/>
        </a:p>
      </dgm:t>
    </dgm:pt>
    <dgm:pt modelId="{C8272645-0CA5-46FC-809C-CEB469578494}" type="sibTrans" cxnId="{EC19EFFB-88B1-4EF3-9560-99FD5A4E2307}">
      <dgm:prSet/>
      <dgm:spPr/>
      <dgm:t>
        <a:bodyPr/>
        <a:lstStyle/>
        <a:p>
          <a:endParaRPr lang="es-CO"/>
        </a:p>
      </dgm:t>
    </dgm:pt>
    <dgm:pt modelId="{BD4DBCFB-B6DD-4DE9-80C6-0D93C679A810}" type="pres">
      <dgm:prSet presAssocID="{416252BF-D214-4D49-85CA-5CB40E636E00}" presName="Name0" presStyleCnt="0">
        <dgm:presLayoutVars>
          <dgm:dir/>
          <dgm:resizeHandles val="exact"/>
        </dgm:presLayoutVars>
      </dgm:prSet>
      <dgm:spPr/>
      <dgm:t>
        <a:bodyPr/>
        <a:lstStyle/>
        <a:p>
          <a:endParaRPr lang="es-CO"/>
        </a:p>
      </dgm:t>
    </dgm:pt>
    <dgm:pt modelId="{81462FD2-7381-4772-9296-D94B114724D0}" type="pres">
      <dgm:prSet presAssocID="{9C6FB48A-DFF7-487C-B417-1085C52D40E9}" presName="compNode" presStyleCnt="0"/>
      <dgm:spPr/>
    </dgm:pt>
    <dgm:pt modelId="{A6415662-099B-4E26-860E-F95C21DBEF90}" type="pres">
      <dgm:prSet presAssocID="{9C6FB48A-DFF7-487C-B417-1085C52D40E9}" presName="pictRect" presStyleLbl="node1" presStyleIdx="0" presStyleCnt="2" custScaleX="86268" custScaleY="73866" custLinFactX="4478" custLinFactNeighborX="100000" custLinFactNeighborY="-173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F6A6B9F9-83DF-4261-B634-9DC3B13792D1}" type="pres">
      <dgm:prSet presAssocID="{9C6FB48A-DFF7-487C-B417-1085C52D40E9}" presName="textRect" presStyleLbl="revTx" presStyleIdx="0" presStyleCnt="2">
        <dgm:presLayoutVars>
          <dgm:bulletEnabled val="1"/>
        </dgm:presLayoutVars>
      </dgm:prSet>
      <dgm:spPr/>
      <dgm:t>
        <a:bodyPr/>
        <a:lstStyle/>
        <a:p>
          <a:endParaRPr lang="es-CO"/>
        </a:p>
      </dgm:t>
    </dgm:pt>
    <dgm:pt modelId="{776C3C2F-E4C4-4D0F-9879-F66E16D883E9}" type="pres">
      <dgm:prSet presAssocID="{643E06C3-C034-418D-860E-26D9AF39D704}" presName="sibTrans" presStyleLbl="sibTrans2D1" presStyleIdx="0" presStyleCnt="0"/>
      <dgm:spPr/>
      <dgm:t>
        <a:bodyPr/>
        <a:lstStyle/>
        <a:p>
          <a:endParaRPr lang="es-CO"/>
        </a:p>
      </dgm:t>
    </dgm:pt>
    <dgm:pt modelId="{19766475-850E-4B4A-A237-7D125A2CDF58}" type="pres">
      <dgm:prSet presAssocID="{827BABED-D649-4B08-BDF8-872EBF97D90C}" presName="compNode" presStyleCnt="0"/>
      <dgm:spPr/>
    </dgm:pt>
    <dgm:pt modelId="{14462D85-D4E2-4606-8394-F37F56AF07EC}" type="pres">
      <dgm:prSet presAssocID="{827BABED-D649-4B08-BDF8-872EBF97D90C}" presName="pictRect" presStyleLbl="node1" presStyleIdx="1" presStyleCnt="2" custScaleX="64735" custScaleY="64370" custLinFactX="-5692" custLinFactNeighborX="-100000" custLinFactNeighborY="14116"/>
      <dgm:spPr>
        <a:blipFill>
          <a:blip xmlns:r="http://schemas.openxmlformats.org/officeDocument/2006/relationships" r:embed="rId2">
            <a:extLst>
              <a:ext uri="{28A0092B-C50C-407E-A947-70E740481C1C}">
                <a14:useLocalDpi xmlns:a14="http://schemas.microsoft.com/office/drawing/2010/main" val="0"/>
              </a:ext>
            </a:extLst>
          </a:blip>
          <a:srcRect/>
          <a:stretch>
            <a:fillRect t="-24000" b="-24000"/>
          </a:stretch>
        </a:blipFill>
      </dgm:spPr>
    </dgm:pt>
    <dgm:pt modelId="{F9EE1738-BDBD-4375-B3BC-2202124A181B}" type="pres">
      <dgm:prSet presAssocID="{827BABED-D649-4B08-BDF8-872EBF97D90C}" presName="textRect" presStyleLbl="revTx" presStyleIdx="1" presStyleCnt="2" custScaleX="120493">
        <dgm:presLayoutVars>
          <dgm:bulletEnabled val="1"/>
        </dgm:presLayoutVars>
      </dgm:prSet>
      <dgm:spPr/>
      <dgm:t>
        <a:bodyPr/>
        <a:lstStyle/>
        <a:p>
          <a:endParaRPr lang="es-CO"/>
        </a:p>
      </dgm:t>
    </dgm:pt>
  </dgm:ptLst>
  <dgm:cxnLst>
    <dgm:cxn modelId="{0CDC721F-C596-4E41-B81C-98E6AAFFBE6E}" type="presOf" srcId="{9C6FB48A-DFF7-487C-B417-1085C52D40E9}" destId="{F6A6B9F9-83DF-4261-B634-9DC3B13792D1}" srcOrd="0" destOrd="0" presId="urn:microsoft.com/office/officeart/2005/8/layout/pList1"/>
    <dgm:cxn modelId="{C01A047B-844B-4C14-9EB4-D325BE804A6A}" type="presOf" srcId="{416252BF-D214-4D49-85CA-5CB40E636E00}" destId="{BD4DBCFB-B6DD-4DE9-80C6-0D93C679A810}" srcOrd="0" destOrd="0" presId="urn:microsoft.com/office/officeart/2005/8/layout/pList1"/>
    <dgm:cxn modelId="{14D92575-F0A2-4185-88B8-44AED62AE94B}" srcId="{416252BF-D214-4D49-85CA-5CB40E636E00}" destId="{9C6FB48A-DFF7-487C-B417-1085C52D40E9}" srcOrd="0" destOrd="0" parTransId="{E112E6BD-3A1C-4899-A00C-AB01B3903B62}" sibTransId="{643E06C3-C034-418D-860E-26D9AF39D704}"/>
    <dgm:cxn modelId="{EC19EFFB-88B1-4EF3-9560-99FD5A4E2307}" srcId="{416252BF-D214-4D49-85CA-5CB40E636E00}" destId="{827BABED-D649-4B08-BDF8-872EBF97D90C}" srcOrd="1" destOrd="0" parTransId="{A04F4A6C-B022-4019-921C-761F7532E92E}" sibTransId="{C8272645-0CA5-46FC-809C-CEB469578494}"/>
    <dgm:cxn modelId="{15987305-654F-49A6-B937-CA6DED06C0E7}" type="presOf" srcId="{827BABED-D649-4B08-BDF8-872EBF97D90C}" destId="{F9EE1738-BDBD-4375-B3BC-2202124A181B}" srcOrd="0" destOrd="0" presId="urn:microsoft.com/office/officeart/2005/8/layout/pList1"/>
    <dgm:cxn modelId="{4F271407-3A7A-40B4-9451-6F41E67FEE49}" type="presOf" srcId="{643E06C3-C034-418D-860E-26D9AF39D704}" destId="{776C3C2F-E4C4-4D0F-9879-F66E16D883E9}" srcOrd="0" destOrd="0" presId="urn:microsoft.com/office/officeart/2005/8/layout/pList1"/>
    <dgm:cxn modelId="{E3414519-7F50-4080-9554-7EA597482BBA}" type="presParOf" srcId="{BD4DBCFB-B6DD-4DE9-80C6-0D93C679A810}" destId="{81462FD2-7381-4772-9296-D94B114724D0}" srcOrd="0" destOrd="0" presId="urn:microsoft.com/office/officeart/2005/8/layout/pList1"/>
    <dgm:cxn modelId="{66E172C0-DD2D-4131-97C5-D8CDAFBCC083}" type="presParOf" srcId="{81462FD2-7381-4772-9296-D94B114724D0}" destId="{A6415662-099B-4E26-860E-F95C21DBEF90}" srcOrd="0" destOrd="0" presId="urn:microsoft.com/office/officeart/2005/8/layout/pList1"/>
    <dgm:cxn modelId="{B76D7707-880B-498D-BB29-25386DA17889}" type="presParOf" srcId="{81462FD2-7381-4772-9296-D94B114724D0}" destId="{F6A6B9F9-83DF-4261-B634-9DC3B13792D1}" srcOrd="1" destOrd="0" presId="urn:microsoft.com/office/officeart/2005/8/layout/pList1"/>
    <dgm:cxn modelId="{8F7D0A6F-1DBE-4FD4-A1DB-33B8F3ADA3FD}" type="presParOf" srcId="{BD4DBCFB-B6DD-4DE9-80C6-0D93C679A810}" destId="{776C3C2F-E4C4-4D0F-9879-F66E16D883E9}" srcOrd="1" destOrd="0" presId="urn:microsoft.com/office/officeart/2005/8/layout/pList1"/>
    <dgm:cxn modelId="{685127C6-6204-426C-8C6A-4952FC7FB323}" type="presParOf" srcId="{BD4DBCFB-B6DD-4DE9-80C6-0D93C679A810}" destId="{19766475-850E-4B4A-A237-7D125A2CDF58}" srcOrd="2" destOrd="0" presId="urn:microsoft.com/office/officeart/2005/8/layout/pList1"/>
    <dgm:cxn modelId="{5E18293B-59B7-4DA7-ACDB-40F33600C85E}" type="presParOf" srcId="{19766475-850E-4B4A-A237-7D125A2CDF58}" destId="{14462D85-D4E2-4606-8394-F37F56AF07EC}" srcOrd="0" destOrd="0" presId="urn:microsoft.com/office/officeart/2005/8/layout/pList1"/>
    <dgm:cxn modelId="{C7B666FD-0FCF-4F56-8186-312512E7398C}" type="presParOf" srcId="{19766475-850E-4B4A-A237-7D125A2CDF58}" destId="{F9EE1738-BDBD-4375-B3BC-2202124A181B}" srcOrd="1" destOrd="0" presId="urn:microsoft.com/office/officeart/2005/8/layout/p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BEDE43-A359-482F-A201-5B81E8319CF6}"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s-CO"/>
        </a:p>
      </dgm:t>
    </dgm:pt>
    <dgm:pt modelId="{81778269-B2B3-4BBA-9785-2764CA0018DA}">
      <dgm:prSet phldrT="[Texto]" custT="1"/>
      <dgm:spPr>
        <a:solidFill>
          <a:srgbClr val="002060"/>
        </a:solidFill>
      </dgm:spPr>
      <dgm:t>
        <a:bodyPr/>
        <a:lstStyle/>
        <a:p>
          <a:r>
            <a:rPr lang="es-ES" sz="2000" dirty="0"/>
            <a:t>3.364 PERSONAS SALIERON DE PROVIDENCIA</a:t>
          </a:r>
          <a:endParaRPr lang="es-CO" sz="2000" dirty="0"/>
        </a:p>
      </dgm:t>
    </dgm:pt>
    <dgm:pt modelId="{A9CD260F-DABF-4162-83C3-739DFE0D276A}" type="parTrans" cxnId="{24F5AD24-6E64-4F34-A692-25A06BF466B6}">
      <dgm:prSet/>
      <dgm:spPr/>
      <dgm:t>
        <a:bodyPr/>
        <a:lstStyle/>
        <a:p>
          <a:endParaRPr lang="es-CO" sz="2000"/>
        </a:p>
      </dgm:t>
    </dgm:pt>
    <dgm:pt modelId="{1062376D-C857-46D6-8CE7-C393477E8895}" type="sibTrans" cxnId="{24F5AD24-6E64-4F34-A692-25A06BF466B6}">
      <dgm:prSet/>
      <dgm:spPr/>
      <dgm:t>
        <a:bodyPr/>
        <a:lstStyle/>
        <a:p>
          <a:endParaRPr lang="es-CO" sz="2000"/>
        </a:p>
      </dgm:t>
    </dgm:pt>
    <dgm:pt modelId="{EB0B4ECD-32FF-41BB-A72C-3ED111125A78}">
      <dgm:prSet phldrT="[Texto]" custT="1"/>
      <dgm:spPr>
        <a:solidFill>
          <a:srgbClr val="002060"/>
        </a:solidFill>
      </dgm:spPr>
      <dgm:t>
        <a:bodyPr/>
        <a:lstStyle/>
        <a:p>
          <a:r>
            <a:rPr lang="es-ES" sz="2000" dirty="0"/>
            <a:t>1.975 PERSONAS ENTRARON A PROVIDENCIA</a:t>
          </a:r>
          <a:endParaRPr lang="es-CO" sz="2000" dirty="0"/>
        </a:p>
      </dgm:t>
    </dgm:pt>
    <dgm:pt modelId="{49466AC1-A455-4F62-82D5-B30BA343DBBA}" type="parTrans" cxnId="{E875A120-220F-473E-9F15-85868B7C7140}">
      <dgm:prSet/>
      <dgm:spPr/>
      <dgm:t>
        <a:bodyPr/>
        <a:lstStyle/>
        <a:p>
          <a:endParaRPr lang="es-CO" sz="2000"/>
        </a:p>
      </dgm:t>
    </dgm:pt>
    <dgm:pt modelId="{66A19E7E-A1CA-405D-84F8-FBB1D55DC9BB}" type="sibTrans" cxnId="{E875A120-220F-473E-9F15-85868B7C7140}">
      <dgm:prSet/>
      <dgm:spPr/>
      <dgm:t>
        <a:bodyPr/>
        <a:lstStyle/>
        <a:p>
          <a:endParaRPr lang="es-CO" sz="2000"/>
        </a:p>
      </dgm:t>
    </dgm:pt>
    <dgm:pt modelId="{C845B2F4-BA09-4D97-AD9B-3C1D38734A88}" type="pres">
      <dgm:prSet presAssocID="{3FBEDE43-A359-482F-A201-5B81E8319CF6}" presName="diagram" presStyleCnt="0">
        <dgm:presLayoutVars>
          <dgm:dir/>
          <dgm:resizeHandles val="exact"/>
        </dgm:presLayoutVars>
      </dgm:prSet>
      <dgm:spPr/>
      <dgm:t>
        <a:bodyPr/>
        <a:lstStyle/>
        <a:p>
          <a:endParaRPr lang="es-CO"/>
        </a:p>
      </dgm:t>
    </dgm:pt>
    <dgm:pt modelId="{0AFD265A-A431-47D6-890B-13981753F9A9}" type="pres">
      <dgm:prSet presAssocID="{81778269-B2B3-4BBA-9785-2764CA0018DA}" presName="node" presStyleLbl="node1" presStyleIdx="0" presStyleCnt="2" custLinFactNeighborX="-49889" custLinFactNeighborY="43817">
        <dgm:presLayoutVars>
          <dgm:bulletEnabled val="1"/>
        </dgm:presLayoutVars>
      </dgm:prSet>
      <dgm:spPr/>
      <dgm:t>
        <a:bodyPr/>
        <a:lstStyle/>
        <a:p>
          <a:endParaRPr lang="es-CO"/>
        </a:p>
      </dgm:t>
    </dgm:pt>
    <dgm:pt modelId="{31BC86FD-6D0A-47CF-8A7B-046F2835A50A}" type="pres">
      <dgm:prSet presAssocID="{1062376D-C857-46D6-8CE7-C393477E8895}" presName="sibTrans" presStyleCnt="0"/>
      <dgm:spPr/>
    </dgm:pt>
    <dgm:pt modelId="{F91E4AFF-6A70-46F2-B029-5100AF7A57E5}" type="pres">
      <dgm:prSet presAssocID="{EB0B4ECD-32FF-41BB-A72C-3ED111125A78}" presName="node" presStyleLbl="node1" presStyleIdx="1" presStyleCnt="2" custLinFactNeighborX="-2184" custLinFactNeighborY="44665">
        <dgm:presLayoutVars>
          <dgm:bulletEnabled val="1"/>
        </dgm:presLayoutVars>
      </dgm:prSet>
      <dgm:spPr/>
      <dgm:t>
        <a:bodyPr/>
        <a:lstStyle/>
        <a:p>
          <a:endParaRPr lang="es-CO"/>
        </a:p>
      </dgm:t>
    </dgm:pt>
  </dgm:ptLst>
  <dgm:cxnLst>
    <dgm:cxn modelId="{E875A120-220F-473E-9F15-85868B7C7140}" srcId="{3FBEDE43-A359-482F-A201-5B81E8319CF6}" destId="{EB0B4ECD-32FF-41BB-A72C-3ED111125A78}" srcOrd="1" destOrd="0" parTransId="{49466AC1-A455-4F62-82D5-B30BA343DBBA}" sibTransId="{66A19E7E-A1CA-405D-84F8-FBB1D55DC9BB}"/>
    <dgm:cxn modelId="{24F5AD24-6E64-4F34-A692-25A06BF466B6}" srcId="{3FBEDE43-A359-482F-A201-5B81E8319CF6}" destId="{81778269-B2B3-4BBA-9785-2764CA0018DA}" srcOrd="0" destOrd="0" parTransId="{A9CD260F-DABF-4162-83C3-739DFE0D276A}" sibTransId="{1062376D-C857-46D6-8CE7-C393477E8895}"/>
    <dgm:cxn modelId="{2A61F1ED-4F9D-4B69-B81B-44E97EB9DB0A}" type="presOf" srcId="{81778269-B2B3-4BBA-9785-2764CA0018DA}" destId="{0AFD265A-A431-47D6-890B-13981753F9A9}" srcOrd="0" destOrd="0" presId="urn:microsoft.com/office/officeart/2005/8/layout/default"/>
    <dgm:cxn modelId="{61862D1A-D885-4251-951D-CDC22C899613}" type="presOf" srcId="{3FBEDE43-A359-482F-A201-5B81E8319CF6}" destId="{C845B2F4-BA09-4D97-AD9B-3C1D38734A88}" srcOrd="0" destOrd="0" presId="urn:microsoft.com/office/officeart/2005/8/layout/default"/>
    <dgm:cxn modelId="{61C64DF7-C45A-4D5B-853D-B84832C6978E}" type="presOf" srcId="{EB0B4ECD-32FF-41BB-A72C-3ED111125A78}" destId="{F91E4AFF-6A70-46F2-B029-5100AF7A57E5}" srcOrd="0" destOrd="0" presId="urn:microsoft.com/office/officeart/2005/8/layout/default"/>
    <dgm:cxn modelId="{AE747B6A-AAE0-4CA3-9ABD-AB12EF7F0672}" type="presParOf" srcId="{C845B2F4-BA09-4D97-AD9B-3C1D38734A88}" destId="{0AFD265A-A431-47D6-890B-13981753F9A9}" srcOrd="0" destOrd="0" presId="urn:microsoft.com/office/officeart/2005/8/layout/default"/>
    <dgm:cxn modelId="{945E458B-0435-4392-B309-B00B07547EAB}" type="presParOf" srcId="{C845B2F4-BA09-4D97-AD9B-3C1D38734A88}" destId="{31BC86FD-6D0A-47CF-8A7B-046F2835A50A}" srcOrd="1" destOrd="0" presId="urn:microsoft.com/office/officeart/2005/8/layout/default"/>
    <dgm:cxn modelId="{954752FC-40D9-4422-A68C-C4E7F8A9133C}" type="presParOf" srcId="{C845B2F4-BA09-4D97-AD9B-3C1D38734A88}" destId="{F91E4AFF-6A70-46F2-B029-5100AF7A57E5}"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D141B-10A1-4095-B29B-A4995F7E0007}">
      <dsp:nvSpPr>
        <dsp:cNvPr id="0" name=""/>
        <dsp:cNvSpPr/>
      </dsp:nvSpPr>
      <dsp:spPr>
        <a:xfrm rot="5400000">
          <a:off x="473169" y="2461283"/>
          <a:ext cx="1413036" cy="2351260"/>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F79A06-6226-4097-96A9-7D59C5380F93}">
      <dsp:nvSpPr>
        <dsp:cNvPr id="0" name=""/>
        <dsp:cNvSpPr/>
      </dsp:nvSpPr>
      <dsp:spPr>
        <a:xfrm>
          <a:off x="237299" y="3163803"/>
          <a:ext cx="2122731" cy="1860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s-ES" sz="3200" kern="1200" dirty="0"/>
            <a:t>PRIMER TRIMESTRE</a:t>
          </a:r>
          <a:endParaRPr lang="en-US" sz="3200" kern="1200" dirty="0"/>
        </a:p>
      </dsp:txBody>
      <dsp:txXfrm>
        <a:off x="237299" y="3163803"/>
        <a:ext cx="2122731" cy="1860698"/>
      </dsp:txXfrm>
    </dsp:sp>
    <dsp:sp modelId="{870548B0-1C9E-4A27-B894-C6B0732F2809}">
      <dsp:nvSpPr>
        <dsp:cNvPr id="0" name=""/>
        <dsp:cNvSpPr/>
      </dsp:nvSpPr>
      <dsp:spPr>
        <a:xfrm>
          <a:off x="1959514" y="2288180"/>
          <a:ext cx="400515" cy="400515"/>
        </a:xfrm>
        <a:prstGeom prst="triangle">
          <a:avLst>
            <a:gd name="adj" fmla="val 100000"/>
          </a:avLst>
        </a:prstGeom>
        <a:solidFill>
          <a:schemeClr val="accent4">
            <a:hueOff val="1633482"/>
            <a:satOff val="-6796"/>
            <a:lumOff val="1601"/>
            <a:alphaOff val="0"/>
          </a:schemeClr>
        </a:solidFill>
        <a:ln w="12700" cap="flat" cmpd="sng" algn="ctr">
          <a:solidFill>
            <a:schemeClr val="accent4">
              <a:hueOff val="1633482"/>
              <a:satOff val="-6796"/>
              <a:lumOff val="160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1C0172-3AD3-425C-8BA0-26A8E3C8622C}">
      <dsp:nvSpPr>
        <dsp:cNvPr id="0" name=""/>
        <dsp:cNvSpPr/>
      </dsp:nvSpPr>
      <dsp:spPr>
        <a:xfrm rot="5400000">
          <a:off x="3071807" y="1818247"/>
          <a:ext cx="1413036" cy="2351260"/>
        </a:xfrm>
        <a:prstGeom prst="corner">
          <a:avLst>
            <a:gd name="adj1" fmla="val 16120"/>
            <a:gd name="adj2" fmla="val 16110"/>
          </a:avLst>
        </a:prstGeom>
        <a:solidFill>
          <a:schemeClr val="accent4">
            <a:hueOff val="3266964"/>
            <a:satOff val="-13592"/>
            <a:lumOff val="3203"/>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4B1B68-7D84-4CB9-AF53-5689339BDCAA}">
      <dsp:nvSpPr>
        <dsp:cNvPr id="0" name=""/>
        <dsp:cNvSpPr/>
      </dsp:nvSpPr>
      <dsp:spPr>
        <a:xfrm>
          <a:off x="2835936" y="2520768"/>
          <a:ext cx="2122731" cy="1860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s-ES" sz="3200" kern="1200" dirty="0"/>
            <a:t>SEGUNDO TRIMESTRE</a:t>
          </a:r>
          <a:endParaRPr lang="en-US" sz="3200" kern="1200" dirty="0"/>
        </a:p>
      </dsp:txBody>
      <dsp:txXfrm>
        <a:off x="2835936" y="2520768"/>
        <a:ext cx="2122731" cy="1860698"/>
      </dsp:txXfrm>
    </dsp:sp>
    <dsp:sp modelId="{08DF15F5-E7FB-4677-8F84-76F858F3ACEB}">
      <dsp:nvSpPr>
        <dsp:cNvPr id="0" name=""/>
        <dsp:cNvSpPr/>
      </dsp:nvSpPr>
      <dsp:spPr>
        <a:xfrm>
          <a:off x="4558152" y="1645145"/>
          <a:ext cx="400515" cy="400515"/>
        </a:xfrm>
        <a:prstGeom prst="triangle">
          <a:avLst>
            <a:gd name="adj" fmla="val 100000"/>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4BFAF1-D5EC-4A93-8B40-98CD6C99D121}">
      <dsp:nvSpPr>
        <dsp:cNvPr id="0" name=""/>
        <dsp:cNvSpPr/>
      </dsp:nvSpPr>
      <dsp:spPr>
        <a:xfrm rot="5400000">
          <a:off x="5670445" y="1175212"/>
          <a:ext cx="1413036" cy="2351260"/>
        </a:xfrm>
        <a:prstGeom prst="corner">
          <a:avLst>
            <a:gd name="adj1" fmla="val 16120"/>
            <a:gd name="adj2" fmla="val 16110"/>
          </a:avLst>
        </a:prstGeom>
        <a:solidFill>
          <a:schemeClr val="accent4">
            <a:hueOff val="6533927"/>
            <a:satOff val="-27185"/>
            <a:lumOff val="6405"/>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EE2507-3646-4772-BC3D-C50AA45CB370}">
      <dsp:nvSpPr>
        <dsp:cNvPr id="0" name=""/>
        <dsp:cNvSpPr/>
      </dsp:nvSpPr>
      <dsp:spPr>
        <a:xfrm>
          <a:off x="5434574" y="1877732"/>
          <a:ext cx="2122731" cy="1860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s-ES" sz="3200" kern="1200" dirty="0"/>
            <a:t>TERCER TRIMESTRE</a:t>
          </a:r>
          <a:endParaRPr lang="en-US" sz="3200" kern="1200" dirty="0"/>
        </a:p>
      </dsp:txBody>
      <dsp:txXfrm>
        <a:off x="5434574" y="1877732"/>
        <a:ext cx="2122731" cy="1860698"/>
      </dsp:txXfrm>
    </dsp:sp>
    <dsp:sp modelId="{00D30F92-CCA1-4EA3-83E7-43E7A07CB16F}">
      <dsp:nvSpPr>
        <dsp:cNvPr id="0" name=""/>
        <dsp:cNvSpPr/>
      </dsp:nvSpPr>
      <dsp:spPr>
        <a:xfrm>
          <a:off x="7156790" y="1002109"/>
          <a:ext cx="400515" cy="400515"/>
        </a:xfrm>
        <a:prstGeom prst="triangle">
          <a:avLst>
            <a:gd name="adj" fmla="val 100000"/>
          </a:avLst>
        </a:prstGeom>
        <a:solidFill>
          <a:schemeClr val="accent4">
            <a:hueOff val="8167408"/>
            <a:satOff val="-33981"/>
            <a:lumOff val="8007"/>
            <a:alphaOff val="0"/>
          </a:schemeClr>
        </a:solidFill>
        <a:ln w="12700" cap="flat" cmpd="sng" algn="ctr">
          <a:solidFill>
            <a:schemeClr val="accent4">
              <a:hueOff val="8167408"/>
              <a:satOff val="-33981"/>
              <a:lumOff val="80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9F61EE-EA22-4883-89AF-90A0AB6EDA9E}">
      <dsp:nvSpPr>
        <dsp:cNvPr id="0" name=""/>
        <dsp:cNvSpPr/>
      </dsp:nvSpPr>
      <dsp:spPr>
        <a:xfrm rot="5400000">
          <a:off x="8269082" y="532176"/>
          <a:ext cx="1413036" cy="2351260"/>
        </a:xfrm>
        <a:prstGeom prst="corner">
          <a:avLst>
            <a:gd name="adj1" fmla="val 16120"/>
            <a:gd name="adj2" fmla="val 16110"/>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3B8E1A-D5EC-4E0C-8315-FB9BE44F260F}">
      <dsp:nvSpPr>
        <dsp:cNvPr id="0" name=""/>
        <dsp:cNvSpPr/>
      </dsp:nvSpPr>
      <dsp:spPr>
        <a:xfrm>
          <a:off x="8033211" y="1234697"/>
          <a:ext cx="2122731" cy="1860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s-ES" sz="3200" kern="1200" dirty="0"/>
            <a:t>META 2021</a:t>
          </a:r>
          <a:endParaRPr lang="en-US" sz="3200" kern="1200" dirty="0"/>
        </a:p>
      </dsp:txBody>
      <dsp:txXfrm>
        <a:off x="8033211" y="1234697"/>
        <a:ext cx="2122731" cy="1860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7E4DD-08E1-41A2-9DBA-D850D0D81258}">
      <dsp:nvSpPr>
        <dsp:cNvPr id="0" name=""/>
        <dsp:cNvSpPr/>
      </dsp:nvSpPr>
      <dsp:spPr>
        <a:xfrm>
          <a:off x="115140" y="0"/>
          <a:ext cx="7742057" cy="4838786"/>
        </a:xfrm>
        <a:prstGeom prst="swooshArrow">
          <a:avLst>
            <a:gd name="adj1" fmla="val 25000"/>
            <a:gd name="adj2" fmla="val 25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5E19035C-DF80-4803-A7C6-DEC545D2CA39}">
      <dsp:nvSpPr>
        <dsp:cNvPr id="0" name=""/>
        <dsp:cNvSpPr/>
      </dsp:nvSpPr>
      <dsp:spPr>
        <a:xfrm>
          <a:off x="877732" y="3598121"/>
          <a:ext cx="178067" cy="178067"/>
        </a:xfrm>
        <a:prstGeom prst="ellipse">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2F561F-0A46-4415-84A5-5075EC11B7C4}">
      <dsp:nvSpPr>
        <dsp:cNvPr id="0" name=""/>
        <dsp:cNvSpPr/>
      </dsp:nvSpPr>
      <dsp:spPr>
        <a:xfrm>
          <a:off x="966766" y="3687154"/>
          <a:ext cx="1323891" cy="1151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354" tIns="0" rIns="0" bIns="0" numCol="1" spcCol="1270" anchor="t" anchorCtr="0">
          <a:noAutofit/>
        </a:bodyPr>
        <a:lstStyle/>
        <a:p>
          <a:pPr lvl="0" algn="l" defTabSz="933450">
            <a:lnSpc>
              <a:spcPct val="90000"/>
            </a:lnSpc>
            <a:spcBef>
              <a:spcPct val="0"/>
            </a:spcBef>
            <a:spcAft>
              <a:spcPct val="35000"/>
            </a:spcAft>
          </a:pPr>
          <a:r>
            <a:rPr lang="es-ES" sz="2100" kern="1200" dirty="0"/>
            <a:t>PRIMER TRIMESTRE</a:t>
          </a:r>
          <a:endParaRPr lang="en-US" sz="2100" kern="1200" dirty="0"/>
        </a:p>
      </dsp:txBody>
      <dsp:txXfrm>
        <a:off x="966766" y="3687154"/>
        <a:ext cx="1323891" cy="1151631"/>
      </dsp:txXfrm>
    </dsp:sp>
    <dsp:sp modelId="{5A9BA9F7-36FC-4345-8349-A227F2757066}">
      <dsp:nvSpPr>
        <dsp:cNvPr id="0" name=""/>
        <dsp:cNvSpPr/>
      </dsp:nvSpPr>
      <dsp:spPr>
        <a:xfrm>
          <a:off x="2135817" y="2472619"/>
          <a:ext cx="309682" cy="309682"/>
        </a:xfrm>
        <a:prstGeom prst="ellipse">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EB705E-6EC1-4254-A660-B79CD19B33F4}">
      <dsp:nvSpPr>
        <dsp:cNvPr id="0" name=""/>
        <dsp:cNvSpPr/>
      </dsp:nvSpPr>
      <dsp:spPr>
        <a:xfrm>
          <a:off x="2290658" y="2627460"/>
          <a:ext cx="1625832" cy="2211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094" tIns="0" rIns="0" bIns="0" numCol="1" spcCol="1270" anchor="t" anchorCtr="0">
          <a:noAutofit/>
        </a:bodyPr>
        <a:lstStyle/>
        <a:p>
          <a:pPr lvl="0" algn="l" defTabSz="933450">
            <a:lnSpc>
              <a:spcPct val="90000"/>
            </a:lnSpc>
            <a:spcBef>
              <a:spcPct val="0"/>
            </a:spcBef>
            <a:spcAft>
              <a:spcPct val="35000"/>
            </a:spcAft>
          </a:pPr>
          <a:r>
            <a:rPr lang="es-ES" sz="2100" kern="1200" dirty="0"/>
            <a:t>SEGUNDO TRIMESTRE</a:t>
          </a:r>
          <a:endParaRPr lang="en-US" sz="2100" kern="1200" dirty="0"/>
        </a:p>
      </dsp:txBody>
      <dsp:txXfrm>
        <a:off x="2290658" y="2627460"/>
        <a:ext cx="1625832" cy="2211325"/>
      </dsp:txXfrm>
    </dsp:sp>
    <dsp:sp modelId="{BFFD26C6-AA21-43D8-A798-01D940776211}">
      <dsp:nvSpPr>
        <dsp:cNvPr id="0" name=""/>
        <dsp:cNvSpPr/>
      </dsp:nvSpPr>
      <dsp:spPr>
        <a:xfrm>
          <a:off x="3742294" y="1643251"/>
          <a:ext cx="410329" cy="410329"/>
        </a:xfrm>
        <a:prstGeom prst="ellipse">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AA9A74-694E-48B8-9DBE-49E619814ECB}">
      <dsp:nvSpPr>
        <dsp:cNvPr id="0" name=""/>
        <dsp:cNvSpPr/>
      </dsp:nvSpPr>
      <dsp:spPr>
        <a:xfrm>
          <a:off x="3947458" y="1848416"/>
          <a:ext cx="1625832" cy="2990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425" tIns="0" rIns="0" bIns="0" numCol="1" spcCol="1270" anchor="t" anchorCtr="0">
          <a:noAutofit/>
        </a:bodyPr>
        <a:lstStyle/>
        <a:p>
          <a:pPr lvl="0" algn="l" defTabSz="933450">
            <a:lnSpc>
              <a:spcPct val="90000"/>
            </a:lnSpc>
            <a:spcBef>
              <a:spcPct val="0"/>
            </a:spcBef>
            <a:spcAft>
              <a:spcPct val="35000"/>
            </a:spcAft>
          </a:pPr>
          <a:r>
            <a:rPr lang="es-ES" sz="2100" kern="1200" dirty="0"/>
            <a:t>TERCER TRIMESTRE</a:t>
          </a:r>
          <a:endParaRPr lang="en-US" sz="2100" kern="1200" dirty="0"/>
        </a:p>
      </dsp:txBody>
      <dsp:txXfrm>
        <a:off x="3947458" y="1848416"/>
        <a:ext cx="1625832" cy="2990369"/>
      </dsp:txXfrm>
    </dsp:sp>
    <dsp:sp modelId="{01B4AD1D-BBBC-4774-BB94-4EF149FBC361}">
      <dsp:nvSpPr>
        <dsp:cNvPr id="0" name=""/>
        <dsp:cNvSpPr/>
      </dsp:nvSpPr>
      <dsp:spPr>
        <a:xfrm>
          <a:off x="5491999" y="1094533"/>
          <a:ext cx="549686" cy="549686"/>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D58381-D46A-454B-A8AB-7D814ED8E0AC}">
      <dsp:nvSpPr>
        <dsp:cNvPr id="0" name=""/>
        <dsp:cNvSpPr/>
      </dsp:nvSpPr>
      <dsp:spPr>
        <a:xfrm>
          <a:off x="5766842" y="1369376"/>
          <a:ext cx="1625832" cy="3469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1267" tIns="0" rIns="0" bIns="0" numCol="1" spcCol="1270" anchor="t" anchorCtr="0">
          <a:noAutofit/>
        </a:bodyPr>
        <a:lstStyle/>
        <a:p>
          <a:pPr lvl="0" algn="l" defTabSz="933450">
            <a:lnSpc>
              <a:spcPct val="90000"/>
            </a:lnSpc>
            <a:spcBef>
              <a:spcPct val="0"/>
            </a:spcBef>
            <a:spcAft>
              <a:spcPct val="35000"/>
            </a:spcAft>
          </a:pPr>
          <a:r>
            <a:rPr lang="es-ES" sz="2100" kern="1200" dirty="0"/>
            <a:t>META 2021</a:t>
          </a:r>
          <a:endParaRPr lang="en-US" sz="2100" kern="1200" dirty="0"/>
        </a:p>
      </dsp:txBody>
      <dsp:txXfrm>
        <a:off x="5766842" y="1369376"/>
        <a:ext cx="1625832" cy="3469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957EA-CD47-4788-AAAE-2CAF36530A88}">
      <dsp:nvSpPr>
        <dsp:cNvPr id="0" name=""/>
        <dsp:cNvSpPr/>
      </dsp:nvSpPr>
      <dsp:spPr>
        <a:xfrm>
          <a:off x="-3731187" y="-573186"/>
          <a:ext cx="4447458" cy="4447458"/>
        </a:xfrm>
        <a:prstGeom prst="blockArc">
          <a:avLst>
            <a:gd name="adj1" fmla="val 18900000"/>
            <a:gd name="adj2" fmla="val 2700000"/>
            <a:gd name="adj3" fmla="val 48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81481B-F473-4CAF-A70D-4A03F2349632}">
      <dsp:nvSpPr>
        <dsp:cNvPr id="0" name=""/>
        <dsp:cNvSpPr/>
      </dsp:nvSpPr>
      <dsp:spPr>
        <a:xfrm>
          <a:off x="375440" y="253787"/>
          <a:ext cx="4441520" cy="5078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097" tIns="48260" rIns="48260" bIns="48260" numCol="1" spcCol="1270" anchor="ctr" anchorCtr="0">
          <a:noAutofit/>
        </a:bodyPr>
        <a:lstStyle/>
        <a:p>
          <a:pPr lvl="0" algn="l" defTabSz="844550">
            <a:lnSpc>
              <a:spcPct val="90000"/>
            </a:lnSpc>
            <a:spcBef>
              <a:spcPct val="0"/>
            </a:spcBef>
            <a:spcAft>
              <a:spcPct val="35000"/>
            </a:spcAft>
          </a:pPr>
          <a:r>
            <a:rPr lang="es-ES" sz="1900" b="1" kern="1200" dirty="0">
              <a:solidFill>
                <a:schemeClr val="tx1"/>
              </a:solidFill>
            </a:rPr>
            <a:t>Agotamiento de los recursos naturales.</a:t>
          </a:r>
          <a:r>
            <a:rPr lang="es-ES" sz="1900" kern="1200" dirty="0">
              <a:solidFill>
                <a:schemeClr val="tx1"/>
              </a:solidFill>
            </a:rPr>
            <a:t>.</a:t>
          </a:r>
        </a:p>
      </dsp:txBody>
      <dsp:txXfrm>
        <a:off x="375440" y="253787"/>
        <a:ext cx="4441520" cy="507838"/>
      </dsp:txXfrm>
    </dsp:sp>
    <dsp:sp modelId="{A28137D8-39E6-48A7-8F97-6ADF71C75CF9}">
      <dsp:nvSpPr>
        <dsp:cNvPr id="0" name=""/>
        <dsp:cNvSpPr/>
      </dsp:nvSpPr>
      <dsp:spPr>
        <a:xfrm>
          <a:off x="58041" y="190307"/>
          <a:ext cx="634798" cy="634798"/>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64BBFE-9CD4-4FDF-80B0-7D010C03A104}">
      <dsp:nvSpPr>
        <dsp:cNvPr id="0" name=""/>
        <dsp:cNvSpPr/>
      </dsp:nvSpPr>
      <dsp:spPr>
        <a:xfrm>
          <a:off x="666596" y="1015677"/>
          <a:ext cx="4150364" cy="5078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097" tIns="48260" rIns="48260" bIns="48260" numCol="1" spcCol="1270" anchor="ctr" anchorCtr="0">
          <a:noAutofit/>
        </a:bodyPr>
        <a:lstStyle/>
        <a:p>
          <a:pPr lvl="0" algn="l" defTabSz="844550">
            <a:lnSpc>
              <a:spcPct val="90000"/>
            </a:lnSpc>
            <a:spcBef>
              <a:spcPct val="0"/>
            </a:spcBef>
            <a:spcAft>
              <a:spcPct val="35000"/>
            </a:spcAft>
          </a:pPr>
          <a:r>
            <a:rPr lang="es-ES" sz="1900" b="1" kern="1200" dirty="0">
              <a:solidFill>
                <a:schemeClr val="tx1"/>
              </a:solidFill>
            </a:rPr>
            <a:t>Degradación del medioambiente.</a:t>
          </a:r>
          <a:r>
            <a:rPr lang="es-ES" sz="1900" kern="1200" dirty="0">
              <a:solidFill>
                <a:schemeClr val="tx1"/>
              </a:solidFill>
            </a:rPr>
            <a:t>.</a:t>
          </a:r>
        </a:p>
      </dsp:txBody>
      <dsp:txXfrm>
        <a:off x="666596" y="1015677"/>
        <a:ext cx="4150364" cy="507838"/>
      </dsp:txXfrm>
    </dsp:sp>
    <dsp:sp modelId="{F0074BBD-66B6-43C8-87C1-9949A800DE23}">
      <dsp:nvSpPr>
        <dsp:cNvPr id="0" name=""/>
        <dsp:cNvSpPr/>
      </dsp:nvSpPr>
      <dsp:spPr>
        <a:xfrm>
          <a:off x="349196" y="952197"/>
          <a:ext cx="634798" cy="634798"/>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5FE713-AFE5-4BB7-8FD6-02E30FFEAADA}">
      <dsp:nvSpPr>
        <dsp:cNvPr id="0" name=""/>
        <dsp:cNvSpPr/>
      </dsp:nvSpPr>
      <dsp:spPr>
        <a:xfrm>
          <a:off x="666596" y="1777568"/>
          <a:ext cx="4150364" cy="5078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097" tIns="48260" rIns="48260" bIns="48260" numCol="1" spcCol="1270" anchor="ctr" anchorCtr="0">
          <a:noAutofit/>
        </a:bodyPr>
        <a:lstStyle/>
        <a:p>
          <a:pPr lvl="0" algn="l" defTabSz="844550">
            <a:lnSpc>
              <a:spcPct val="90000"/>
            </a:lnSpc>
            <a:spcBef>
              <a:spcPct val="0"/>
            </a:spcBef>
            <a:spcAft>
              <a:spcPct val="35000"/>
            </a:spcAft>
          </a:pPr>
          <a:r>
            <a:rPr lang="es-ES" sz="1900" b="1" kern="1200" dirty="0">
              <a:solidFill>
                <a:schemeClr val="tx1"/>
              </a:solidFill>
            </a:rPr>
            <a:t>Aumento del desempleo.  </a:t>
          </a:r>
          <a:endParaRPr lang="es-ES" sz="1900" kern="1200" dirty="0">
            <a:solidFill>
              <a:schemeClr val="tx1"/>
            </a:solidFill>
          </a:endParaRPr>
        </a:p>
      </dsp:txBody>
      <dsp:txXfrm>
        <a:off x="666596" y="1777568"/>
        <a:ext cx="4150364" cy="507838"/>
      </dsp:txXfrm>
    </dsp:sp>
    <dsp:sp modelId="{C93D35BB-C8A1-4A47-8B6D-A3E197F20B4A}">
      <dsp:nvSpPr>
        <dsp:cNvPr id="0" name=""/>
        <dsp:cNvSpPr/>
      </dsp:nvSpPr>
      <dsp:spPr>
        <a:xfrm>
          <a:off x="349196" y="1714088"/>
          <a:ext cx="634798" cy="634798"/>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12A9D7-4A31-4C50-8DA3-2C8D32688A66}">
      <dsp:nvSpPr>
        <dsp:cNvPr id="0" name=""/>
        <dsp:cNvSpPr/>
      </dsp:nvSpPr>
      <dsp:spPr>
        <a:xfrm>
          <a:off x="375440" y="2539458"/>
          <a:ext cx="4441520" cy="5078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097" tIns="48260" rIns="48260" bIns="48260" numCol="1" spcCol="1270" anchor="ctr" anchorCtr="0">
          <a:noAutofit/>
        </a:bodyPr>
        <a:lstStyle/>
        <a:p>
          <a:pPr lvl="0" algn="l" defTabSz="844550">
            <a:lnSpc>
              <a:spcPct val="90000"/>
            </a:lnSpc>
            <a:spcBef>
              <a:spcPct val="0"/>
            </a:spcBef>
            <a:spcAft>
              <a:spcPct val="35000"/>
            </a:spcAft>
          </a:pPr>
          <a:r>
            <a:rPr lang="es-ES" sz="1900" b="1" kern="1200" dirty="0">
              <a:solidFill>
                <a:schemeClr val="tx1"/>
              </a:solidFill>
            </a:rPr>
            <a:t>Pérdida de la identidad cultural.</a:t>
          </a:r>
          <a:r>
            <a:rPr lang="es-ES" sz="1900" kern="1200" dirty="0">
              <a:solidFill>
                <a:schemeClr val="tx1"/>
              </a:solidFill>
            </a:rPr>
            <a:t>  </a:t>
          </a:r>
        </a:p>
      </dsp:txBody>
      <dsp:txXfrm>
        <a:off x="375440" y="2539458"/>
        <a:ext cx="4441520" cy="507838"/>
      </dsp:txXfrm>
    </dsp:sp>
    <dsp:sp modelId="{873B39EF-2FC9-4816-83F4-36BDFE6E269A}">
      <dsp:nvSpPr>
        <dsp:cNvPr id="0" name=""/>
        <dsp:cNvSpPr/>
      </dsp:nvSpPr>
      <dsp:spPr>
        <a:xfrm>
          <a:off x="58041" y="2475978"/>
          <a:ext cx="634798" cy="634798"/>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C1B28-9283-F847-8498-53C0DF5AD07C}">
      <dsp:nvSpPr>
        <dsp:cNvPr id="0" name=""/>
        <dsp:cNvSpPr/>
      </dsp:nvSpPr>
      <dsp:spPr>
        <a:xfrm>
          <a:off x="1144" y="1324671"/>
          <a:ext cx="1070175" cy="107017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a:t>BARRIO GINNIE BAY</a:t>
          </a:r>
        </a:p>
      </dsp:txBody>
      <dsp:txXfrm>
        <a:off x="157868" y="1481395"/>
        <a:ext cx="756727" cy="756727"/>
      </dsp:txXfrm>
    </dsp:sp>
    <dsp:sp modelId="{66C7487C-F9DC-E841-944C-B9ED3B7AD96F}">
      <dsp:nvSpPr>
        <dsp:cNvPr id="0" name=""/>
        <dsp:cNvSpPr/>
      </dsp:nvSpPr>
      <dsp:spPr>
        <a:xfrm>
          <a:off x="1158218" y="1549408"/>
          <a:ext cx="620701" cy="620701"/>
        </a:xfrm>
        <a:prstGeom prst="mathPlus">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s-ES" sz="1050" kern="1200"/>
        </a:p>
      </dsp:txBody>
      <dsp:txXfrm>
        <a:off x="1240492" y="1786764"/>
        <a:ext cx="456153" cy="145989"/>
      </dsp:txXfrm>
    </dsp:sp>
    <dsp:sp modelId="{5F33254A-69C4-6341-95D4-CB105CA76A6C}">
      <dsp:nvSpPr>
        <dsp:cNvPr id="0" name=""/>
        <dsp:cNvSpPr/>
      </dsp:nvSpPr>
      <dsp:spPr>
        <a:xfrm>
          <a:off x="1875752" y="1349531"/>
          <a:ext cx="1070175" cy="107017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a:t>NUEVA GUINEA</a:t>
          </a:r>
        </a:p>
      </dsp:txBody>
      <dsp:txXfrm>
        <a:off x="2032476" y="1506255"/>
        <a:ext cx="756727" cy="756727"/>
      </dsp:txXfrm>
    </dsp:sp>
    <dsp:sp modelId="{B42CE7E4-D6CD-AB4C-B06C-FCD961F41825}">
      <dsp:nvSpPr>
        <dsp:cNvPr id="0" name=""/>
        <dsp:cNvSpPr/>
      </dsp:nvSpPr>
      <dsp:spPr>
        <a:xfrm>
          <a:off x="3022893" y="1549408"/>
          <a:ext cx="620701" cy="620701"/>
        </a:xfrm>
        <a:prstGeom prst="mathPlus">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s-ES" sz="1050" kern="1200"/>
        </a:p>
      </dsp:txBody>
      <dsp:txXfrm>
        <a:off x="3105167" y="1786764"/>
        <a:ext cx="456153" cy="145989"/>
      </dsp:txXfrm>
    </dsp:sp>
    <dsp:sp modelId="{E42582BC-4BC8-9B4E-849A-78549FACBC44}">
      <dsp:nvSpPr>
        <dsp:cNvPr id="0" name=""/>
        <dsp:cNvSpPr/>
      </dsp:nvSpPr>
      <dsp:spPr>
        <a:xfrm>
          <a:off x="3730493" y="1324671"/>
          <a:ext cx="1070175" cy="107017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a:t>BARRIO SAN JUDAS</a:t>
          </a:r>
        </a:p>
      </dsp:txBody>
      <dsp:txXfrm>
        <a:off x="3887217" y="1481395"/>
        <a:ext cx="756727" cy="756727"/>
      </dsp:txXfrm>
    </dsp:sp>
    <dsp:sp modelId="{7D785138-D4E0-7245-B166-7F5017B54FFE}">
      <dsp:nvSpPr>
        <dsp:cNvPr id="0" name=""/>
        <dsp:cNvSpPr/>
      </dsp:nvSpPr>
      <dsp:spPr>
        <a:xfrm>
          <a:off x="4887567" y="1549408"/>
          <a:ext cx="620701" cy="620701"/>
        </a:xfrm>
        <a:prstGeom prst="mathPlus">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s-ES" sz="1050" kern="1200"/>
        </a:p>
      </dsp:txBody>
      <dsp:txXfrm>
        <a:off x="4969841" y="1786764"/>
        <a:ext cx="456153" cy="145989"/>
      </dsp:txXfrm>
    </dsp:sp>
    <dsp:sp modelId="{CFD0ED45-5B38-3645-BFCC-1EAC439A07C4}">
      <dsp:nvSpPr>
        <dsp:cNvPr id="0" name=""/>
        <dsp:cNvSpPr/>
      </dsp:nvSpPr>
      <dsp:spPr>
        <a:xfrm>
          <a:off x="5595167" y="1324671"/>
          <a:ext cx="1070175" cy="107017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kern="1200" dirty="0"/>
            <a:t>TABLITAS</a:t>
          </a:r>
        </a:p>
      </dsp:txBody>
      <dsp:txXfrm>
        <a:off x="5751891" y="1481395"/>
        <a:ext cx="756727" cy="756727"/>
      </dsp:txXfrm>
    </dsp:sp>
    <dsp:sp modelId="{9882D3EF-4FF1-534C-B7E0-2E6B8F8F81ED}">
      <dsp:nvSpPr>
        <dsp:cNvPr id="0" name=""/>
        <dsp:cNvSpPr/>
      </dsp:nvSpPr>
      <dsp:spPr>
        <a:xfrm>
          <a:off x="6752241" y="1549408"/>
          <a:ext cx="620701" cy="620701"/>
        </a:xfrm>
        <a:prstGeom prst="mathPlus">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s-MX" sz="1050" kern="1200"/>
        </a:p>
      </dsp:txBody>
      <dsp:txXfrm>
        <a:off x="6834515" y="1786764"/>
        <a:ext cx="456153" cy="145989"/>
      </dsp:txXfrm>
    </dsp:sp>
    <dsp:sp modelId="{92168262-FBD2-2649-8104-EB3CCACA15D4}">
      <dsp:nvSpPr>
        <dsp:cNvPr id="0" name=""/>
        <dsp:cNvSpPr/>
      </dsp:nvSpPr>
      <dsp:spPr>
        <a:xfrm>
          <a:off x="7459841" y="1324671"/>
          <a:ext cx="1070175" cy="107017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kern="1200" dirty="0"/>
            <a:t>LA ZONA</a:t>
          </a:r>
        </a:p>
      </dsp:txBody>
      <dsp:txXfrm>
        <a:off x="7616565" y="1481395"/>
        <a:ext cx="756727" cy="756727"/>
      </dsp:txXfrm>
    </dsp:sp>
    <dsp:sp modelId="{C9771B86-BAFC-9C49-AA65-9D0C49C4C812}">
      <dsp:nvSpPr>
        <dsp:cNvPr id="0" name=""/>
        <dsp:cNvSpPr/>
      </dsp:nvSpPr>
      <dsp:spPr>
        <a:xfrm>
          <a:off x="8616915" y="1549408"/>
          <a:ext cx="620701" cy="620701"/>
        </a:xfrm>
        <a:prstGeom prst="mathEqual">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s-ES" sz="1050" kern="1200"/>
        </a:p>
      </dsp:txBody>
      <dsp:txXfrm>
        <a:off x="8699189" y="1677272"/>
        <a:ext cx="456153" cy="364973"/>
      </dsp:txXfrm>
    </dsp:sp>
    <dsp:sp modelId="{E212EFD4-C67A-D942-B776-83B4AE430E8B}">
      <dsp:nvSpPr>
        <dsp:cNvPr id="0" name=""/>
        <dsp:cNvSpPr/>
      </dsp:nvSpPr>
      <dsp:spPr>
        <a:xfrm>
          <a:off x="9324515" y="1324671"/>
          <a:ext cx="1484301" cy="107017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kern="1200" dirty="0"/>
            <a:t>238 EXPULSADOS</a:t>
          </a:r>
        </a:p>
      </dsp:txBody>
      <dsp:txXfrm>
        <a:off x="9541886" y="1481395"/>
        <a:ext cx="1049559" cy="7567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4D17B-87E9-2849-8B35-CD17F96DF769}">
      <dsp:nvSpPr>
        <dsp:cNvPr id="0" name=""/>
        <dsp:cNvSpPr/>
      </dsp:nvSpPr>
      <dsp:spPr>
        <a:xfrm>
          <a:off x="0" y="1953333"/>
          <a:ext cx="8128000" cy="1512000"/>
        </a:xfrm>
        <a:prstGeom prst="rightArrow">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2C50C3-AB5C-AD4E-9077-DFAF1FC8E67B}">
      <dsp:nvSpPr>
        <dsp:cNvPr id="0" name=""/>
        <dsp:cNvSpPr/>
      </dsp:nvSpPr>
      <dsp:spPr>
        <a:xfrm>
          <a:off x="5356621" y="2331333"/>
          <a:ext cx="1958578" cy="7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lvl="0" algn="ctr" defTabSz="933450">
            <a:lnSpc>
              <a:spcPct val="90000"/>
            </a:lnSpc>
            <a:spcBef>
              <a:spcPct val="0"/>
            </a:spcBef>
            <a:spcAft>
              <a:spcPct val="35000"/>
            </a:spcAft>
          </a:pPr>
          <a:r>
            <a:rPr lang="es-ES" sz="2100" kern="1200" dirty="0"/>
            <a:t>INSPECCIONADAS</a:t>
          </a:r>
        </a:p>
      </dsp:txBody>
      <dsp:txXfrm>
        <a:off x="5356621" y="2331333"/>
        <a:ext cx="1958578" cy="756000"/>
      </dsp:txXfrm>
    </dsp:sp>
    <dsp:sp modelId="{9798B8A2-9176-114D-9A0E-193FBB31686B}">
      <dsp:nvSpPr>
        <dsp:cNvPr id="0" name=""/>
        <dsp:cNvSpPr/>
      </dsp:nvSpPr>
      <dsp:spPr>
        <a:xfrm>
          <a:off x="3006328" y="2331333"/>
          <a:ext cx="1958578" cy="7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lvl="0" algn="ctr" defTabSz="933450">
            <a:lnSpc>
              <a:spcPct val="90000"/>
            </a:lnSpc>
            <a:spcBef>
              <a:spcPct val="0"/>
            </a:spcBef>
            <a:spcAft>
              <a:spcPct val="35000"/>
            </a:spcAft>
          </a:pPr>
          <a:r>
            <a:rPr lang="es-ES" sz="2100" kern="1200" dirty="0"/>
            <a:t>EMBARCACIONES </a:t>
          </a:r>
        </a:p>
      </dsp:txBody>
      <dsp:txXfrm>
        <a:off x="3006328" y="2331333"/>
        <a:ext cx="1958578" cy="756000"/>
      </dsp:txXfrm>
    </dsp:sp>
    <dsp:sp modelId="{5FD8A4D7-2C8D-AB47-ABD7-40F14AD7B1E5}">
      <dsp:nvSpPr>
        <dsp:cNvPr id="0" name=""/>
        <dsp:cNvSpPr/>
      </dsp:nvSpPr>
      <dsp:spPr>
        <a:xfrm>
          <a:off x="656034" y="2331333"/>
          <a:ext cx="1958578" cy="7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lvl="0" algn="ctr" defTabSz="933450">
            <a:lnSpc>
              <a:spcPct val="90000"/>
            </a:lnSpc>
            <a:spcBef>
              <a:spcPct val="0"/>
            </a:spcBef>
            <a:spcAft>
              <a:spcPct val="35000"/>
            </a:spcAft>
          </a:pPr>
          <a:r>
            <a:rPr lang="es-ES" sz="2100" kern="1200" dirty="0"/>
            <a:t>110 </a:t>
          </a:r>
        </a:p>
      </dsp:txBody>
      <dsp:txXfrm>
        <a:off x="656034" y="2331333"/>
        <a:ext cx="1958578" cy="756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703E0-C344-AE40-9897-DB55DB2A9412}">
      <dsp:nvSpPr>
        <dsp:cNvPr id="0" name=""/>
        <dsp:cNvSpPr/>
      </dsp:nvSpPr>
      <dsp:spPr>
        <a:xfrm>
          <a:off x="1222263" y="0"/>
          <a:ext cx="2654084" cy="89400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dirty="0"/>
            <a:t>VISITAS DE IDENTIFICACIÓN DE TRABAJADORES FORANEOS EN LA ISLA</a:t>
          </a:r>
        </a:p>
      </dsp:txBody>
      <dsp:txXfrm>
        <a:off x="1248448" y="26185"/>
        <a:ext cx="2601714" cy="841637"/>
      </dsp:txXfrm>
    </dsp:sp>
    <dsp:sp modelId="{74771B1C-6A03-BC43-9364-FC9EC9B45EDF}">
      <dsp:nvSpPr>
        <dsp:cNvPr id="0" name=""/>
        <dsp:cNvSpPr/>
      </dsp:nvSpPr>
      <dsp:spPr>
        <a:xfrm rot="5400000">
          <a:off x="2381679" y="916357"/>
          <a:ext cx="335252" cy="402303"/>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MX" sz="1400" kern="1200"/>
        </a:p>
      </dsp:txBody>
      <dsp:txXfrm rot="-5400000">
        <a:off x="2428615" y="949882"/>
        <a:ext cx="241381" cy="234676"/>
      </dsp:txXfrm>
    </dsp:sp>
    <dsp:sp modelId="{CFE12366-1B9B-0546-BD32-0347AAEC4638}">
      <dsp:nvSpPr>
        <dsp:cNvPr id="0" name=""/>
        <dsp:cNvSpPr/>
      </dsp:nvSpPr>
      <dsp:spPr>
        <a:xfrm>
          <a:off x="1222263" y="1341010"/>
          <a:ext cx="2654084" cy="89400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dirty="0"/>
            <a:t>ORGANIZACIÒN DE GRUPO DE INSPECCIÓN PARA TRÁMITES DE CONVIVENCIA</a:t>
          </a:r>
        </a:p>
      </dsp:txBody>
      <dsp:txXfrm>
        <a:off x="1248448" y="1367195"/>
        <a:ext cx="2601714" cy="841637"/>
      </dsp:txXfrm>
    </dsp:sp>
    <dsp:sp modelId="{FCFABD78-472C-4F44-AF87-7F96AE6E66C2}">
      <dsp:nvSpPr>
        <dsp:cNvPr id="0" name=""/>
        <dsp:cNvSpPr/>
      </dsp:nvSpPr>
      <dsp:spPr>
        <a:xfrm rot="5400000">
          <a:off x="2381679" y="2257368"/>
          <a:ext cx="335252" cy="402303"/>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MX" sz="1400" kern="1200"/>
        </a:p>
      </dsp:txBody>
      <dsp:txXfrm rot="-5400000">
        <a:off x="2428615" y="2290893"/>
        <a:ext cx="241381" cy="234676"/>
      </dsp:txXfrm>
    </dsp:sp>
    <dsp:sp modelId="{5AD12898-2937-C24C-94CC-BF807403AFEA}">
      <dsp:nvSpPr>
        <dsp:cNvPr id="0" name=""/>
        <dsp:cNvSpPr/>
      </dsp:nvSpPr>
      <dsp:spPr>
        <a:xfrm>
          <a:off x="1222263" y="2682021"/>
          <a:ext cx="2654084" cy="89400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dirty="0"/>
            <a:t>ORGANIZACIÓN DE INSPECCIÓN EN EL MUELLE</a:t>
          </a:r>
        </a:p>
      </dsp:txBody>
      <dsp:txXfrm>
        <a:off x="1248448" y="2708206"/>
        <a:ext cx="2601714" cy="8416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15662-099B-4E26-860E-F95C21DBEF90}">
      <dsp:nvSpPr>
        <dsp:cNvPr id="0" name=""/>
        <dsp:cNvSpPr/>
      </dsp:nvSpPr>
      <dsp:spPr>
        <a:xfrm>
          <a:off x="3558234" y="855765"/>
          <a:ext cx="2754029" cy="1624735"/>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A6B9F9-83DF-4261-B634-9DC3B13792D1}">
      <dsp:nvSpPr>
        <dsp:cNvPr id="0" name=""/>
        <dsp:cNvSpPr/>
      </dsp:nvSpPr>
      <dsp:spPr>
        <a:xfrm>
          <a:off x="3676" y="2805992"/>
          <a:ext cx="3192410" cy="1184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just" defTabSz="800100">
            <a:lnSpc>
              <a:spcPct val="90000"/>
            </a:lnSpc>
            <a:spcBef>
              <a:spcPct val="0"/>
            </a:spcBef>
            <a:spcAft>
              <a:spcPct val="35000"/>
            </a:spcAft>
          </a:pPr>
          <a:r>
            <a:rPr lang="es-ES" sz="1800" kern="1200" dirty="0">
              <a:solidFill>
                <a:srgbClr val="002060"/>
              </a:solidFill>
            </a:rPr>
            <a:t>Certificados a las personas provenientes de la Isla de Providencia que extraviaron sus documentos</a:t>
          </a:r>
          <a:endParaRPr lang="es-CO" sz="1800" kern="1200" dirty="0">
            <a:solidFill>
              <a:srgbClr val="002060"/>
            </a:solidFill>
          </a:endParaRPr>
        </a:p>
      </dsp:txBody>
      <dsp:txXfrm>
        <a:off x="3676" y="2805992"/>
        <a:ext cx="3192410" cy="1184384"/>
      </dsp:txXfrm>
    </dsp:sp>
    <dsp:sp modelId="{14462D85-D4E2-4606-8394-F37F56AF07EC}">
      <dsp:nvSpPr>
        <dsp:cNvPr id="0" name=""/>
        <dsp:cNvSpPr/>
      </dsp:nvSpPr>
      <dsp:spPr>
        <a:xfrm>
          <a:off x="1031352" y="1256548"/>
          <a:ext cx="2066607" cy="141586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EE1738-BDBD-4375-B3BC-2202124A181B}">
      <dsp:nvSpPr>
        <dsp:cNvPr id="0" name=""/>
        <dsp:cNvSpPr/>
      </dsp:nvSpPr>
      <dsp:spPr>
        <a:xfrm>
          <a:off x="3515462" y="2753775"/>
          <a:ext cx="3846631" cy="1184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just" defTabSz="800100">
            <a:lnSpc>
              <a:spcPct val="90000"/>
            </a:lnSpc>
            <a:spcBef>
              <a:spcPct val="0"/>
            </a:spcBef>
            <a:spcAft>
              <a:spcPct val="35000"/>
            </a:spcAft>
          </a:pPr>
          <a:r>
            <a:rPr lang="es-ES" sz="1800" kern="1200" dirty="0">
              <a:solidFill>
                <a:srgbClr val="002060"/>
              </a:solidFill>
            </a:rPr>
            <a:t>Grupo interdisciplinario de profesionales para el recibimiento de las personas de Providencia, contando con una alianza hecha con la Cruz Roja, para valorar a las personas provenientes de la Isla de Providencia</a:t>
          </a:r>
          <a:r>
            <a:rPr lang="es-ES" sz="1800" kern="1200" dirty="0"/>
            <a:t>.</a:t>
          </a:r>
          <a:endParaRPr lang="es-CO" sz="1800" kern="1200" dirty="0"/>
        </a:p>
      </dsp:txBody>
      <dsp:txXfrm>
        <a:off x="3515462" y="2753775"/>
        <a:ext cx="3846631" cy="11843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D265A-A431-47D6-890B-13981753F9A9}">
      <dsp:nvSpPr>
        <dsp:cNvPr id="0" name=""/>
        <dsp:cNvSpPr/>
      </dsp:nvSpPr>
      <dsp:spPr>
        <a:xfrm>
          <a:off x="0" y="462564"/>
          <a:ext cx="3603500" cy="2162100"/>
        </a:xfrm>
        <a:prstGeom prst="rect">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3.364 PERSONAS SALIERON DE PROVIDENCIA</a:t>
          </a:r>
          <a:endParaRPr lang="es-CO" sz="2000" kern="1200" dirty="0"/>
        </a:p>
      </dsp:txBody>
      <dsp:txXfrm>
        <a:off x="0" y="462564"/>
        <a:ext cx="3603500" cy="2162100"/>
      </dsp:txXfrm>
    </dsp:sp>
    <dsp:sp modelId="{F91E4AFF-6A70-46F2-B029-5100AF7A57E5}">
      <dsp:nvSpPr>
        <dsp:cNvPr id="0" name=""/>
        <dsp:cNvSpPr/>
      </dsp:nvSpPr>
      <dsp:spPr>
        <a:xfrm>
          <a:off x="3886074" y="462564"/>
          <a:ext cx="3603500" cy="2162100"/>
        </a:xfrm>
        <a:prstGeom prst="rect">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1.975 PERSONAS ENTRARON A PROVIDENCIA</a:t>
          </a:r>
          <a:endParaRPr lang="es-CO" sz="2000" kern="1200" dirty="0"/>
        </a:p>
      </dsp:txBody>
      <dsp:txXfrm>
        <a:off x="3886074" y="462564"/>
        <a:ext cx="3603500" cy="216210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7.emf"/></Relationships>
</file>

<file path=ppt/drawings/drawing1.xml><?xml version="1.0" encoding="utf-8"?>
<c:userShapes xmlns:c="http://schemas.openxmlformats.org/drawingml/2006/chart">
  <cdr:relSizeAnchor xmlns:cdr="http://schemas.openxmlformats.org/drawingml/2006/chartDrawing">
    <cdr:from>
      <cdr:x>0.80312</cdr:x>
      <cdr:y>0.18056</cdr:y>
    </cdr:from>
    <cdr:to>
      <cdr:x>0.96354</cdr:x>
      <cdr:y>0.31944</cdr:y>
    </cdr:to>
    <cdr:sp macro="" textlink="">
      <cdr:nvSpPr>
        <cdr:cNvPr id="2" name="CuadroTexto 1">
          <a:extLst xmlns:a="http://schemas.openxmlformats.org/drawingml/2006/main">
            <a:ext uri="{FF2B5EF4-FFF2-40B4-BE49-F238E27FC236}">
              <a16:creationId xmlns:a16="http://schemas.microsoft.com/office/drawing/2014/main" xmlns="" id="{049E1412-E084-442B-A3BD-97D02AE87FD9}"/>
            </a:ext>
          </a:extLst>
        </cdr:cNvPr>
        <cdr:cNvSpPr txBox="1"/>
      </cdr:nvSpPr>
      <cdr:spPr>
        <a:xfrm xmlns:a="http://schemas.openxmlformats.org/drawingml/2006/main">
          <a:off x="3671887" y="495300"/>
          <a:ext cx="733425"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O" sz="1400" b="1">
              <a:solidFill>
                <a:schemeClr val="tx1"/>
              </a:solidFill>
            </a:rPr>
            <a:t>%53,26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BCE53-7C9B-499C-BE68-26FBFA35A3A9}" type="datetimeFigureOut">
              <a:rPr lang="es-CO" smtClean="0"/>
              <a:t>31/01/2022</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807D71-4A82-4AA6-A420-612A93A9FA19}" type="slidenum">
              <a:rPr lang="es-CO" smtClean="0"/>
              <a:t>‹Nº›</a:t>
            </a:fld>
            <a:endParaRPr lang="es-CO"/>
          </a:p>
        </p:txBody>
      </p:sp>
    </p:spTree>
    <p:extLst>
      <p:ext uri="{BB962C8B-B14F-4D97-AF65-F5344CB8AC3E}">
        <p14:creationId xmlns:p14="http://schemas.microsoft.com/office/powerpoint/2010/main" val="3225272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C807D71-4A82-4AA6-A420-612A93A9FA19}" type="slidenum">
              <a:rPr lang="es-CO" smtClean="0"/>
              <a:t>4</a:t>
            </a:fld>
            <a:endParaRPr lang="es-CO"/>
          </a:p>
        </p:txBody>
      </p:sp>
    </p:spTree>
    <p:extLst>
      <p:ext uri="{BB962C8B-B14F-4D97-AF65-F5344CB8AC3E}">
        <p14:creationId xmlns:p14="http://schemas.microsoft.com/office/powerpoint/2010/main" val="3453846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0F254BD5-DEAC-4C5A-8BB4-E3451AFEF692}" type="slidenum">
              <a:rPr lang="en-US" smtClean="0"/>
              <a:t>19</a:t>
            </a:fld>
            <a:endParaRPr lang="en-US"/>
          </a:p>
        </p:txBody>
      </p:sp>
    </p:spTree>
    <p:extLst>
      <p:ext uri="{BB962C8B-B14F-4D97-AF65-F5344CB8AC3E}">
        <p14:creationId xmlns:p14="http://schemas.microsoft.com/office/powerpoint/2010/main" val="80658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00DE8BB3-7D4F-457D-9891-6B077828B48A}" type="slidenum">
              <a:rPr lang="es-CO" smtClean="0"/>
              <a:t>51</a:t>
            </a:fld>
            <a:endParaRPr lang="es-CO"/>
          </a:p>
        </p:txBody>
      </p:sp>
    </p:spTree>
    <p:extLst>
      <p:ext uri="{BB962C8B-B14F-4D97-AF65-F5344CB8AC3E}">
        <p14:creationId xmlns:p14="http://schemas.microsoft.com/office/powerpoint/2010/main" val="546380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00DE8BB3-7D4F-457D-9891-6B077828B48A}" type="slidenum">
              <a:rPr lang="es-CO" smtClean="0"/>
              <a:t>68</a:t>
            </a:fld>
            <a:endParaRPr lang="es-CO"/>
          </a:p>
        </p:txBody>
      </p:sp>
    </p:spTree>
    <p:extLst>
      <p:ext uri="{BB962C8B-B14F-4D97-AF65-F5344CB8AC3E}">
        <p14:creationId xmlns:p14="http://schemas.microsoft.com/office/powerpoint/2010/main" val="1571760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3AACE97-62DC-7C4E-AC40-4B2556B4477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 xmlns:a16="http://schemas.microsoft.com/office/drawing/2014/main" id="{9CE782E9-4B36-DD42-8DB1-906B579772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 xmlns:a16="http://schemas.microsoft.com/office/drawing/2014/main" id="{39598BDD-E39A-6142-8162-2634A0B98A60}"/>
              </a:ext>
            </a:extLst>
          </p:cNvPr>
          <p:cNvSpPr>
            <a:spLocks noGrp="1"/>
          </p:cNvSpPr>
          <p:nvPr>
            <p:ph type="dt" sz="half" idx="10"/>
          </p:nvPr>
        </p:nvSpPr>
        <p:spPr/>
        <p:txBody>
          <a:bodyPr/>
          <a:lstStyle/>
          <a:p>
            <a:fld id="{F04F2A51-C62A-4940-8747-1FF72446501A}" type="datetimeFigureOut">
              <a:rPr lang="es-CO" smtClean="0"/>
              <a:t>31/01/2022</a:t>
            </a:fld>
            <a:endParaRPr lang="es-CO"/>
          </a:p>
        </p:txBody>
      </p:sp>
      <p:sp>
        <p:nvSpPr>
          <p:cNvPr id="5" name="Marcador de pie de página 4">
            <a:extLst>
              <a:ext uri="{FF2B5EF4-FFF2-40B4-BE49-F238E27FC236}">
                <a16:creationId xmlns="" xmlns:a16="http://schemas.microsoft.com/office/drawing/2014/main" id="{0C043FEC-B60D-214D-A9FB-C288E30B724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 xmlns:a16="http://schemas.microsoft.com/office/drawing/2014/main" id="{EFA9A700-C212-1A42-93FA-828F5DCA4277}"/>
              </a:ext>
            </a:extLst>
          </p:cNvPr>
          <p:cNvSpPr>
            <a:spLocks noGrp="1"/>
          </p:cNvSpPr>
          <p:nvPr>
            <p:ph type="sldNum" sz="quarter" idx="12"/>
          </p:nvPr>
        </p:nvSpPr>
        <p:spPr/>
        <p:txBody>
          <a:bodyPr/>
          <a:lstStyle/>
          <a:p>
            <a:fld id="{FCC6A7EC-6AE7-5049-88B4-82245950AD6A}" type="slidenum">
              <a:rPr lang="es-CO" smtClean="0"/>
              <a:t>‹Nº›</a:t>
            </a:fld>
            <a:endParaRPr lang="es-CO"/>
          </a:p>
        </p:txBody>
      </p:sp>
    </p:spTree>
    <p:extLst>
      <p:ext uri="{BB962C8B-B14F-4D97-AF65-F5344CB8AC3E}">
        <p14:creationId xmlns:p14="http://schemas.microsoft.com/office/powerpoint/2010/main" val="3502398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ABB620E-07AD-D548-82A7-DD52551B510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 xmlns:a16="http://schemas.microsoft.com/office/drawing/2014/main" id="{84338089-8CEB-0F41-983E-7EBC43C33F8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 xmlns:a16="http://schemas.microsoft.com/office/drawing/2014/main" id="{301D9F89-509A-A74A-B412-AF200F303955}"/>
              </a:ext>
            </a:extLst>
          </p:cNvPr>
          <p:cNvSpPr>
            <a:spLocks noGrp="1"/>
          </p:cNvSpPr>
          <p:nvPr>
            <p:ph type="dt" sz="half" idx="10"/>
          </p:nvPr>
        </p:nvSpPr>
        <p:spPr/>
        <p:txBody>
          <a:bodyPr/>
          <a:lstStyle/>
          <a:p>
            <a:fld id="{F04F2A51-C62A-4940-8747-1FF72446501A}" type="datetimeFigureOut">
              <a:rPr lang="es-CO" smtClean="0"/>
              <a:t>31/01/2022</a:t>
            </a:fld>
            <a:endParaRPr lang="es-CO"/>
          </a:p>
        </p:txBody>
      </p:sp>
      <p:sp>
        <p:nvSpPr>
          <p:cNvPr id="5" name="Marcador de pie de página 4">
            <a:extLst>
              <a:ext uri="{FF2B5EF4-FFF2-40B4-BE49-F238E27FC236}">
                <a16:creationId xmlns="" xmlns:a16="http://schemas.microsoft.com/office/drawing/2014/main" id="{0FB776AD-369A-014F-A325-71D7476D379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 xmlns:a16="http://schemas.microsoft.com/office/drawing/2014/main" id="{A2A048E5-514B-DA4C-BC17-58EBA19DB095}"/>
              </a:ext>
            </a:extLst>
          </p:cNvPr>
          <p:cNvSpPr>
            <a:spLocks noGrp="1"/>
          </p:cNvSpPr>
          <p:nvPr>
            <p:ph type="sldNum" sz="quarter" idx="12"/>
          </p:nvPr>
        </p:nvSpPr>
        <p:spPr/>
        <p:txBody>
          <a:bodyPr/>
          <a:lstStyle/>
          <a:p>
            <a:fld id="{FCC6A7EC-6AE7-5049-88B4-82245950AD6A}" type="slidenum">
              <a:rPr lang="es-CO" smtClean="0"/>
              <a:t>‹Nº›</a:t>
            </a:fld>
            <a:endParaRPr lang="es-CO"/>
          </a:p>
        </p:txBody>
      </p:sp>
    </p:spTree>
    <p:extLst>
      <p:ext uri="{BB962C8B-B14F-4D97-AF65-F5344CB8AC3E}">
        <p14:creationId xmlns:p14="http://schemas.microsoft.com/office/powerpoint/2010/main" val="906948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60CF4744-6008-1C4A-BDEA-7C37E0ABE64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 xmlns:a16="http://schemas.microsoft.com/office/drawing/2014/main" id="{5F46A40B-5DF6-E441-AD1B-F023A195666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 xmlns:a16="http://schemas.microsoft.com/office/drawing/2014/main" id="{169F1718-046E-1740-982C-F7C5F04FE473}"/>
              </a:ext>
            </a:extLst>
          </p:cNvPr>
          <p:cNvSpPr>
            <a:spLocks noGrp="1"/>
          </p:cNvSpPr>
          <p:nvPr>
            <p:ph type="dt" sz="half" idx="10"/>
          </p:nvPr>
        </p:nvSpPr>
        <p:spPr/>
        <p:txBody>
          <a:bodyPr/>
          <a:lstStyle/>
          <a:p>
            <a:fld id="{F04F2A51-C62A-4940-8747-1FF72446501A}" type="datetimeFigureOut">
              <a:rPr lang="es-CO" smtClean="0"/>
              <a:t>31/01/2022</a:t>
            </a:fld>
            <a:endParaRPr lang="es-CO"/>
          </a:p>
        </p:txBody>
      </p:sp>
      <p:sp>
        <p:nvSpPr>
          <p:cNvPr id="5" name="Marcador de pie de página 4">
            <a:extLst>
              <a:ext uri="{FF2B5EF4-FFF2-40B4-BE49-F238E27FC236}">
                <a16:creationId xmlns="" xmlns:a16="http://schemas.microsoft.com/office/drawing/2014/main" id="{337FF206-76B4-4947-BC77-6D29F97C686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 xmlns:a16="http://schemas.microsoft.com/office/drawing/2014/main" id="{44A286C3-A87B-764F-A07C-18CE6CE189E5}"/>
              </a:ext>
            </a:extLst>
          </p:cNvPr>
          <p:cNvSpPr>
            <a:spLocks noGrp="1"/>
          </p:cNvSpPr>
          <p:nvPr>
            <p:ph type="sldNum" sz="quarter" idx="12"/>
          </p:nvPr>
        </p:nvSpPr>
        <p:spPr/>
        <p:txBody>
          <a:bodyPr/>
          <a:lstStyle/>
          <a:p>
            <a:fld id="{FCC6A7EC-6AE7-5049-88B4-82245950AD6A}" type="slidenum">
              <a:rPr lang="es-CO" smtClean="0"/>
              <a:t>‹Nº›</a:t>
            </a:fld>
            <a:endParaRPr lang="es-CO"/>
          </a:p>
        </p:txBody>
      </p:sp>
    </p:spTree>
    <p:extLst>
      <p:ext uri="{BB962C8B-B14F-4D97-AF65-F5344CB8AC3E}">
        <p14:creationId xmlns:p14="http://schemas.microsoft.com/office/powerpoint/2010/main" val="2858457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42C052E-FE0A-7443-A3EF-FE590A16FED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 xmlns:a16="http://schemas.microsoft.com/office/drawing/2014/main" id="{5ECF37F3-0A05-3E49-BBA6-3742C1D373C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 xmlns:a16="http://schemas.microsoft.com/office/drawing/2014/main" id="{BA70181A-90DD-BE41-B560-09C49F368009}"/>
              </a:ext>
            </a:extLst>
          </p:cNvPr>
          <p:cNvSpPr>
            <a:spLocks noGrp="1"/>
          </p:cNvSpPr>
          <p:nvPr>
            <p:ph type="dt" sz="half" idx="10"/>
          </p:nvPr>
        </p:nvSpPr>
        <p:spPr/>
        <p:txBody>
          <a:bodyPr/>
          <a:lstStyle/>
          <a:p>
            <a:fld id="{F04F2A51-C62A-4940-8747-1FF72446501A}" type="datetimeFigureOut">
              <a:rPr lang="es-CO" smtClean="0"/>
              <a:t>31/01/2022</a:t>
            </a:fld>
            <a:endParaRPr lang="es-CO"/>
          </a:p>
        </p:txBody>
      </p:sp>
      <p:sp>
        <p:nvSpPr>
          <p:cNvPr id="5" name="Marcador de pie de página 4">
            <a:extLst>
              <a:ext uri="{FF2B5EF4-FFF2-40B4-BE49-F238E27FC236}">
                <a16:creationId xmlns="" xmlns:a16="http://schemas.microsoft.com/office/drawing/2014/main" id="{4C279B03-EBCC-0042-B26D-00774EAF2D3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 xmlns:a16="http://schemas.microsoft.com/office/drawing/2014/main" id="{F482834C-6941-A749-AF8A-4F2494AD342F}"/>
              </a:ext>
            </a:extLst>
          </p:cNvPr>
          <p:cNvSpPr>
            <a:spLocks noGrp="1"/>
          </p:cNvSpPr>
          <p:nvPr>
            <p:ph type="sldNum" sz="quarter" idx="12"/>
          </p:nvPr>
        </p:nvSpPr>
        <p:spPr/>
        <p:txBody>
          <a:bodyPr/>
          <a:lstStyle/>
          <a:p>
            <a:fld id="{FCC6A7EC-6AE7-5049-88B4-82245950AD6A}" type="slidenum">
              <a:rPr lang="es-CO" smtClean="0"/>
              <a:t>‹Nº›</a:t>
            </a:fld>
            <a:endParaRPr lang="es-CO"/>
          </a:p>
        </p:txBody>
      </p:sp>
    </p:spTree>
    <p:extLst>
      <p:ext uri="{BB962C8B-B14F-4D97-AF65-F5344CB8AC3E}">
        <p14:creationId xmlns:p14="http://schemas.microsoft.com/office/powerpoint/2010/main" val="452895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FDE46AC-BA93-5848-B3EC-7C346B0CE53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 xmlns:a16="http://schemas.microsoft.com/office/drawing/2014/main" id="{59459B3B-18CD-8A41-9887-466641E81D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A95E46A4-1DA3-4342-A7A9-1B71F1C05C69}"/>
              </a:ext>
            </a:extLst>
          </p:cNvPr>
          <p:cNvSpPr>
            <a:spLocks noGrp="1"/>
          </p:cNvSpPr>
          <p:nvPr>
            <p:ph type="dt" sz="half" idx="10"/>
          </p:nvPr>
        </p:nvSpPr>
        <p:spPr/>
        <p:txBody>
          <a:bodyPr/>
          <a:lstStyle/>
          <a:p>
            <a:fld id="{F04F2A51-C62A-4940-8747-1FF72446501A}" type="datetimeFigureOut">
              <a:rPr lang="es-CO" smtClean="0"/>
              <a:t>31/01/2022</a:t>
            </a:fld>
            <a:endParaRPr lang="es-CO"/>
          </a:p>
        </p:txBody>
      </p:sp>
      <p:sp>
        <p:nvSpPr>
          <p:cNvPr id="5" name="Marcador de pie de página 4">
            <a:extLst>
              <a:ext uri="{FF2B5EF4-FFF2-40B4-BE49-F238E27FC236}">
                <a16:creationId xmlns="" xmlns:a16="http://schemas.microsoft.com/office/drawing/2014/main" id="{A4047C5A-A54E-6F42-A060-2EA8CED1458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 xmlns:a16="http://schemas.microsoft.com/office/drawing/2014/main" id="{290ACEFB-A493-ED48-9E2E-575350ABE682}"/>
              </a:ext>
            </a:extLst>
          </p:cNvPr>
          <p:cNvSpPr>
            <a:spLocks noGrp="1"/>
          </p:cNvSpPr>
          <p:nvPr>
            <p:ph type="sldNum" sz="quarter" idx="12"/>
          </p:nvPr>
        </p:nvSpPr>
        <p:spPr/>
        <p:txBody>
          <a:bodyPr/>
          <a:lstStyle/>
          <a:p>
            <a:fld id="{FCC6A7EC-6AE7-5049-88B4-82245950AD6A}" type="slidenum">
              <a:rPr lang="es-CO" smtClean="0"/>
              <a:t>‹Nº›</a:t>
            </a:fld>
            <a:endParaRPr lang="es-CO"/>
          </a:p>
        </p:txBody>
      </p:sp>
    </p:spTree>
    <p:extLst>
      <p:ext uri="{BB962C8B-B14F-4D97-AF65-F5344CB8AC3E}">
        <p14:creationId xmlns:p14="http://schemas.microsoft.com/office/powerpoint/2010/main" val="311720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997E866-633C-FF42-B481-913B60DB511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 xmlns:a16="http://schemas.microsoft.com/office/drawing/2014/main" id="{90933170-897B-164F-8F58-C1621622128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 xmlns:a16="http://schemas.microsoft.com/office/drawing/2014/main" id="{BEBA6416-DFA1-F94A-82AB-FEF4A3ADC0C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 xmlns:a16="http://schemas.microsoft.com/office/drawing/2014/main" id="{FBF84243-8E2D-1143-B84B-B6D0B05F6286}"/>
              </a:ext>
            </a:extLst>
          </p:cNvPr>
          <p:cNvSpPr>
            <a:spLocks noGrp="1"/>
          </p:cNvSpPr>
          <p:nvPr>
            <p:ph type="dt" sz="half" idx="10"/>
          </p:nvPr>
        </p:nvSpPr>
        <p:spPr/>
        <p:txBody>
          <a:bodyPr/>
          <a:lstStyle/>
          <a:p>
            <a:fld id="{F04F2A51-C62A-4940-8747-1FF72446501A}" type="datetimeFigureOut">
              <a:rPr lang="es-CO" smtClean="0"/>
              <a:t>31/01/2022</a:t>
            </a:fld>
            <a:endParaRPr lang="es-CO"/>
          </a:p>
        </p:txBody>
      </p:sp>
      <p:sp>
        <p:nvSpPr>
          <p:cNvPr id="6" name="Marcador de pie de página 5">
            <a:extLst>
              <a:ext uri="{FF2B5EF4-FFF2-40B4-BE49-F238E27FC236}">
                <a16:creationId xmlns="" xmlns:a16="http://schemas.microsoft.com/office/drawing/2014/main" id="{0F86F5DD-5E60-574B-B21C-0636C1A5CA3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 xmlns:a16="http://schemas.microsoft.com/office/drawing/2014/main" id="{24A77232-6584-944F-A846-9E87F5DBD13A}"/>
              </a:ext>
            </a:extLst>
          </p:cNvPr>
          <p:cNvSpPr>
            <a:spLocks noGrp="1"/>
          </p:cNvSpPr>
          <p:nvPr>
            <p:ph type="sldNum" sz="quarter" idx="12"/>
          </p:nvPr>
        </p:nvSpPr>
        <p:spPr/>
        <p:txBody>
          <a:bodyPr/>
          <a:lstStyle/>
          <a:p>
            <a:fld id="{FCC6A7EC-6AE7-5049-88B4-82245950AD6A}" type="slidenum">
              <a:rPr lang="es-CO" smtClean="0"/>
              <a:t>‹Nº›</a:t>
            </a:fld>
            <a:endParaRPr lang="es-CO"/>
          </a:p>
        </p:txBody>
      </p:sp>
    </p:spTree>
    <p:extLst>
      <p:ext uri="{BB962C8B-B14F-4D97-AF65-F5344CB8AC3E}">
        <p14:creationId xmlns:p14="http://schemas.microsoft.com/office/powerpoint/2010/main" val="3679653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7B1A923-5E1D-2946-9C0E-A729E0BB0CE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 xmlns:a16="http://schemas.microsoft.com/office/drawing/2014/main" id="{CA390358-1369-3B45-8E74-957A637121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5365D386-1872-164F-88FC-F02D1D3B3B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 xmlns:a16="http://schemas.microsoft.com/office/drawing/2014/main" id="{673E0A42-FAA7-D24C-A6B3-9F5A1A7D71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D53E6B6A-A27E-0A4F-B3C6-325343DAD26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 xmlns:a16="http://schemas.microsoft.com/office/drawing/2014/main" id="{5D7E7DF1-621F-7D48-B519-055615FE2327}"/>
              </a:ext>
            </a:extLst>
          </p:cNvPr>
          <p:cNvSpPr>
            <a:spLocks noGrp="1"/>
          </p:cNvSpPr>
          <p:nvPr>
            <p:ph type="dt" sz="half" idx="10"/>
          </p:nvPr>
        </p:nvSpPr>
        <p:spPr/>
        <p:txBody>
          <a:bodyPr/>
          <a:lstStyle/>
          <a:p>
            <a:fld id="{F04F2A51-C62A-4940-8747-1FF72446501A}" type="datetimeFigureOut">
              <a:rPr lang="es-CO" smtClean="0"/>
              <a:t>31/01/2022</a:t>
            </a:fld>
            <a:endParaRPr lang="es-CO"/>
          </a:p>
        </p:txBody>
      </p:sp>
      <p:sp>
        <p:nvSpPr>
          <p:cNvPr id="8" name="Marcador de pie de página 7">
            <a:extLst>
              <a:ext uri="{FF2B5EF4-FFF2-40B4-BE49-F238E27FC236}">
                <a16:creationId xmlns="" xmlns:a16="http://schemas.microsoft.com/office/drawing/2014/main" id="{4DC9A75A-A408-434D-86FC-749A01CCA9A1}"/>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 xmlns:a16="http://schemas.microsoft.com/office/drawing/2014/main" id="{3794B8FF-F560-0040-8C8A-EF63C65694A6}"/>
              </a:ext>
            </a:extLst>
          </p:cNvPr>
          <p:cNvSpPr>
            <a:spLocks noGrp="1"/>
          </p:cNvSpPr>
          <p:nvPr>
            <p:ph type="sldNum" sz="quarter" idx="12"/>
          </p:nvPr>
        </p:nvSpPr>
        <p:spPr/>
        <p:txBody>
          <a:bodyPr/>
          <a:lstStyle/>
          <a:p>
            <a:fld id="{FCC6A7EC-6AE7-5049-88B4-82245950AD6A}" type="slidenum">
              <a:rPr lang="es-CO" smtClean="0"/>
              <a:t>‹Nº›</a:t>
            </a:fld>
            <a:endParaRPr lang="es-CO"/>
          </a:p>
        </p:txBody>
      </p:sp>
    </p:spTree>
    <p:extLst>
      <p:ext uri="{BB962C8B-B14F-4D97-AF65-F5344CB8AC3E}">
        <p14:creationId xmlns:p14="http://schemas.microsoft.com/office/powerpoint/2010/main" val="3944209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E62D3EA-8729-9844-9CDB-471173D2D35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 xmlns:a16="http://schemas.microsoft.com/office/drawing/2014/main" id="{FB92631D-E631-B84D-9C56-970AA3AF682C}"/>
              </a:ext>
            </a:extLst>
          </p:cNvPr>
          <p:cNvSpPr>
            <a:spLocks noGrp="1"/>
          </p:cNvSpPr>
          <p:nvPr>
            <p:ph type="dt" sz="half" idx="10"/>
          </p:nvPr>
        </p:nvSpPr>
        <p:spPr/>
        <p:txBody>
          <a:bodyPr/>
          <a:lstStyle/>
          <a:p>
            <a:fld id="{F04F2A51-C62A-4940-8747-1FF72446501A}" type="datetimeFigureOut">
              <a:rPr lang="es-CO" smtClean="0"/>
              <a:t>31/01/2022</a:t>
            </a:fld>
            <a:endParaRPr lang="es-CO"/>
          </a:p>
        </p:txBody>
      </p:sp>
      <p:sp>
        <p:nvSpPr>
          <p:cNvPr id="4" name="Marcador de pie de página 3">
            <a:extLst>
              <a:ext uri="{FF2B5EF4-FFF2-40B4-BE49-F238E27FC236}">
                <a16:creationId xmlns="" xmlns:a16="http://schemas.microsoft.com/office/drawing/2014/main" id="{B42D38E7-E6ED-E44E-96CA-9FDDE54C86DB}"/>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 xmlns:a16="http://schemas.microsoft.com/office/drawing/2014/main" id="{E25C9E0E-2285-7540-92F5-BFCAE73AAD91}"/>
              </a:ext>
            </a:extLst>
          </p:cNvPr>
          <p:cNvSpPr>
            <a:spLocks noGrp="1"/>
          </p:cNvSpPr>
          <p:nvPr>
            <p:ph type="sldNum" sz="quarter" idx="12"/>
          </p:nvPr>
        </p:nvSpPr>
        <p:spPr/>
        <p:txBody>
          <a:bodyPr/>
          <a:lstStyle/>
          <a:p>
            <a:fld id="{FCC6A7EC-6AE7-5049-88B4-82245950AD6A}" type="slidenum">
              <a:rPr lang="es-CO" smtClean="0"/>
              <a:t>‹Nº›</a:t>
            </a:fld>
            <a:endParaRPr lang="es-CO"/>
          </a:p>
        </p:txBody>
      </p:sp>
    </p:spTree>
    <p:extLst>
      <p:ext uri="{BB962C8B-B14F-4D97-AF65-F5344CB8AC3E}">
        <p14:creationId xmlns:p14="http://schemas.microsoft.com/office/powerpoint/2010/main" val="1668127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1D47A017-F8CD-734A-A353-CA4ED1CC855D}"/>
              </a:ext>
            </a:extLst>
          </p:cNvPr>
          <p:cNvSpPr>
            <a:spLocks noGrp="1"/>
          </p:cNvSpPr>
          <p:nvPr>
            <p:ph type="dt" sz="half" idx="10"/>
          </p:nvPr>
        </p:nvSpPr>
        <p:spPr/>
        <p:txBody>
          <a:bodyPr/>
          <a:lstStyle/>
          <a:p>
            <a:fld id="{F04F2A51-C62A-4940-8747-1FF72446501A}" type="datetimeFigureOut">
              <a:rPr lang="es-CO" smtClean="0"/>
              <a:t>31/01/2022</a:t>
            </a:fld>
            <a:endParaRPr lang="es-CO"/>
          </a:p>
        </p:txBody>
      </p:sp>
      <p:sp>
        <p:nvSpPr>
          <p:cNvPr id="3" name="Marcador de pie de página 2">
            <a:extLst>
              <a:ext uri="{FF2B5EF4-FFF2-40B4-BE49-F238E27FC236}">
                <a16:creationId xmlns="" xmlns:a16="http://schemas.microsoft.com/office/drawing/2014/main" id="{1DA0C691-5170-634E-83E4-E00592A12874}"/>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 xmlns:a16="http://schemas.microsoft.com/office/drawing/2014/main" id="{B8AFE27E-F770-3D4E-A4ED-1EEE6D6F803B}"/>
              </a:ext>
            </a:extLst>
          </p:cNvPr>
          <p:cNvSpPr>
            <a:spLocks noGrp="1"/>
          </p:cNvSpPr>
          <p:nvPr>
            <p:ph type="sldNum" sz="quarter" idx="12"/>
          </p:nvPr>
        </p:nvSpPr>
        <p:spPr/>
        <p:txBody>
          <a:bodyPr/>
          <a:lstStyle/>
          <a:p>
            <a:fld id="{FCC6A7EC-6AE7-5049-88B4-82245950AD6A}" type="slidenum">
              <a:rPr lang="es-CO" smtClean="0"/>
              <a:t>‹Nº›</a:t>
            </a:fld>
            <a:endParaRPr lang="es-CO"/>
          </a:p>
        </p:txBody>
      </p:sp>
    </p:spTree>
    <p:extLst>
      <p:ext uri="{BB962C8B-B14F-4D97-AF65-F5344CB8AC3E}">
        <p14:creationId xmlns:p14="http://schemas.microsoft.com/office/powerpoint/2010/main" val="1595870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0269884-AF99-2145-A270-CAB0BE300E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 xmlns:a16="http://schemas.microsoft.com/office/drawing/2014/main" id="{1B49ACC2-13F5-DB4D-B1B0-5CD6231363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 xmlns:a16="http://schemas.microsoft.com/office/drawing/2014/main" id="{5BB1C41F-691D-734A-996B-05D41A11E3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68F25265-56DE-DA4A-8E6E-D592C358A796}"/>
              </a:ext>
            </a:extLst>
          </p:cNvPr>
          <p:cNvSpPr>
            <a:spLocks noGrp="1"/>
          </p:cNvSpPr>
          <p:nvPr>
            <p:ph type="dt" sz="half" idx="10"/>
          </p:nvPr>
        </p:nvSpPr>
        <p:spPr/>
        <p:txBody>
          <a:bodyPr/>
          <a:lstStyle/>
          <a:p>
            <a:fld id="{F04F2A51-C62A-4940-8747-1FF72446501A}" type="datetimeFigureOut">
              <a:rPr lang="es-CO" smtClean="0"/>
              <a:t>31/01/2022</a:t>
            </a:fld>
            <a:endParaRPr lang="es-CO"/>
          </a:p>
        </p:txBody>
      </p:sp>
      <p:sp>
        <p:nvSpPr>
          <p:cNvPr id="6" name="Marcador de pie de página 5">
            <a:extLst>
              <a:ext uri="{FF2B5EF4-FFF2-40B4-BE49-F238E27FC236}">
                <a16:creationId xmlns="" xmlns:a16="http://schemas.microsoft.com/office/drawing/2014/main" id="{55F10804-46F2-1246-A8A8-DF3058A6976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 xmlns:a16="http://schemas.microsoft.com/office/drawing/2014/main" id="{69EDC430-743D-2141-BA7D-AF4227B95CF9}"/>
              </a:ext>
            </a:extLst>
          </p:cNvPr>
          <p:cNvSpPr>
            <a:spLocks noGrp="1"/>
          </p:cNvSpPr>
          <p:nvPr>
            <p:ph type="sldNum" sz="quarter" idx="12"/>
          </p:nvPr>
        </p:nvSpPr>
        <p:spPr/>
        <p:txBody>
          <a:bodyPr/>
          <a:lstStyle/>
          <a:p>
            <a:fld id="{FCC6A7EC-6AE7-5049-88B4-82245950AD6A}" type="slidenum">
              <a:rPr lang="es-CO" smtClean="0"/>
              <a:t>‹Nº›</a:t>
            </a:fld>
            <a:endParaRPr lang="es-CO"/>
          </a:p>
        </p:txBody>
      </p:sp>
    </p:spTree>
    <p:extLst>
      <p:ext uri="{BB962C8B-B14F-4D97-AF65-F5344CB8AC3E}">
        <p14:creationId xmlns:p14="http://schemas.microsoft.com/office/powerpoint/2010/main" val="2127151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D9A71E5-ACBA-0748-87D1-7FDD922FD72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 xmlns:a16="http://schemas.microsoft.com/office/drawing/2014/main" id="{3E68EA9F-A086-A241-813E-C1B8295448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 xmlns:a16="http://schemas.microsoft.com/office/drawing/2014/main" id="{8C78077E-F0C1-0943-831C-EA6168380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1F5158D3-DEFD-ED43-B214-BCF637F6A69C}"/>
              </a:ext>
            </a:extLst>
          </p:cNvPr>
          <p:cNvSpPr>
            <a:spLocks noGrp="1"/>
          </p:cNvSpPr>
          <p:nvPr>
            <p:ph type="dt" sz="half" idx="10"/>
          </p:nvPr>
        </p:nvSpPr>
        <p:spPr/>
        <p:txBody>
          <a:bodyPr/>
          <a:lstStyle/>
          <a:p>
            <a:fld id="{F04F2A51-C62A-4940-8747-1FF72446501A}" type="datetimeFigureOut">
              <a:rPr lang="es-CO" smtClean="0"/>
              <a:t>31/01/2022</a:t>
            </a:fld>
            <a:endParaRPr lang="es-CO"/>
          </a:p>
        </p:txBody>
      </p:sp>
      <p:sp>
        <p:nvSpPr>
          <p:cNvPr id="6" name="Marcador de pie de página 5">
            <a:extLst>
              <a:ext uri="{FF2B5EF4-FFF2-40B4-BE49-F238E27FC236}">
                <a16:creationId xmlns="" xmlns:a16="http://schemas.microsoft.com/office/drawing/2014/main" id="{8E42F7AE-C375-A844-8651-B76223F4728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 xmlns:a16="http://schemas.microsoft.com/office/drawing/2014/main" id="{7E38BD28-1DB2-4248-8E5E-485BD58AEF82}"/>
              </a:ext>
            </a:extLst>
          </p:cNvPr>
          <p:cNvSpPr>
            <a:spLocks noGrp="1"/>
          </p:cNvSpPr>
          <p:nvPr>
            <p:ph type="sldNum" sz="quarter" idx="12"/>
          </p:nvPr>
        </p:nvSpPr>
        <p:spPr/>
        <p:txBody>
          <a:bodyPr/>
          <a:lstStyle/>
          <a:p>
            <a:fld id="{FCC6A7EC-6AE7-5049-88B4-82245950AD6A}" type="slidenum">
              <a:rPr lang="es-CO" smtClean="0"/>
              <a:t>‹Nº›</a:t>
            </a:fld>
            <a:endParaRPr lang="es-CO"/>
          </a:p>
        </p:txBody>
      </p:sp>
    </p:spTree>
    <p:extLst>
      <p:ext uri="{BB962C8B-B14F-4D97-AF65-F5344CB8AC3E}">
        <p14:creationId xmlns:p14="http://schemas.microsoft.com/office/powerpoint/2010/main" val="2078366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B1BB2DC6-371D-9049-B828-1D0386D5F2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 xmlns:a16="http://schemas.microsoft.com/office/drawing/2014/main" id="{5DE7610E-E938-3943-B56A-420240B929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 xmlns:a16="http://schemas.microsoft.com/office/drawing/2014/main" id="{DDFDAC40-42A7-ED41-A0F4-6142767E4F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F2A51-C62A-4940-8747-1FF72446501A}" type="datetimeFigureOut">
              <a:rPr lang="es-CO" smtClean="0"/>
              <a:t>31/01/2022</a:t>
            </a:fld>
            <a:endParaRPr lang="es-CO"/>
          </a:p>
        </p:txBody>
      </p:sp>
      <p:sp>
        <p:nvSpPr>
          <p:cNvPr id="5" name="Marcador de pie de página 4">
            <a:extLst>
              <a:ext uri="{FF2B5EF4-FFF2-40B4-BE49-F238E27FC236}">
                <a16:creationId xmlns="" xmlns:a16="http://schemas.microsoft.com/office/drawing/2014/main" id="{2811B86D-F1CA-3740-89D0-812D6B9DF4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 xmlns:a16="http://schemas.microsoft.com/office/drawing/2014/main" id="{E73D706D-56D9-284E-AB3C-DC44F0A0B3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C6A7EC-6AE7-5049-88B4-82245950AD6A}" type="slidenum">
              <a:rPr lang="es-CO" smtClean="0"/>
              <a:t>‹Nº›</a:t>
            </a:fld>
            <a:endParaRPr lang="es-CO"/>
          </a:p>
        </p:txBody>
      </p:sp>
    </p:spTree>
    <p:extLst>
      <p:ext uri="{BB962C8B-B14F-4D97-AF65-F5344CB8AC3E}">
        <p14:creationId xmlns:p14="http://schemas.microsoft.com/office/powerpoint/2010/main" val="3585042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package" Target="../embeddings/Hoja_de_c_lculo_de_Microsoft_Excel5.xlsx"/></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package" Target="../embeddings/Hoja_de_c_lculo_de_Microsoft_Excel6.xlsx"/></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package" Target="../embeddings/Hoja_de_c_lculo_de_Microsoft_Excel7.xlsx"/></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package" Target="../embeddings/Hoja_de_c_lculo_de_Microsoft_Excel8.xlsx"/></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47.emf"/><Relationship Id="rId5" Type="http://schemas.openxmlformats.org/officeDocument/2006/relationships/package" Target="../embeddings/Hoja_de_c_lculo_de_Microsoft_Excel12.xlsx"/><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chart" Target="../charts/chart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package" Target="../embeddings/Hoja_de_c_lculo_de_Microsoft_Excel1.xlsx"/><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5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5.emf"/><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g"/><Relationship Id="rId7" Type="http://schemas.openxmlformats.org/officeDocument/2006/relationships/image" Target="../media/image70.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package" Target="../embeddings/Hoja_de_c_lculo_de_Microsoft_Excel2.xlsx"/></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8.png"/><Relationship Id="rId4" Type="http://schemas.openxmlformats.org/officeDocument/2006/relationships/image" Target="../media/image77.jpeg"/></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0.jpg"/></Relationships>
</file>

<file path=ppt/slides/_rels/slide6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82.png"/><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6.jpeg"/></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png"/><Relationship Id="rId7"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chart" Target="../charts/chart10.xml"/><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7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8.jpeg"/><Relationship Id="rId7" Type="http://schemas.openxmlformats.org/officeDocument/2006/relationships/diagramColors" Target="../diagrams/colors3.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s>
</file>

<file path=ppt/slides/_rels/slide7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chart" Target="../charts/chart11.xml"/><Relationship Id="rId7" Type="http://schemas.openxmlformats.org/officeDocument/2006/relationships/diagramColors" Target="../diagrams/colors4.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5.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04.jpeg"/><Relationship Id="rId7" Type="http://schemas.openxmlformats.org/officeDocument/2006/relationships/diagramLayout" Target="../diagrams/layout5.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Data" Target="../diagrams/data5.xml"/><Relationship Id="rId5" Type="http://schemas.openxmlformats.org/officeDocument/2006/relationships/image" Target="../media/image106.jpeg"/><Relationship Id="rId10" Type="http://schemas.microsoft.com/office/2007/relationships/diagramDrawing" Target="../diagrams/drawing5.xml"/><Relationship Id="rId4" Type="http://schemas.openxmlformats.org/officeDocument/2006/relationships/image" Target="../media/image105.jpeg"/><Relationship Id="rId9" Type="http://schemas.openxmlformats.org/officeDocument/2006/relationships/diagramColors" Target="../diagrams/colors5.xml"/></Relationships>
</file>

<file path=ppt/slides/_rels/slide7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package" Target="../embeddings/Hoja_de_c_lculo_de_Microsoft_Excel3.xlsx"/></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chart" Target="../charts/chart15.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5.JPG"/><Relationship Id="rId4" Type="http://schemas.openxmlformats.org/officeDocument/2006/relationships/image" Target="../media/image114.JPG"/></Relationships>
</file>

<file path=ppt/slides/_rels/slide8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8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8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22.jpeg"/><Relationship Id="rId7" Type="http://schemas.openxmlformats.org/officeDocument/2006/relationships/diagramQuickStyle" Target="../diagrams/quickStyle6.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23.jpeg"/><Relationship Id="rId9" Type="http://schemas.microsoft.com/office/2007/relationships/diagramDrawing" Target="../diagrams/drawing6.xml"/></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8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package" Target="../embeddings/Hoja_de_c_lculo_de_Microsoft_Excel4.xlsx"/></Relationships>
</file>

<file path=ppt/slides/_rels/slide90.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129.jpeg"/><Relationship Id="rId7" Type="http://schemas.openxmlformats.org/officeDocument/2006/relationships/diagramLayout" Target="../diagrams/layout7.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Data" Target="../diagrams/data7.xml"/><Relationship Id="rId5" Type="http://schemas.openxmlformats.org/officeDocument/2006/relationships/image" Target="../media/image131.jpeg"/><Relationship Id="rId10" Type="http://schemas.microsoft.com/office/2007/relationships/diagramDrawing" Target="../diagrams/drawing7.xml"/><Relationship Id="rId4" Type="http://schemas.openxmlformats.org/officeDocument/2006/relationships/image" Target="../media/image130.jpeg"/><Relationship Id="rId9" Type="http://schemas.openxmlformats.org/officeDocument/2006/relationships/diagramColors" Target="../diagrams/colors7.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134.jpg"/><Relationship Id="rId7" Type="http://schemas.openxmlformats.org/officeDocument/2006/relationships/image" Target="../media/image138.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7.jpg"/><Relationship Id="rId5" Type="http://schemas.openxmlformats.org/officeDocument/2006/relationships/image" Target="../media/image136.jpg"/><Relationship Id="rId4" Type="http://schemas.openxmlformats.org/officeDocument/2006/relationships/image" Target="../media/image13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DEF54BA-0693-DD4F-AAAE-4F6DDCA33DC9}"/>
              </a:ext>
            </a:extLst>
          </p:cNvPr>
          <p:cNvSpPr>
            <a:spLocks noGrp="1"/>
          </p:cNvSpPr>
          <p:nvPr>
            <p:ph type="ctrTitle"/>
          </p:nvPr>
        </p:nvSpPr>
        <p:spPr/>
        <p:txBody>
          <a:bodyPr/>
          <a:lstStyle/>
          <a:p>
            <a:endParaRPr lang="es-CO"/>
          </a:p>
        </p:txBody>
      </p:sp>
      <p:sp>
        <p:nvSpPr>
          <p:cNvPr id="3" name="Subtítulo 2">
            <a:extLst>
              <a:ext uri="{FF2B5EF4-FFF2-40B4-BE49-F238E27FC236}">
                <a16:creationId xmlns="" xmlns:a16="http://schemas.microsoft.com/office/drawing/2014/main" id="{D3C7DCA7-7E23-0E43-BA95-B52BCE59DC7A}"/>
              </a:ext>
            </a:extLst>
          </p:cNvPr>
          <p:cNvSpPr>
            <a:spLocks noGrp="1"/>
          </p:cNvSpPr>
          <p:nvPr>
            <p:ph type="subTitle" idx="1"/>
          </p:nvPr>
        </p:nvSpPr>
        <p:spPr/>
        <p:txBody>
          <a:bodyPr/>
          <a:lstStyle/>
          <a:p>
            <a:endParaRPr lang="es-CO"/>
          </a:p>
        </p:txBody>
      </p:sp>
      <p:pic>
        <p:nvPicPr>
          <p:cNvPr id="7" name="Imagen 6">
            <a:extLst>
              <a:ext uri="{FF2B5EF4-FFF2-40B4-BE49-F238E27FC236}">
                <a16:creationId xmlns="" xmlns:a16="http://schemas.microsoft.com/office/drawing/2014/main" id="{16BDAE97-A908-EF47-B3D7-5728C2A76055}"/>
              </a:ext>
            </a:extLst>
          </p:cNvPr>
          <p:cNvPicPr>
            <a:picLocks noChangeAspect="1"/>
          </p:cNvPicPr>
          <p:nvPr/>
        </p:nvPicPr>
        <p:blipFill>
          <a:blip r:embed="rId2"/>
          <a:srcRect/>
          <a:stretch/>
        </p:blipFill>
        <p:spPr>
          <a:xfrm>
            <a:off x="0" y="4"/>
            <a:ext cx="12188291" cy="6857996"/>
          </a:xfrm>
          <a:prstGeom prst="rect">
            <a:avLst/>
          </a:prstGeom>
        </p:spPr>
      </p:pic>
    </p:spTree>
    <p:extLst>
      <p:ext uri="{BB962C8B-B14F-4D97-AF65-F5344CB8AC3E}">
        <p14:creationId xmlns:p14="http://schemas.microsoft.com/office/powerpoint/2010/main" val="2194514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3"/>
          <a:srcRect/>
          <a:stretch/>
        </p:blipFill>
        <p:spPr>
          <a:xfrm>
            <a:off x="3706" y="0"/>
            <a:ext cx="12188294" cy="6857997"/>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1895473047"/>
              </p:ext>
            </p:extLst>
          </p:nvPr>
        </p:nvGraphicFramePr>
        <p:xfrm>
          <a:off x="339634" y="1705210"/>
          <a:ext cx="7344185" cy="2743959"/>
        </p:xfrm>
        <a:graphic>
          <a:graphicData uri="http://schemas.openxmlformats.org/presentationml/2006/ole">
            <mc:AlternateContent xmlns:mc="http://schemas.openxmlformats.org/markup-compatibility/2006">
              <mc:Choice xmlns:v="urn:schemas-microsoft-com:vml" Requires="v">
                <p:oleObj spid="_x0000_s23566" name="Hoja de cálculo" r:id="rId4" imgW="7467726" imgH="1381059" progId="Excel.Sheet.12">
                  <p:embed/>
                </p:oleObj>
              </mc:Choice>
              <mc:Fallback>
                <p:oleObj name="Hoja de cálculo" r:id="rId4" imgW="7467726" imgH="1381059" progId="Excel.Sheet.12">
                  <p:embed/>
                  <p:pic>
                    <p:nvPicPr>
                      <p:cNvPr id="6" name="Objeto 5"/>
                      <p:cNvPicPr/>
                      <p:nvPr/>
                    </p:nvPicPr>
                    <p:blipFill>
                      <a:blip r:embed="rId5"/>
                      <a:stretch>
                        <a:fillRect/>
                      </a:stretch>
                    </p:blipFill>
                    <p:spPr>
                      <a:xfrm>
                        <a:off x="339634" y="1705210"/>
                        <a:ext cx="7344185" cy="2743959"/>
                      </a:xfrm>
                      <a:prstGeom prst="rect">
                        <a:avLst/>
                      </a:prstGeom>
                    </p:spPr>
                  </p:pic>
                </p:oleObj>
              </mc:Fallback>
            </mc:AlternateContent>
          </a:graphicData>
        </a:graphic>
      </p:graphicFrame>
      <p:pic>
        <p:nvPicPr>
          <p:cNvPr id="2" name="Imagen 1"/>
          <p:cNvPicPr>
            <a:picLocks noChangeAspect="1"/>
          </p:cNvPicPr>
          <p:nvPr/>
        </p:nvPicPr>
        <p:blipFill>
          <a:blip r:embed="rId6"/>
          <a:stretch>
            <a:fillRect/>
          </a:stretch>
        </p:blipFill>
        <p:spPr>
          <a:xfrm>
            <a:off x="7939056" y="1571665"/>
            <a:ext cx="3938502" cy="3232347"/>
          </a:xfrm>
          <a:prstGeom prst="rect">
            <a:avLst/>
          </a:prstGeom>
        </p:spPr>
      </p:pic>
      <p:sp>
        <p:nvSpPr>
          <p:cNvPr id="3" name="Rectángulo 2"/>
          <p:cNvSpPr/>
          <p:nvPr/>
        </p:nvSpPr>
        <p:spPr>
          <a:xfrm>
            <a:off x="339634" y="185668"/>
            <a:ext cx="11537924" cy="1200329"/>
          </a:xfrm>
          <a:prstGeom prst="rect">
            <a:avLst/>
          </a:prstGeom>
          <a:noFill/>
        </p:spPr>
        <p:txBody>
          <a:bodyPr wrap="square" lIns="91440" tIns="45720" rIns="91440" bIns="45720">
            <a:spAutoFit/>
          </a:bodyPr>
          <a:lstStyle/>
          <a:p>
            <a:pPr algn="ctr"/>
            <a:r>
              <a:rPr lang="es-E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PROGRAMA: GOBIERNO FUERTE, EXCELENCIA EN CICLO DE LA GESTIÓN PÚBLICA</a:t>
            </a:r>
          </a:p>
        </p:txBody>
      </p:sp>
    </p:spTree>
    <p:extLst>
      <p:ext uri="{BB962C8B-B14F-4D97-AF65-F5344CB8AC3E}">
        <p14:creationId xmlns:p14="http://schemas.microsoft.com/office/powerpoint/2010/main" val="8826301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3"/>
          <a:srcRect/>
          <a:stretch/>
        </p:blipFill>
        <p:spPr>
          <a:xfrm>
            <a:off x="3706" y="0"/>
            <a:ext cx="12188294" cy="6857997"/>
          </a:xfrm>
          <a:prstGeom prst="rect">
            <a:avLst/>
          </a:prstGeom>
        </p:spPr>
      </p:pic>
      <p:graphicFrame>
        <p:nvGraphicFramePr>
          <p:cNvPr id="7" name="Objeto 6"/>
          <p:cNvGraphicFramePr>
            <a:graphicFrameLocks noChangeAspect="1"/>
          </p:cNvGraphicFramePr>
          <p:nvPr>
            <p:extLst>
              <p:ext uri="{D42A27DB-BD31-4B8C-83A1-F6EECF244321}">
                <p14:modId xmlns:p14="http://schemas.microsoft.com/office/powerpoint/2010/main" val="3942540821"/>
              </p:ext>
            </p:extLst>
          </p:nvPr>
        </p:nvGraphicFramePr>
        <p:xfrm>
          <a:off x="358883" y="1828800"/>
          <a:ext cx="7573237" cy="2729551"/>
        </p:xfrm>
        <a:graphic>
          <a:graphicData uri="http://schemas.openxmlformats.org/presentationml/2006/ole">
            <mc:AlternateContent xmlns:mc="http://schemas.openxmlformats.org/markup-compatibility/2006">
              <mc:Choice xmlns:v="urn:schemas-microsoft-com:vml" Requires="v">
                <p:oleObj spid="_x0000_s24591" name="Hoja de cálculo" r:id="rId4" imgW="7467726" imgH="1724117" progId="Excel.Sheet.12">
                  <p:embed/>
                </p:oleObj>
              </mc:Choice>
              <mc:Fallback>
                <p:oleObj name="Hoja de cálculo" r:id="rId4" imgW="7467726" imgH="1724117" progId="Excel.Sheet.12">
                  <p:embed/>
                  <p:pic>
                    <p:nvPicPr>
                      <p:cNvPr id="7" name="Objeto 6"/>
                      <p:cNvPicPr/>
                      <p:nvPr/>
                    </p:nvPicPr>
                    <p:blipFill>
                      <a:blip r:embed="rId5"/>
                      <a:stretch>
                        <a:fillRect/>
                      </a:stretch>
                    </p:blipFill>
                    <p:spPr>
                      <a:xfrm>
                        <a:off x="358883" y="1828800"/>
                        <a:ext cx="7573237" cy="2729551"/>
                      </a:xfrm>
                      <a:prstGeom prst="rect">
                        <a:avLst/>
                      </a:prstGeom>
                    </p:spPr>
                  </p:pic>
                </p:oleObj>
              </mc:Fallback>
            </mc:AlternateContent>
          </a:graphicData>
        </a:graphic>
      </p:graphicFrame>
      <p:pic>
        <p:nvPicPr>
          <p:cNvPr id="10" name="Imagen 9" descr="C:\Users\ghernandez\Desktop\PLANEACION\2021\PDD 2021\fotos\WhatsApp Image 2021-11-06 at 10.38.18.jpeg"/>
          <p:cNvPicPr/>
          <p:nvPr/>
        </p:nvPicPr>
        <p:blipFill rotWithShape="1">
          <a:blip r:embed="rId6" cstate="print">
            <a:extLst>
              <a:ext uri="{28A0092B-C50C-407E-A947-70E740481C1C}">
                <a14:useLocalDpi xmlns:a14="http://schemas.microsoft.com/office/drawing/2010/main" val="0"/>
              </a:ext>
            </a:extLst>
          </a:blip>
          <a:srcRect b="21026"/>
          <a:stretch/>
        </p:blipFill>
        <p:spPr bwMode="auto">
          <a:xfrm>
            <a:off x="8177349" y="1681116"/>
            <a:ext cx="3544205" cy="3109248"/>
          </a:xfrm>
          <a:prstGeom prst="rect">
            <a:avLst/>
          </a:prstGeom>
          <a:noFill/>
          <a:ln>
            <a:noFill/>
          </a:ln>
        </p:spPr>
      </p:pic>
      <p:sp>
        <p:nvSpPr>
          <p:cNvPr id="2" name="Rectángulo 1"/>
          <p:cNvSpPr/>
          <p:nvPr/>
        </p:nvSpPr>
        <p:spPr>
          <a:xfrm>
            <a:off x="358883" y="158331"/>
            <a:ext cx="11362671" cy="1200329"/>
          </a:xfrm>
          <a:prstGeom prst="rect">
            <a:avLst/>
          </a:prstGeom>
          <a:noFill/>
        </p:spPr>
        <p:txBody>
          <a:bodyPr wrap="square" lIns="91440" tIns="45720" rIns="91440" bIns="45720">
            <a:spAutoFit/>
          </a:bodyPr>
          <a:lstStyle/>
          <a:p>
            <a:pPr algn="ctr"/>
            <a:r>
              <a:rPr lang="es-E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PROGRAMA: PLAN DE ESTÍMULOS PARA DINAMIZAR EL DESARROLLO ECONÓMICO EN EL DEPARTAMENTO</a:t>
            </a:r>
          </a:p>
        </p:txBody>
      </p:sp>
    </p:spTree>
    <p:extLst>
      <p:ext uri="{BB962C8B-B14F-4D97-AF65-F5344CB8AC3E}">
        <p14:creationId xmlns:p14="http://schemas.microsoft.com/office/powerpoint/2010/main" val="1561682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3"/>
          <a:srcRect/>
          <a:stretch/>
        </p:blipFill>
        <p:spPr>
          <a:xfrm>
            <a:off x="3706" y="0"/>
            <a:ext cx="12188294" cy="6857997"/>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3772032872"/>
              </p:ext>
            </p:extLst>
          </p:nvPr>
        </p:nvGraphicFramePr>
        <p:xfrm>
          <a:off x="5037651" y="2559854"/>
          <a:ext cx="6875569" cy="2011755"/>
        </p:xfrm>
        <a:graphic>
          <a:graphicData uri="http://schemas.openxmlformats.org/presentationml/2006/ole">
            <mc:AlternateContent xmlns:mc="http://schemas.openxmlformats.org/markup-compatibility/2006">
              <mc:Choice xmlns:v="urn:schemas-microsoft-com:vml" Requires="v">
                <p:oleObj spid="_x0000_s25614" name="Hoja de cálculo" r:id="rId4" imgW="7467726" imgH="1000164" progId="Excel.Sheet.12">
                  <p:embed/>
                </p:oleObj>
              </mc:Choice>
              <mc:Fallback>
                <p:oleObj name="Hoja de cálculo" r:id="rId4" imgW="7467726" imgH="1000164" progId="Excel.Sheet.12">
                  <p:embed/>
                  <p:pic>
                    <p:nvPicPr>
                      <p:cNvPr id="6" name="Objeto 5"/>
                      <p:cNvPicPr/>
                      <p:nvPr/>
                    </p:nvPicPr>
                    <p:blipFill>
                      <a:blip r:embed="rId5"/>
                      <a:stretch>
                        <a:fillRect/>
                      </a:stretch>
                    </p:blipFill>
                    <p:spPr>
                      <a:xfrm>
                        <a:off x="5037651" y="2559854"/>
                        <a:ext cx="6875569" cy="2011755"/>
                      </a:xfrm>
                      <a:prstGeom prst="rect">
                        <a:avLst/>
                      </a:prstGeom>
                    </p:spPr>
                  </p:pic>
                </p:oleObj>
              </mc:Fallback>
            </mc:AlternateContent>
          </a:graphicData>
        </a:graphic>
      </p:graphicFrame>
      <p:pic>
        <p:nvPicPr>
          <p:cNvPr id="3" name="Imagen 2"/>
          <p:cNvPicPr>
            <a:picLocks noChangeAspect="1"/>
          </p:cNvPicPr>
          <p:nvPr/>
        </p:nvPicPr>
        <p:blipFill>
          <a:blip r:embed="rId6"/>
          <a:stretch>
            <a:fillRect/>
          </a:stretch>
        </p:blipFill>
        <p:spPr>
          <a:xfrm>
            <a:off x="372618" y="750627"/>
            <a:ext cx="4383852" cy="3820983"/>
          </a:xfrm>
          <a:prstGeom prst="rect">
            <a:avLst/>
          </a:prstGeom>
        </p:spPr>
      </p:pic>
      <p:sp>
        <p:nvSpPr>
          <p:cNvPr id="4" name="Rectángulo 3"/>
          <p:cNvSpPr/>
          <p:nvPr/>
        </p:nvSpPr>
        <p:spPr>
          <a:xfrm>
            <a:off x="4589761" y="402765"/>
            <a:ext cx="7742830" cy="1754326"/>
          </a:xfrm>
          <a:prstGeom prst="rect">
            <a:avLst/>
          </a:prstGeom>
          <a:noFill/>
        </p:spPr>
        <p:txBody>
          <a:bodyPr wrap="square" lIns="91440" tIns="45720" rIns="91440" bIns="45720">
            <a:spAutoFit/>
          </a:bodyPr>
          <a:lstStyle/>
          <a:p>
            <a:pPr algn="ctr"/>
            <a:r>
              <a:rPr lang="es-E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PROGRAMA: TRANSPARENCIA Y LUCHA ANTICORRUPCIÓN PARA GENERAR CONFIANZA</a:t>
            </a:r>
          </a:p>
        </p:txBody>
      </p:sp>
    </p:spTree>
    <p:extLst>
      <p:ext uri="{BB962C8B-B14F-4D97-AF65-F5344CB8AC3E}">
        <p14:creationId xmlns:p14="http://schemas.microsoft.com/office/powerpoint/2010/main" val="16302242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3"/>
          <a:srcRect/>
          <a:stretch/>
        </p:blipFill>
        <p:spPr>
          <a:xfrm>
            <a:off x="3706" y="0"/>
            <a:ext cx="12188294" cy="6857997"/>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707958708"/>
              </p:ext>
            </p:extLst>
          </p:nvPr>
        </p:nvGraphicFramePr>
        <p:xfrm>
          <a:off x="325881" y="1865910"/>
          <a:ext cx="6903189" cy="2364896"/>
        </p:xfrm>
        <a:graphic>
          <a:graphicData uri="http://schemas.openxmlformats.org/presentationml/2006/ole">
            <mc:AlternateContent xmlns:mc="http://schemas.openxmlformats.org/markup-compatibility/2006">
              <mc:Choice xmlns:v="urn:schemas-microsoft-com:vml" Requires="v">
                <p:oleObj spid="_x0000_s26639" name="Hoja de cálculo" r:id="rId4" imgW="7467726" imgH="1000164" progId="Excel.Sheet.12">
                  <p:embed/>
                </p:oleObj>
              </mc:Choice>
              <mc:Fallback>
                <p:oleObj name="Hoja de cálculo" r:id="rId4" imgW="7467726" imgH="1000164" progId="Excel.Sheet.12">
                  <p:embed/>
                  <p:pic>
                    <p:nvPicPr>
                      <p:cNvPr id="6" name="Objeto 5"/>
                      <p:cNvPicPr/>
                      <p:nvPr/>
                    </p:nvPicPr>
                    <p:blipFill>
                      <a:blip r:embed="rId5"/>
                      <a:stretch>
                        <a:fillRect/>
                      </a:stretch>
                    </p:blipFill>
                    <p:spPr>
                      <a:xfrm>
                        <a:off x="325881" y="1865910"/>
                        <a:ext cx="6903189" cy="2364896"/>
                      </a:xfrm>
                      <a:prstGeom prst="rect">
                        <a:avLst/>
                      </a:prstGeom>
                    </p:spPr>
                  </p:pic>
                </p:oleObj>
              </mc:Fallback>
            </mc:AlternateContent>
          </a:graphicData>
        </a:graphic>
      </p:graphicFrame>
      <p:sp>
        <p:nvSpPr>
          <p:cNvPr id="2" name="Rectángulo 1"/>
          <p:cNvSpPr/>
          <p:nvPr/>
        </p:nvSpPr>
        <p:spPr>
          <a:xfrm>
            <a:off x="757443" y="207621"/>
            <a:ext cx="10486012" cy="707886"/>
          </a:xfrm>
          <a:prstGeom prst="rect">
            <a:avLst/>
          </a:prstGeom>
          <a:noFill/>
        </p:spPr>
        <p:txBody>
          <a:bodyPr wrap="none" lIns="91440" tIns="45720" rIns="91440" bIns="45720">
            <a:spAutoFit/>
          </a:bodyPr>
          <a:lstStyle/>
          <a:p>
            <a:pPr algn="ctr"/>
            <a:r>
              <a:rPr lang="es-E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PROGRAMA: VIVIENDA EN CONDICIONES DIGNAS</a:t>
            </a:r>
          </a:p>
        </p:txBody>
      </p:sp>
      <p:pic>
        <p:nvPicPr>
          <p:cNvPr id="4" name="Imagen 3"/>
          <p:cNvPicPr>
            <a:picLocks noChangeAspect="1"/>
          </p:cNvPicPr>
          <p:nvPr/>
        </p:nvPicPr>
        <p:blipFill>
          <a:blip r:embed="rId6"/>
          <a:stretch>
            <a:fillRect/>
          </a:stretch>
        </p:blipFill>
        <p:spPr>
          <a:xfrm>
            <a:off x="7551245" y="1378425"/>
            <a:ext cx="4011516" cy="3742362"/>
          </a:xfrm>
          <a:prstGeom prst="rect">
            <a:avLst/>
          </a:prstGeom>
        </p:spPr>
      </p:pic>
    </p:spTree>
    <p:extLst>
      <p:ext uri="{BB962C8B-B14F-4D97-AF65-F5344CB8AC3E}">
        <p14:creationId xmlns:p14="http://schemas.microsoft.com/office/powerpoint/2010/main" val="40664002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2"/>
          <a:srcRect/>
          <a:stretch/>
        </p:blipFill>
        <p:spPr>
          <a:xfrm>
            <a:off x="3706" y="0"/>
            <a:ext cx="12188294" cy="6857997"/>
          </a:xfrm>
          <a:prstGeom prst="rect">
            <a:avLst/>
          </a:prstGeom>
        </p:spPr>
      </p:pic>
      <p:sp>
        <p:nvSpPr>
          <p:cNvPr id="2" name="Rectángulo 1"/>
          <p:cNvSpPr/>
          <p:nvPr/>
        </p:nvSpPr>
        <p:spPr>
          <a:xfrm>
            <a:off x="757443" y="193973"/>
            <a:ext cx="10486012" cy="707886"/>
          </a:xfrm>
          <a:prstGeom prst="rect">
            <a:avLst/>
          </a:prstGeom>
          <a:noFill/>
        </p:spPr>
        <p:txBody>
          <a:bodyPr wrap="none" lIns="91440" tIns="45720" rIns="91440" bIns="45720">
            <a:spAutoFit/>
          </a:bodyPr>
          <a:lstStyle/>
          <a:p>
            <a:pPr algn="ctr"/>
            <a:r>
              <a:rPr lang="es-E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PROGRAMA: VIVIENDA EN CONDICIONES DIGNAS</a:t>
            </a:r>
          </a:p>
        </p:txBody>
      </p:sp>
      <p:pic>
        <p:nvPicPr>
          <p:cNvPr id="3" name="Imagen 2"/>
          <p:cNvPicPr>
            <a:picLocks noChangeAspect="1"/>
          </p:cNvPicPr>
          <p:nvPr/>
        </p:nvPicPr>
        <p:blipFill>
          <a:blip r:embed="rId3"/>
          <a:stretch>
            <a:fillRect/>
          </a:stretch>
        </p:blipFill>
        <p:spPr>
          <a:xfrm>
            <a:off x="3883820" y="1351128"/>
            <a:ext cx="4222949" cy="3626116"/>
          </a:xfrm>
          <a:prstGeom prst="rect">
            <a:avLst/>
          </a:prstGeom>
        </p:spPr>
      </p:pic>
      <p:pic>
        <p:nvPicPr>
          <p:cNvPr id="5" name="Imagen 4"/>
          <p:cNvPicPr>
            <a:picLocks noChangeAspect="1"/>
          </p:cNvPicPr>
          <p:nvPr/>
        </p:nvPicPr>
        <p:blipFill>
          <a:blip r:embed="rId4"/>
          <a:stretch>
            <a:fillRect/>
          </a:stretch>
        </p:blipFill>
        <p:spPr>
          <a:xfrm>
            <a:off x="8393373" y="1351128"/>
            <a:ext cx="3170300" cy="3596436"/>
          </a:xfrm>
          <a:prstGeom prst="rect">
            <a:avLst/>
          </a:prstGeom>
        </p:spPr>
      </p:pic>
      <p:pic>
        <p:nvPicPr>
          <p:cNvPr id="7" name="Imagen 6"/>
          <p:cNvPicPr>
            <a:picLocks noChangeAspect="1"/>
          </p:cNvPicPr>
          <p:nvPr/>
        </p:nvPicPr>
        <p:blipFill>
          <a:blip r:embed="rId5"/>
          <a:stretch>
            <a:fillRect/>
          </a:stretch>
        </p:blipFill>
        <p:spPr>
          <a:xfrm>
            <a:off x="757443" y="1351128"/>
            <a:ext cx="2954748" cy="3730321"/>
          </a:xfrm>
          <a:prstGeom prst="rect">
            <a:avLst/>
          </a:prstGeom>
        </p:spPr>
      </p:pic>
    </p:spTree>
    <p:extLst>
      <p:ext uri="{BB962C8B-B14F-4D97-AF65-F5344CB8AC3E}">
        <p14:creationId xmlns:p14="http://schemas.microsoft.com/office/powerpoint/2010/main" val="4073727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2"/>
          <a:srcRect/>
          <a:stretch/>
        </p:blipFill>
        <p:spPr>
          <a:xfrm>
            <a:off x="3706" y="0"/>
            <a:ext cx="12188294" cy="6857997"/>
          </a:xfrm>
          <a:prstGeom prst="rect">
            <a:avLst/>
          </a:prstGeom>
        </p:spPr>
      </p:pic>
      <p:sp>
        <p:nvSpPr>
          <p:cNvPr id="2" name="Rectángulo 1"/>
          <p:cNvSpPr/>
          <p:nvPr/>
        </p:nvSpPr>
        <p:spPr>
          <a:xfrm>
            <a:off x="2866030" y="330450"/>
            <a:ext cx="6182435" cy="707886"/>
          </a:xfrm>
          <a:prstGeom prst="rect">
            <a:avLst/>
          </a:prstGeom>
          <a:noFill/>
        </p:spPr>
        <p:txBody>
          <a:bodyPr wrap="square" lIns="91440" tIns="45720" rIns="91440" bIns="45720">
            <a:spAutoFit/>
          </a:bodyPr>
          <a:lstStyle/>
          <a:p>
            <a:pPr algn="ctr"/>
            <a:r>
              <a:rPr lang="es-ES" sz="4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PROCESOS EN CURSO</a:t>
            </a:r>
            <a:endParaRPr lang="es-E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CuadroTexto 3"/>
          <p:cNvSpPr txBox="1"/>
          <p:nvPr/>
        </p:nvSpPr>
        <p:spPr>
          <a:xfrm>
            <a:off x="914400" y="1624083"/>
            <a:ext cx="6578221" cy="2862322"/>
          </a:xfrm>
          <a:prstGeom prst="rect">
            <a:avLst/>
          </a:prstGeom>
          <a:noFill/>
        </p:spPr>
        <p:txBody>
          <a:bodyPr wrap="square" rtlCol="0">
            <a:spAutoFit/>
          </a:bodyPr>
          <a:lstStyle/>
          <a:p>
            <a:pPr marL="285750" indent="-285750">
              <a:buFont typeface="Arial" panose="020B0604020202020204" pitchFamily="34" charset="0"/>
              <a:buChar char="•"/>
            </a:pPr>
            <a:r>
              <a:rPr lang="es-MX" b="1" dirty="0" smtClean="0">
                <a:effectLst>
                  <a:outerShdw blurRad="38100" dist="38100" dir="2700000" algn="tl">
                    <a:srgbClr val="000000">
                      <a:alpha val="43137"/>
                    </a:srgbClr>
                  </a:outerShdw>
                </a:effectLst>
              </a:rPr>
              <a:t>MC – </a:t>
            </a:r>
            <a:r>
              <a:rPr lang="es-MX" b="1" dirty="0" err="1" smtClean="0">
                <a:effectLst>
                  <a:outerShdw blurRad="38100" dist="38100" dir="2700000" algn="tl">
                    <a:srgbClr val="000000">
                      <a:alpha val="43137"/>
                    </a:srgbClr>
                  </a:outerShdw>
                </a:effectLst>
              </a:rPr>
              <a:t>SPL</a:t>
            </a:r>
            <a:r>
              <a:rPr lang="es-MX" b="1" dirty="0" smtClean="0">
                <a:effectLst>
                  <a:outerShdw blurRad="38100" dist="38100" dir="2700000" algn="tl">
                    <a:srgbClr val="000000">
                      <a:alpha val="43137"/>
                    </a:srgbClr>
                  </a:outerShdw>
                </a:effectLst>
              </a:rPr>
              <a:t> – 0058 – 2021    MEJORAMIENTO DE VIVIENDA </a:t>
            </a:r>
            <a:r>
              <a:rPr lang="es-MX" dirty="0" smtClean="0"/>
              <a:t>ADULTOS MAYORES</a:t>
            </a:r>
          </a:p>
          <a:p>
            <a:r>
              <a:rPr lang="es-MX" dirty="0" smtClean="0"/>
              <a:t>      53 VIVIENDAS</a:t>
            </a:r>
          </a:p>
          <a:p>
            <a:endParaRPr lang="es-MX" dirty="0"/>
          </a:p>
          <a:p>
            <a:r>
              <a:rPr lang="es-MX" dirty="0" smtClean="0"/>
              <a:t>      35 –RURALES</a:t>
            </a:r>
          </a:p>
          <a:p>
            <a:r>
              <a:rPr lang="es-MX" dirty="0" smtClean="0"/>
              <a:t>      18 –URBANAS</a:t>
            </a:r>
          </a:p>
          <a:p>
            <a:endParaRPr lang="es-MX" dirty="0" smtClean="0"/>
          </a:p>
          <a:p>
            <a:endParaRPr lang="es-MX" dirty="0"/>
          </a:p>
          <a:p>
            <a:pPr marL="285750" indent="-285750">
              <a:buFont typeface="Arial" panose="020B0604020202020204" pitchFamily="34" charset="0"/>
              <a:buChar char="•"/>
            </a:pPr>
            <a:r>
              <a:rPr lang="es-MX" b="1" dirty="0" smtClean="0">
                <a:effectLst>
                  <a:outerShdw blurRad="38100" dist="38100" dir="2700000" algn="tl">
                    <a:srgbClr val="000000">
                      <a:alpha val="43137"/>
                    </a:srgbClr>
                  </a:outerShdw>
                </a:effectLst>
              </a:rPr>
              <a:t>LP – </a:t>
            </a:r>
            <a:r>
              <a:rPr lang="es-MX" b="1" dirty="0" err="1" smtClean="0">
                <a:effectLst>
                  <a:outerShdw blurRad="38100" dist="38100" dir="2700000" algn="tl">
                    <a:srgbClr val="000000">
                      <a:alpha val="43137"/>
                    </a:srgbClr>
                  </a:outerShdw>
                </a:effectLst>
              </a:rPr>
              <a:t>SPL</a:t>
            </a:r>
            <a:r>
              <a:rPr lang="es-MX" b="1" dirty="0" smtClean="0">
                <a:effectLst>
                  <a:outerShdw blurRad="38100" dist="38100" dir="2700000" algn="tl">
                    <a:srgbClr val="000000">
                      <a:alpha val="43137"/>
                    </a:srgbClr>
                  </a:outerShdw>
                </a:effectLst>
              </a:rPr>
              <a:t> – 0011 -2021   PLAN DE ORDENAMIENTO TERRITORIAL</a:t>
            </a:r>
          </a:p>
          <a:p>
            <a:endParaRPr lang="es-CO" dirty="0"/>
          </a:p>
        </p:txBody>
      </p:sp>
      <p:pic>
        <p:nvPicPr>
          <p:cNvPr id="6" name="Imagen 5"/>
          <p:cNvPicPr>
            <a:picLocks noChangeAspect="1"/>
          </p:cNvPicPr>
          <p:nvPr/>
        </p:nvPicPr>
        <p:blipFill rotWithShape="1">
          <a:blip r:embed="rId3"/>
          <a:srcRect l="23294" t="6955" r="25244" b="6358"/>
          <a:stretch/>
        </p:blipFill>
        <p:spPr>
          <a:xfrm>
            <a:off x="7492621" y="1260564"/>
            <a:ext cx="4110009" cy="3461561"/>
          </a:xfrm>
          <a:prstGeom prst="rect">
            <a:avLst/>
          </a:prstGeom>
        </p:spPr>
      </p:pic>
    </p:spTree>
    <p:extLst>
      <p:ext uri="{BB962C8B-B14F-4D97-AF65-F5344CB8AC3E}">
        <p14:creationId xmlns:p14="http://schemas.microsoft.com/office/powerpoint/2010/main" val="1092895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2"/>
          <a:srcRect/>
          <a:stretch/>
        </p:blipFill>
        <p:spPr>
          <a:xfrm>
            <a:off x="3706" y="0"/>
            <a:ext cx="12188294" cy="6857997"/>
          </a:xfrm>
          <a:prstGeom prst="rect">
            <a:avLst/>
          </a:prstGeom>
        </p:spPr>
      </p:pic>
      <p:graphicFrame>
        <p:nvGraphicFramePr>
          <p:cNvPr id="5" name="4 Tabla"/>
          <p:cNvGraphicFramePr>
            <a:graphicFrameLocks noGrp="1"/>
          </p:cNvGraphicFramePr>
          <p:nvPr>
            <p:extLst/>
          </p:nvPr>
        </p:nvGraphicFramePr>
        <p:xfrm>
          <a:off x="392586" y="1564189"/>
          <a:ext cx="5407711" cy="2625675"/>
        </p:xfrm>
        <a:graphic>
          <a:graphicData uri="http://schemas.openxmlformats.org/drawingml/2006/table">
            <a:tbl>
              <a:tblPr firstRow="1" firstCol="1" bandRow="1"/>
              <a:tblGrid>
                <a:gridCol w="2207550"/>
                <a:gridCol w="1462579"/>
                <a:gridCol w="767546"/>
                <a:gridCol w="970036"/>
              </a:tblGrid>
              <a:tr h="699177">
                <a:tc>
                  <a:txBody>
                    <a:bodyPr/>
                    <a:lstStyle/>
                    <a:p>
                      <a:pPr algn="ctr">
                        <a:lnSpc>
                          <a:spcPct val="115000"/>
                        </a:lnSpc>
                        <a:spcAft>
                          <a:spcPts val="0"/>
                        </a:spcAft>
                      </a:pPr>
                      <a:r>
                        <a:rPr lang="es-CO" sz="1100" b="1" dirty="0">
                          <a:solidFill>
                            <a:schemeClr val="bg1"/>
                          </a:solidFill>
                          <a:effectLst/>
                          <a:latin typeface="Calibri"/>
                          <a:ea typeface="Calibri"/>
                          <a:cs typeface="Times New Roman"/>
                        </a:rPr>
                        <a:t>Descripción Meta Producto</a:t>
                      </a:r>
                      <a:endParaRPr lang="es-CO" sz="11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algn="ctr">
                        <a:lnSpc>
                          <a:spcPct val="115000"/>
                        </a:lnSpc>
                        <a:spcAft>
                          <a:spcPts val="0"/>
                        </a:spcAft>
                      </a:pPr>
                      <a:r>
                        <a:rPr lang="es-CO" sz="1100" b="1" dirty="0">
                          <a:solidFill>
                            <a:schemeClr val="bg1"/>
                          </a:solidFill>
                          <a:effectLst/>
                          <a:latin typeface="Calibri"/>
                          <a:ea typeface="Calibri"/>
                          <a:cs typeface="Times New Roman"/>
                        </a:rPr>
                        <a:t>Indicador de Producto</a:t>
                      </a:r>
                      <a:endParaRPr lang="es-CO" sz="11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algn="ctr">
                        <a:lnSpc>
                          <a:spcPct val="115000"/>
                        </a:lnSpc>
                        <a:spcAft>
                          <a:spcPts val="0"/>
                        </a:spcAft>
                      </a:pPr>
                      <a:r>
                        <a:rPr lang="es-CO" sz="1100" b="1">
                          <a:solidFill>
                            <a:schemeClr val="bg1"/>
                          </a:solidFill>
                          <a:effectLst/>
                          <a:latin typeface="Calibri"/>
                          <a:ea typeface="Calibri"/>
                          <a:cs typeface="Times New Roman"/>
                        </a:rPr>
                        <a:t>Valor Esperado 2021</a:t>
                      </a:r>
                      <a:endParaRPr lang="es-CO" sz="11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algn="ctr">
                        <a:lnSpc>
                          <a:spcPct val="115000"/>
                        </a:lnSpc>
                        <a:spcAft>
                          <a:spcPts val="0"/>
                        </a:spcAft>
                      </a:pPr>
                      <a:r>
                        <a:rPr lang="es-CO" sz="1100" b="1" dirty="0">
                          <a:solidFill>
                            <a:schemeClr val="bg1"/>
                          </a:solidFill>
                          <a:effectLst/>
                          <a:latin typeface="Calibri"/>
                          <a:ea typeface="Calibri"/>
                          <a:cs typeface="Times New Roman"/>
                        </a:rPr>
                        <a:t>Valor Ejecutado 2021</a:t>
                      </a:r>
                      <a:endParaRPr lang="es-CO" sz="11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r>
              <a:tr h="699177">
                <a:tc>
                  <a:txBody>
                    <a:bodyPr/>
                    <a:lstStyle/>
                    <a:p>
                      <a:pPr>
                        <a:lnSpc>
                          <a:spcPct val="115000"/>
                        </a:lnSpc>
                        <a:spcAft>
                          <a:spcPts val="0"/>
                        </a:spcAft>
                      </a:pPr>
                      <a:r>
                        <a:rPr lang="es-CO" sz="1100" dirty="0">
                          <a:effectLst/>
                          <a:latin typeface="Calibri"/>
                          <a:ea typeface="Calibri"/>
                          <a:cs typeface="Times New Roman"/>
                        </a:rPr>
                        <a:t>Mantener, mejorar o Rehabilitar el sistema vial de transporte de la isla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100">
                          <a:effectLst/>
                          <a:latin typeface="Calibri"/>
                          <a:ea typeface="Calibri"/>
                          <a:cs typeface="Times New Roman"/>
                        </a:rPr>
                        <a:t>Km de vía Mejorada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100" dirty="0" smtClean="0">
                          <a:effectLst/>
                          <a:latin typeface="Calibri"/>
                          <a:ea typeface="Calibri"/>
                          <a:cs typeface="Times New Roman"/>
                        </a:rPr>
                        <a:t>1,5</a:t>
                      </a:r>
                      <a:endParaRPr lang="es-CO"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100" b="1" dirty="0" smtClean="0">
                          <a:effectLst/>
                          <a:latin typeface="Calibri"/>
                          <a:ea typeface="Calibri"/>
                          <a:cs typeface="Times New Roman"/>
                        </a:rPr>
                        <a:t>1,1</a:t>
                      </a:r>
                      <a:endParaRPr lang="es-CO"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9177">
                <a:tc>
                  <a:txBody>
                    <a:bodyPr/>
                    <a:lstStyle/>
                    <a:p>
                      <a:pPr>
                        <a:lnSpc>
                          <a:spcPct val="115000"/>
                        </a:lnSpc>
                        <a:spcAft>
                          <a:spcPts val="0"/>
                        </a:spcAft>
                      </a:pPr>
                      <a:r>
                        <a:rPr lang="es-CO" sz="1100">
                          <a:effectLst/>
                          <a:latin typeface="Calibri"/>
                          <a:ea typeface="Calibri"/>
                          <a:cs typeface="Times New Roman"/>
                        </a:rPr>
                        <a:t>Rehabilitar el sistema vial de transporte de la isla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100">
                          <a:effectLst/>
                          <a:latin typeface="Calibri"/>
                          <a:ea typeface="Calibri"/>
                          <a:cs typeface="Times New Roman"/>
                        </a:rPr>
                        <a:t>Km de vía con mantenimiento periódico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100" dirty="0" smtClean="0">
                          <a:effectLst/>
                          <a:latin typeface="Calibri"/>
                          <a:ea typeface="Calibri"/>
                          <a:cs typeface="Times New Roman"/>
                        </a:rPr>
                        <a:t>4</a:t>
                      </a:r>
                      <a:endParaRPr lang="es-CO"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100" b="1" dirty="0" smtClean="0">
                          <a:effectLst/>
                          <a:latin typeface="Calibri"/>
                          <a:ea typeface="Calibri"/>
                          <a:cs typeface="Times New Roman"/>
                        </a:rPr>
                        <a:t>1,3</a:t>
                      </a:r>
                      <a:endParaRPr lang="es-CO"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8144">
                <a:tc>
                  <a:txBody>
                    <a:bodyPr/>
                    <a:lstStyle/>
                    <a:p>
                      <a:pPr>
                        <a:lnSpc>
                          <a:spcPct val="115000"/>
                        </a:lnSpc>
                        <a:spcAft>
                          <a:spcPts val="0"/>
                        </a:spcAft>
                      </a:pPr>
                      <a:r>
                        <a:rPr lang="es-CO" sz="1100">
                          <a:effectLst/>
                          <a:latin typeface="Calibri"/>
                          <a:ea typeface="Calibri"/>
                          <a:cs typeface="Times New Roman"/>
                        </a:rPr>
                        <a:t>Rehabilitar el sistema vial de transporte de la isla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CO" sz="1100" dirty="0">
                          <a:effectLst/>
                          <a:latin typeface="Calibri"/>
                          <a:ea typeface="Calibri"/>
                          <a:cs typeface="Times New Roman"/>
                        </a:rPr>
                        <a:t>Km de vías nuevas construidas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100" dirty="0" smtClean="0">
                          <a:effectLst/>
                          <a:latin typeface="Calibri"/>
                          <a:ea typeface="Calibri"/>
                          <a:cs typeface="Times New Roman"/>
                        </a:rPr>
                        <a:t>1</a:t>
                      </a:r>
                      <a:endParaRPr lang="es-CO"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CO" sz="1100" b="1" dirty="0">
                          <a:effectLst/>
                          <a:latin typeface="Calibri"/>
                          <a:ea typeface="Calibri"/>
                          <a:cs typeface="Times New Roman"/>
                        </a:rPr>
                        <a:t>0</a:t>
                      </a:r>
                      <a:endParaRPr lang="es-CO"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544" y="3313046"/>
            <a:ext cx="2808131" cy="1914982"/>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543" y="1284550"/>
            <a:ext cx="2808131" cy="2028496"/>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1675" y="1614705"/>
            <a:ext cx="2696704" cy="2792296"/>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5 Rectángulo"/>
          <p:cNvSpPr/>
          <p:nvPr/>
        </p:nvSpPr>
        <p:spPr>
          <a:xfrm>
            <a:off x="1624084" y="198996"/>
            <a:ext cx="8666327" cy="707886"/>
          </a:xfrm>
          <a:prstGeom prst="rect">
            <a:avLst/>
          </a:prstGeom>
        </p:spPr>
        <p:txBody>
          <a:bodyPr wrap="square">
            <a:spAutoFit/>
          </a:bodyPr>
          <a:lstStyle/>
          <a:p>
            <a:pPr algn="ctr"/>
            <a:r>
              <a:rPr lang="es-CO" sz="2000" b="1" dirty="0">
                <a:solidFill>
                  <a:schemeClr val="accent1">
                    <a:lumMod val="50000"/>
                  </a:schemeClr>
                </a:solidFill>
              </a:rPr>
              <a:t>REDES VIALES EN BUEN ESTADO PARA MEJORAR LA MOVILIDAD Y CONECTIVIDAD TERRESTRE EN EL ARCHIPIÉLAGO</a:t>
            </a:r>
          </a:p>
        </p:txBody>
      </p:sp>
    </p:spTree>
    <p:extLst>
      <p:ext uri="{BB962C8B-B14F-4D97-AF65-F5344CB8AC3E}">
        <p14:creationId xmlns:p14="http://schemas.microsoft.com/office/powerpoint/2010/main" val="2249090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2"/>
          <a:srcRect/>
          <a:stretch/>
        </p:blipFill>
        <p:spPr>
          <a:xfrm>
            <a:off x="0" y="35740"/>
            <a:ext cx="12188294" cy="6857997"/>
          </a:xfrm>
          <a:prstGeom prst="rect">
            <a:avLst/>
          </a:prstGeom>
        </p:spPr>
      </p:pic>
      <p:graphicFrame>
        <p:nvGraphicFramePr>
          <p:cNvPr id="4" name="3 Tabla"/>
          <p:cNvGraphicFramePr>
            <a:graphicFrameLocks noGrp="1"/>
          </p:cNvGraphicFramePr>
          <p:nvPr>
            <p:extLst/>
          </p:nvPr>
        </p:nvGraphicFramePr>
        <p:xfrm>
          <a:off x="697830" y="1678675"/>
          <a:ext cx="4856809" cy="2923580"/>
        </p:xfrm>
        <a:graphic>
          <a:graphicData uri="http://schemas.openxmlformats.org/drawingml/2006/table">
            <a:tbl>
              <a:tblPr firstRow="1" firstCol="1" bandRow="1"/>
              <a:tblGrid>
                <a:gridCol w="1500306"/>
                <a:gridCol w="1831604"/>
                <a:gridCol w="770775"/>
                <a:gridCol w="754124"/>
              </a:tblGrid>
              <a:tr h="623271">
                <a:tc>
                  <a:txBody>
                    <a:bodyPr/>
                    <a:lstStyle/>
                    <a:p>
                      <a:pPr algn="ctr">
                        <a:lnSpc>
                          <a:spcPct val="115000"/>
                        </a:lnSpc>
                        <a:spcAft>
                          <a:spcPts val="0"/>
                        </a:spcAft>
                        <a:tabLst>
                          <a:tab pos="2295525" algn="l"/>
                        </a:tabLst>
                      </a:pPr>
                      <a:r>
                        <a:rPr lang="es-CO" sz="1100" dirty="0">
                          <a:solidFill>
                            <a:schemeClr val="bg1"/>
                          </a:solidFill>
                          <a:effectLst/>
                          <a:latin typeface="Calibri"/>
                          <a:ea typeface="Calibri"/>
                          <a:cs typeface="Times New Roman"/>
                        </a:rPr>
                        <a:t>Descripción Meta Producto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algn="ctr">
                        <a:lnSpc>
                          <a:spcPct val="115000"/>
                        </a:lnSpc>
                        <a:spcAft>
                          <a:spcPts val="0"/>
                        </a:spcAft>
                        <a:tabLst>
                          <a:tab pos="2295525" algn="l"/>
                        </a:tabLst>
                      </a:pPr>
                      <a:r>
                        <a:rPr lang="es-CO" sz="1100">
                          <a:solidFill>
                            <a:schemeClr val="bg1"/>
                          </a:solidFill>
                          <a:effectLst/>
                          <a:latin typeface="Calibri"/>
                          <a:ea typeface="Calibri"/>
                          <a:cs typeface="Times New Roman"/>
                        </a:rPr>
                        <a:t>Indicador de Producto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algn="ctr">
                        <a:lnSpc>
                          <a:spcPct val="115000"/>
                        </a:lnSpc>
                        <a:spcAft>
                          <a:spcPts val="0"/>
                        </a:spcAft>
                        <a:tabLst>
                          <a:tab pos="2295525" algn="l"/>
                        </a:tabLst>
                      </a:pPr>
                      <a:r>
                        <a:rPr lang="es-CO" sz="1100">
                          <a:solidFill>
                            <a:schemeClr val="bg1"/>
                          </a:solidFill>
                          <a:effectLst/>
                          <a:latin typeface="Calibri"/>
                          <a:ea typeface="Calibri"/>
                          <a:cs typeface="Times New Roman"/>
                        </a:rPr>
                        <a:t>Valor Esperado 2021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algn="ctr">
                        <a:lnSpc>
                          <a:spcPct val="115000"/>
                        </a:lnSpc>
                        <a:spcAft>
                          <a:spcPts val="0"/>
                        </a:spcAft>
                        <a:tabLst>
                          <a:tab pos="2295525" algn="l"/>
                        </a:tabLst>
                      </a:pPr>
                      <a:r>
                        <a:rPr lang="es-CO" sz="1100" dirty="0">
                          <a:solidFill>
                            <a:schemeClr val="bg1"/>
                          </a:solidFill>
                          <a:effectLst/>
                          <a:latin typeface="Calibri"/>
                          <a:ea typeface="Calibri"/>
                          <a:cs typeface="Times New Roman"/>
                        </a:rPr>
                        <a:t>Valor Ejecutado 2021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r>
              <a:tr h="635694">
                <a:tc>
                  <a:txBody>
                    <a:bodyPr/>
                    <a:lstStyle/>
                    <a:p>
                      <a:pPr>
                        <a:lnSpc>
                          <a:spcPct val="115000"/>
                        </a:lnSpc>
                        <a:spcAft>
                          <a:spcPts val="0"/>
                        </a:spcAft>
                        <a:tabLst>
                          <a:tab pos="2295525" algn="l"/>
                        </a:tabLst>
                      </a:pPr>
                      <a:r>
                        <a:rPr lang="es-CO" sz="1100">
                          <a:effectLst/>
                          <a:latin typeface="Calibri"/>
                          <a:ea typeface="Calibri"/>
                          <a:cs typeface="Times New Roman"/>
                        </a:rPr>
                        <a:t>Construir, mantener y rehabilitar redes de alcantarillado pluvial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2295525" algn="l"/>
                        </a:tabLst>
                      </a:pPr>
                      <a:r>
                        <a:rPr lang="es-CO" sz="1100">
                          <a:effectLst/>
                          <a:latin typeface="Calibri"/>
                          <a:ea typeface="Calibri"/>
                          <a:cs typeface="Times New Roman"/>
                        </a:rPr>
                        <a:t>Redes de drenaje Pluvial con mantenimiento periódico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295525" algn="l"/>
                        </a:tabLst>
                      </a:pPr>
                      <a:r>
                        <a:rPr lang="es-CO" sz="1100">
                          <a:effectLst/>
                          <a:latin typeface="Calibri"/>
                          <a:ea typeface="Calibri"/>
                          <a:cs typeface="Times New Roman"/>
                        </a:rPr>
                        <a:t>12000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295525" algn="l"/>
                        </a:tabLst>
                      </a:pPr>
                      <a:r>
                        <a:rPr lang="es-CO" sz="1100" b="1">
                          <a:effectLst/>
                          <a:latin typeface="Calibri"/>
                          <a:ea typeface="Calibri"/>
                          <a:cs typeface="Times New Roman"/>
                        </a:rPr>
                        <a:t>12000</a:t>
                      </a:r>
                      <a:endParaRPr lang="es-CO"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8300">
                <a:tc>
                  <a:txBody>
                    <a:bodyPr/>
                    <a:lstStyle/>
                    <a:p>
                      <a:pPr>
                        <a:lnSpc>
                          <a:spcPct val="115000"/>
                        </a:lnSpc>
                        <a:spcAft>
                          <a:spcPts val="0"/>
                        </a:spcAft>
                        <a:tabLst>
                          <a:tab pos="2295525" algn="l"/>
                        </a:tabLst>
                      </a:pPr>
                      <a:r>
                        <a:rPr lang="es-CO" sz="1100">
                          <a:effectLst/>
                          <a:latin typeface="Calibri"/>
                          <a:ea typeface="Calibri"/>
                          <a:cs typeface="Times New Roman"/>
                        </a:rPr>
                        <a:t>Construir, mantener y rehabilitar redes de alcantarillado pluvial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2295525" algn="l"/>
                        </a:tabLst>
                      </a:pPr>
                      <a:r>
                        <a:rPr lang="es-CO" sz="1100">
                          <a:effectLst/>
                          <a:latin typeface="Calibri"/>
                          <a:ea typeface="Calibri"/>
                          <a:cs typeface="Times New Roman"/>
                        </a:rPr>
                        <a:t>Redes de drenajes pluvial rehabilitadas, construidos y/o ampliados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295525" algn="l"/>
                        </a:tabLst>
                      </a:pPr>
                      <a:r>
                        <a:rPr lang="es-CO" sz="1100" dirty="0" smtClean="0">
                          <a:effectLst/>
                          <a:latin typeface="Calibri"/>
                          <a:ea typeface="Calibri"/>
                          <a:cs typeface="Times New Roman"/>
                        </a:rPr>
                        <a:t>1300</a:t>
                      </a:r>
                      <a:endParaRPr lang="es-CO"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295525" algn="l"/>
                        </a:tabLst>
                      </a:pPr>
                      <a:r>
                        <a:rPr lang="es-CO" sz="1100" b="1" dirty="0" smtClean="0">
                          <a:effectLst/>
                          <a:latin typeface="Calibri"/>
                          <a:ea typeface="Calibri"/>
                          <a:cs typeface="Times New Roman"/>
                        </a:rPr>
                        <a:t>0</a:t>
                      </a:r>
                      <a:endParaRPr lang="es-CO"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6315">
                <a:tc>
                  <a:txBody>
                    <a:bodyPr/>
                    <a:lstStyle/>
                    <a:p>
                      <a:pPr>
                        <a:lnSpc>
                          <a:spcPct val="115000"/>
                        </a:lnSpc>
                        <a:spcAft>
                          <a:spcPts val="0"/>
                        </a:spcAft>
                        <a:tabLst>
                          <a:tab pos="2295525" algn="l"/>
                        </a:tabLst>
                      </a:pPr>
                      <a:r>
                        <a:rPr lang="es-CO" sz="1100">
                          <a:effectLst/>
                          <a:latin typeface="Calibri"/>
                          <a:ea typeface="Calibri"/>
                          <a:cs typeface="Times New Roman"/>
                        </a:rPr>
                        <a:t>Construir y mejorar andenes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2295525" algn="l"/>
                        </a:tabLst>
                      </a:pPr>
                      <a:r>
                        <a:rPr lang="es-CO" sz="1100">
                          <a:effectLst/>
                          <a:latin typeface="Calibri"/>
                          <a:ea typeface="Calibri"/>
                          <a:cs typeface="Times New Roman"/>
                        </a:rPr>
                        <a:t>Andenes construidos y/o Mejorados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295525" algn="l"/>
                        </a:tabLst>
                      </a:pPr>
                      <a:r>
                        <a:rPr lang="es-CO" sz="1100">
                          <a:effectLst/>
                          <a:latin typeface="Calibri"/>
                          <a:ea typeface="Calibri"/>
                          <a:cs typeface="Times New Roman"/>
                        </a:rPr>
                        <a:t>3800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295525" algn="l"/>
                        </a:tabLst>
                      </a:pPr>
                      <a:r>
                        <a:rPr lang="es-CO" sz="1100" b="1" dirty="0" smtClean="0">
                          <a:effectLst/>
                          <a:latin typeface="Calibri"/>
                          <a:ea typeface="Calibri"/>
                          <a:cs typeface="Times New Roman"/>
                        </a:rPr>
                        <a:t>7375</a:t>
                      </a:r>
                      <a:endParaRPr lang="es-CO"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910" y="1050878"/>
            <a:ext cx="2521851" cy="2123255"/>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5762" y="2033835"/>
            <a:ext cx="2041734" cy="2716687"/>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912" y="3249588"/>
            <a:ext cx="2521850" cy="2480776"/>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4 Rectángulo"/>
          <p:cNvSpPr/>
          <p:nvPr/>
        </p:nvSpPr>
        <p:spPr>
          <a:xfrm>
            <a:off x="1719618" y="227703"/>
            <a:ext cx="9130351" cy="707886"/>
          </a:xfrm>
          <a:prstGeom prst="rect">
            <a:avLst/>
          </a:prstGeom>
        </p:spPr>
        <p:txBody>
          <a:bodyPr wrap="square">
            <a:spAutoFit/>
          </a:bodyPr>
          <a:lstStyle/>
          <a:p>
            <a:pPr algn="ctr"/>
            <a:r>
              <a:rPr lang="es-CO" sz="2000" b="1" dirty="0">
                <a:solidFill>
                  <a:schemeClr val="accent1">
                    <a:lumMod val="50000"/>
                  </a:schemeClr>
                </a:solidFill>
              </a:rPr>
              <a:t>REDES VIALES EN BUEN ESTADO PARA MEJORAR LA MOVILIDAD Y CONECTIVIDAD TERRESTRE EN EL ARCHIPIÉLAGO</a:t>
            </a:r>
          </a:p>
        </p:txBody>
      </p:sp>
    </p:spTree>
    <p:extLst>
      <p:ext uri="{BB962C8B-B14F-4D97-AF65-F5344CB8AC3E}">
        <p14:creationId xmlns:p14="http://schemas.microsoft.com/office/powerpoint/2010/main" val="3516858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2"/>
          <a:srcRect/>
          <a:stretch/>
        </p:blipFill>
        <p:spPr>
          <a:xfrm>
            <a:off x="3706" y="8445"/>
            <a:ext cx="12188294" cy="6857997"/>
          </a:xfrm>
          <a:prstGeom prst="rect">
            <a:avLst/>
          </a:prstGeom>
        </p:spPr>
      </p:pic>
      <p:graphicFrame>
        <p:nvGraphicFramePr>
          <p:cNvPr id="4" name="3 Tabla"/>
          <p:cNvGraphicFramePr>
            <a:graphicFrameLocks noGrp="1"/>
          </p:cNvGraphicFramePr>
          <p:nvPr>
            <p:extLst/>
          </p:nvPr>
        </p:nvGraphicFramePr>
        <p:xfrm>
          <a:off x="896620" y="1966309"/>
          <a:ext cx="5199380" cy="2400976"/>
        </p:xfrm>
        <a:graphic>
          <a:graphicData uri="http://schemas.openxmlformats.org/drawingml/2006/table">
            <a:tbl>
              <a:tblPr firstRow="1" firstCol="1" bandRow="1"/>
              <a:tblGrid>
                <a:gridCol w="1868805"/>
                <a:gridCol w="1543685"/>
                <a:gridCol w="887095"/>
                <a:gridCol w="899795"/>
              </a:tblGrid>
              <a:tr h="670903">
                <a:tc>
                  <a:txBody>
                    <a:bodyPr/>
                    <a:lstStyle/>
                    <a:p>
                      <a:pPr algn="ctr">
                        <a:lnSpc>
                          <a:spcPct val="115000"/>
                        </a:lnSpc>
                        <a:spcAft>
                          <a:spcPts val="0"/>
                        </a:spcAft>
                        <a:tabLst>
                          <a:tab pos="2295525" algn="l"/>
                        </a:tabLst>
                      </a:pPr>
                      <a:r>
                        <a:rPr lang="es-CO" sz="1100" dirty="0">
                          <a:solidFill>
                            <a:schemeClr val="bg1"/>
                          </a:solidFill>
                          <a:effectLst/>
                          <a:latin typeface="Calibri"/>
                          <a:ea typeface="Calibri"/>
                          <a:cs typeface="Times New Roman"/>
                        </a:rPr>
                        <a:t>Descripción Meta Producto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algn="ctr">
                        <a:lnSpc>
                          <a:spcPct val="115000"/>
                        </a:lnSpc>
                        <a:spcAft>
                          <a:spcPts val="0"/>
                        </a:spcAft>
                        <a:tabLst>
                          <a:tab pos="2295525" algn="l"/>
                        </a:tabLst>
                      </a:pPr>
                      <a:r>
                        <a:rPr lang="es-CO" sz="1100">
                          <a:solidFill>
                            <a:schemeClr val="bg1"/>
                          </a:solidFill>
                          <a:effectLst/>
                          <a:latin typeface="Calibri"/>
                          <a:ea typeface="Calibri"/>
                          <a:cs typeface="Times New Roman"/>
                        </a:rPr>
                        <a:t>Indicador de Producto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algn="ctr">
                        <a:lnSpc>
                          <a:spcPct val="115000"/>
                        </a:lnSpc>
                        <a:spcAft>
                          <a:spcPts val="0"/>
                        </a:spcAft>
                        <a:tabLst>
                          <a:tab pos="2295525" algn="l"/>
                        </a:tabLst>
                      </a:pPr>
                      <a:r>
                        <a:rPr lang="es-CO" sz="1100">
                          <a:solidFill>
                            <a:schemeClr val="bg1"/>
                          </a:solidFill>
                          <a:effectLst/>
                          <a:latin typeface="Calibri"/>
                          <a:ea typeface="Calibri"/>
                          <a:cs typeface="Times New Roman"/>
                        </a:rPr>
                        <a:t>Valor Esperado 2021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c>
                  <a:txBody>
                    <a:bodyPr/>
                    <a:lstStyle/>
                    <a:p>
                      <a:pPr algn="ctr">
                        <a:lnSpc>
                          <a:spcPct val="115000"/>
                        </a:lnSpc>
                        <a:spcAft>
                          <a:spcPts val="0"/>
                        </a:spcAft>
                        <a:tabLst>
                          <a:tab pos="2295525" algn="l"/>
                        </a:tabLst>
                      </a:pPr>
                      <a:r>
                        <a:rPr lang="es-CO" sz="1100" dirty="0">
                          <a:solidFill>
                            <a:schemeClr val="bg1"/>
                          </a:solidFill>
                          <a:effectLst/>
                          <a:latin typeface="Calibri"/>
                          <a:ea typeface="Calibri"/>
                          <a:cs typeface="Times New Roman"/>
                        </a:rPr>
                        <a:t>Valor Ejecutado 2021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F243E"/>
                    </a:solidFill>
                  </a:tcPr>
                </a:tc>
              </a:tr>
              <a:tr h="531914">
                <a:tc>
                  <a:txBody>
                    <a:bodyPr/>
                    <a:lstStyle/>
                    <a:p>
                      <a:pPr>
                        <a:lnSpc>
                          <a:spcPct val="115000"/>
                        </a:lnSpc>
                        <a:spcAft>
                          <a:spcPts val="0"/>
                        </a:spcAft>
                        <a:tabLst>
                          <a:tab pos="2295525" algn="l"/>
                        </a:tabLst>
                      </a:pPr>
                      <a:r>
                        <a:rPr lang="es-CO" sz="1100">
                          <a:effectLst/>
                          <a:latin typeface="Calibri"/>
                          <a:ea typeface="Calibri"/>
                          <a:cs typeface="Times New Roman"/>
                        </a:rPr>
                        <a:t>Aeropuerto mejorado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2295525" algn="l"/>
                        </a:tabLst>
                      </a:pPr>
                      <a:r>
                        <a:rPr lang="es-CO" sz="1100">
                          <a:effectLst/>
                          <a:latin typeface="Calibri"/>
                          <a:ea typeface="Calibri"/>
                          <a:cs typeface="Times New Roman"/>
                        </a:rPr>
                        <a:t>Aeropuerto mejorado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295525" algn="l"/>
                        </a:tabLst>
                      </a:pPr>
                      <a:r>
                        <a:rPr lang="es-CO" sz="1100">
                          <a:effectLst/>
                          <a:latin typeface="Calibri"/>
                          <a:ea typeface="Calibri"/>
                          <a:cs typeface="Times New Roman"/>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295525" algn="l"/>
                        </a:tabLst>
                      </a:pPr>
                      <a:r>
                        <a:rPr lang="es-CO" sz="1100" b="1" dirty="0" smtClean="0">
                          <a:effectLst/>
                          <a:latin typeface="Calibri"/>
                          <a:ea typeface="Calibri"/>
                          <a:cs typeface="Times New Roman"/>
                        </a:rPr>
                        <a:t>NA</a:t>
                      </a:r>
                      <a:endParaRPr lang="es-CO"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3883">
                <a:tc>
                  <a:txBody>
                    <a:bodyPr/>
                    <a:lstStyle/>
                    <a:p>
                      <a:pPr>
                        <a:lnSpc>
                          <a:spcPct val="115000"/>
                        </a:lnSpc>
                        <a:spcAft>
                          <a:spcPts val="0"/>
                        </a:spcAft>
                        <a:tabLst>
                          <a:tab pos="2295525" algn="l"/>
                        </a:tabLst>
                      </a:pPr>
                      <a:r>
                        <a:rPr lang="es-CO" sz="1100">
                          <a:effectLst/>
                          <a:latin typeface="Calibri"/>
                          <a:ea typeface="Calibri"/>
                          <a:cs typeface="Times New Roman"/>
                        </a:rPr>
                        <a:t>Vías de acceso en funcionamiento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2295525" algn="l"/>
                        </a:tabLst>
                      </a:pPr>
                      <a:r>
                        <a:rPr lang="es-CO" sz="1100">
                          <a:effectLst/>
                          <a:latin typeface="Calibri"/>
                          <a:ea typeface="Calibri"/>
                          <a:cs typeface="Times New Roman"/>
                        </a:rPr>
                        <a:t>Canales de acceso en funcionamiento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295525" algn="l"/>
                        </a:tabLst>
                      </a:pPr>
                      <a:r>
                        <a:rPr lang="es-CO" sz="1100">
                          <a:effectLst/>
                          <a:latin typeface="Calibri"/>
                          <a:ea typeface="Calibri"/>
                          <a:cs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295525" algn="l"/>
                        </a:tabLst>
                      </a:pPr>
                      <a:r>
                        <a:rPr lang="es-CO" sz="1100" b="1">
                          <a:effectLst/>
                          <a:latin typeface="Calibri"/>
                          <a:ea typeface="Calibri"/>
                          <a:cs typeface="Times New Roman"/>
                        </a:rPr>
                        <a:t>1</a:t>
                      </a:r>
                      <a:endParaRPr lang="es-CO"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4276">
                <a:tc>
                  <a:txBody>
                    <a:bodyPr/>
                    <a:lstStyle/>
                    <a:p>
                      <a:pPr>
                        <a:lnSpc>
                          <a:spcPct val="115000"/>
                        </a:lnSpc>
                        <a:spcAft>
                          <a:spcPts val="0"/>
                        </a:spcAft>
                        <a:tabLst>
                          <a:tab pos="2295525" algn="l"/>
                        </a:tabLst>
                      </a:pPr>
                      <a:r>
                        <a:rPr lang="es-CO" sz="1100">
                          <a:effectLst/>
                          <a:latin typeface="Calibri"/>
                          <a:ea typeface="Calibri"/>
                          <a:cs typeface="Times New Roman"/>
                        </a:rPr>
                        <a:t>Realizar seguimiento y control a concesiones portuarias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2295525" algn="l"/>
                        </a:tabLst>
                      </a:pPr>
                      <a:r>
                        <a:rPr lang="es-CO" sz="1100">
                          <a:effectLst/>
                          <a:latin typeface="Calibri"/>
                          <a:ea typeface="Calibri"/>
                          <a:cs typeface="Times New Roman"/>
                        </a:rPr>
                        <a:t>Informes de seguimiento y control realizados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295525" algn="l"/>
                        </a:tabLst>
                      </a:pPr>
                      <a:r>
                        <a:rPr lang="es-CO" sz="1100">
                          <a:effectLst/>
                          <a:latin typeface="Calibri"/>
                          <a:ea typeface="Calibri"/>
                          <a:cs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295525" algn="l"/>
                        </a:tabLst>
                      </a:pPr>
                      <a:r>
                        <a:rPr lang="es-CO" sz="1100" b="1" dirty="0">
                          <a:effectLst/>
                          <a:latin typeface="Calibri"/>
                          <a:ea typeface="Calibri"/>
                          <a:cs typeface="Times New Roman"/>
                        </a:rPr>
                        <a:t>1</a:t>
                      </a:r>
                      <a:endParaRPr lang="es-CO"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Rectángulo"/>
          <p:cNvSpPr/>
          <p:nvPr/>
        </p:nvSpPr>
        <p:spPr>
          <a:xfrm>
            <a:off x="1992574" y="744772"/>
            <a:ext cx="8625384" cy="646331"/>
          </a:xfrm>
          <a:prstGeom prst="rect">
            <a:avLst/>
          </a:prstGeom>
        </p:spPr>
        <p:txBody>
          <a:bodyPr wrap="square">
            <a:spAutoFit/>
          </a:bodyPr>
          <a:lstStyle/>
          <a:p>
            <a:pPr algn="ctr"/>
            <a:r>
              <a:rPr lang="es-CO" b="1" dirty="0">
                <a:solidFill>
                  <a:schemeClr val="accent1">
                    <a:lumMod val="50000"/>
                  </a:schemeClr>
                </a:solidFill>
              </a:rPr>
              <a:t>AEROPUERTOS MEJORADOS Y TERMINALES MARÍTIMOS MEJORAS PARA AUMENTAR LA CAPACIDAD PORTUARIA</a:t>
            </a:r>
          </a:p>
        </p:txBody>
      </p:sp>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421" y="1561748"/>
            <a:ext cx="3949952" cy="175466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7444" y="3316408"/>
            <a:ext cx="3477905" cy="2312774"/>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76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94BA9BDE-271F-492D-AACA-25517946B5E6}"/>
              </a:ext>
            </a:extLst>
          </p:cNvPr>
          <p:cNvPicPr>
            <a:picLocks noChangeAspect="1"/>
          </p:cNvPicPr>
          <p:nvPr/>
        </p:nvPicPr>
        <p:blipFill>
          <a:blip r:embed="rId3"/>
          <a:srcRect/>
          <a:stretch/>
        </p:blipFill>
        <p:spPr>
          <a:xfrm>
            <a:off x="1" y="0"/>
            <a:ext cx="12192000" cy="6858000"/>
          </a:xfrm>
          <a:prstGeom prst="rect">
            <a:avLst/>
          </a:prstGeom>
        </p:spPr>
      </p:pic>
      <p:sp>
        <p:nvSpPr>
          <p:cNvPr id="4" name="CuadroTexto 3">
            <a:extLst>
              <a:ext uri="{FF2B5EF4-FFF2-40B4-BE49-F238E27FC236}">
                <a16:creationId xmlns:a16="http://schemas.microsoft.com/office/drawing/2014/main" xmlns="" id="{2E3AC87B-D410-407A-88BF-671A225394AA}"/>
              </a:ext>
            </a:extLst>
          </p:cNvPr>
          <p:cNvSpPr txBox="1"/>
          <p:nvPr/>
        </p:nvSpPr>
        <p:spPr>
          <a:xfrm>
            <a:off x="1127760" y="569505"/>
            <a:ext cx="9585487" cy="584775"/>
          </a:xfrm>
          <a:prstGeom prst="rect">
            <a:avLst/>
          </a:prstGeom>
          <a:noFill/>
        </p:spPr>
        <p:txBody>
          <a:bodyPr wrap="square" rtlCol="0">
            <a:spAutoFit/>
          </a:bodyPr>
          <a:lstStyle/>
          <a:p>
            <a:pPr algn="ctr"/>
            <a:r>
              <a:rPr lang="es-ES" sz="3200" b="1" dirty="0">
                <a:solidFill>
                  <a:schemeClr val="tx1"/>
                </a:solidFill>
              </a:rPr>
              <a:t>EJECUCIÓN </a:t>
            </a:r>
            <a:r>
              <a:rPr lang="es-ES" sz="3200" b="1" dirty="0" smtClean="0">
                <a:solidFill>
                  <a:schemeClr val="tx1"/>
                </a:solidFill>
              </a:rPr>
              <a:t>PRESUPUESTAL DESARROLLO SOCIAL</a:t>
            </a:r>
            <a:endParaRPr lang="es-CO" sz="3200" b="1" dirty="0"/>
          </a:p>
        </p:txBody>
      </p:sp>
      <p:sp>
        <p:nvSpPr>
          <p:cNvPr id="6" name="CuadroTexto 5">
            <a:extLst>
              <a:ext uri="{FF2B5EF4-FFF2-40B4-BE49-F238E27FC236}">
                <a16:creationId xmlns:a16="http://schemas.microsoft.com/office/drawing/2014/main" xmlns="" id="{CC1F0FD9-DDC2-41D5-9110-763213650038}"/>
              </a:ext>
            </a:extLst>
          </p:cNvPr>
          <p:cNvSpPr txBox="1"/>
          <p:nvPr/>
        </p:nvSpPr>
        <p:spPr>
          <a:xfrm>
            <a:off x="9042400" y="923448"/>
            <a:ext cx="184731" cy="369332"/>
          </a:xfrm>
          <a:prstGeom prst="rect">
            <a:avLst/>
          </a:prstGeom>
          <a:noFill/>
        </p:spPr>
        <p:txBody>
          <a:bodyPr wrap="none" rtlCol="0">
            <a:spAutoFit/>
          </a:bodyPr>
          <a:lstStyle/>
          <a:p>
            <a:endParaRPr lang="es-CO" dirty="0"/>
          </a:p>
        </p:txBody>
      </p:sp>
      <p:graphicFrame>
        <p:nvGraphicFramePr>
          <p:cNvPr id="2" name="Tabla 2">
            <a:extLst>
              <a:ext uri="{FF2B5EF4-FFF2-40B4-BE49-F238E27FC236}">
                <a16:creationId xmlns:a16="http://schemas.microsoft.com/office/drawing/2014/main" xmlns="" id="{66BCCCA2-97A7-43BD-95BF-8C802893955B}"/>
              </a:ext>
            </a:extLst>
          </p:cNvPr>
          <p:cNvGraphicFramePr>
            <a:graphicFrameLocks noGrp="1"/>
          </p:cNvGraphicFramePr>
          <p:nvPr>
            <p:extLst/>
          </p:nvPr>
        </p:nvGraphicFramePr>
        <p:xfrm>
          <a:off x="760094" y="1599097"/>
          <a:ext cx="3777182" cy="1318774"/>
        </p:xfrm>
        <a:graphic>
          <a:graphicData uri="http://schemas.openxmlformats.org/drawingml/2006/table">
            <a:tbl>
              <a:tblPr firstRow="1" bandRow="1">
                <a:tableStyleId>{5C22544A-7EE6-4342-B048-85BDC9FD1C3A}</a:tableStyleId>
              </a:tblPr>
              <a:tblGrid>
                <a:gridCol w="1955260">
                  <a:extLst>
                    <a:ext uri="{9D8B030D-6E8A-4147-A177-3AD203B41FA5}">
                      <a16:colId xmlns:a16="http://schemas.microsoft.com/office/drawing/2014/main" xmlns="" val="473366232"/>
                    </a:ext>
                  </a:extLst>
                </a:gridCol>
                <a:gridCol w="1821922">
                  <a:extLst>
                    <a:ext uri="{9D8B030D-6E8A-4147-A177-3AD203B41FA5}">
                      <a16:colId xmlns:a16="http://schemas.microsoft.com/office/drawing/2014/main" xmlns="" val="3542751623"/>
                    </a:ext>
                  </a:extLst>
                </a:gridCol>
              </a:tblGrid>
              <a:tr h="659387">
                <a:tc>
                  <a:txBody>
                    <a:bodyPr/>
                    <a:lstStyle/>
                    <a:p>
                      <a:pPr algn="ctr"/>
                      <a:r>
                        <a:rPr lang="es-ES" dirty="0"/>
                        <a:t>PRESUPUESTO 2021</a:t>
                      </a:r>
                      <a:endParaRPr lang="es-CO" dirty="0"/>
                    </a:p>
                  </a:txBody>
                  <a:tcPr anchor="ctr">
                    <a:solidFill>
                      <a:srgbClr val="174572"/>
                    </a:solidFill>
                  </a:tcPr>
                </a:tc>
                <a:tc>
                  <a:txBody>
                    <a:bodyPr/>
                    <a:lstStyle/>
                    <a:p>
                      <a:pPr algn="ctr"/>
                      <a:r>
                        <a:rPr lang="es-ES" dirty="0"/>
                        <a:t>EJECUCIÓN 2021</a:t>
                      </a:r>
                      <a:endParaRPr lang="es-CO" dirty="0"/>
                    </a:p>
                  </a:txBody>
                  <a:tcPr anchor="ctr">
                    <a:solidFill>
                      <a:srgbClr val="174572"/>
                    </a:solidFill>
                  </a:tcPr>
                </a:tc>
                <a:extLst>
                  <a:ext uri="{0D108BD9-81ED-4DB2-BD59-A6C34878D82A}">
                    <a16:rowId xmlns:a16="http://schemas.microsoft.com/office/drawing/2014/main" xmlns="" val="3159195474"/>
                  </a:ext>
                </a:extLst>
              </a:tr>
              <a:tr h="659387">
                <a:tc>
                  <a:txBody>
                    <a:bodyPr/>
                    <a:lstStyle/>
                    <a:p>
                      <a:pPr algn="ctr"/>
                      <a:r>
                        <a:rPr lang="es-ES" b="1" dirty="0"/>
                        <a:t>$ 34.299.836.065</a:t>
                      </a:r>
                      <a:endParaRPr lang="es-CO" b="1" dirty="0"/>
                    </a:p>
                  </a:txBody>
                  <a:tcPr anchor="ctr"/>
                </a:tc>
                <a:tc>
                  <a:txBody>
                    <a:bodyPr/>
                    <a:lstStyle/>
                    <a:p>
                      <a:pPr algn="ctr"/>
                      <a:r>
                        <a:rPr lang="es-ES" b="1" dirty="0"/>
                        <a:t>$ 16.377.407.944</a:t>
                      </a:r>
                      <a:endParaRPr lang="es-CO" b="1" dirty="0"/>
                    </a:p>
                  </a:txBody>
                  <a:tcPr anchor="ctr"/>
                </a:tc>
                <a:extLst>
                  <a:ext uri="{0D108BD9-81ED-4DB2-BD59-A6C34878D82A}">
                    <a16:rowId xmlns:a16="http://schemas.microsoft.com/office/drawing/2014/main" xmlns="" val="606860153"/>
                  </a:ext>
                </a:extLst>
              </a:tr>
            </a:tbl>
          </a:graphicData>
        </a:graphic>
      </p:graphicFrame>
      <p:graphicFrame>
        <p:nvGraphicFramePr>
          <p:cNvPr id="7" name="Gráfico 6">
            <a:extLst>
              <a:ext uri="{FF2B5EF4-FFF2-40B4-BE49-F238E27FC236}">
                <a16:creationId xmlns:a16="http://schemas.microsoft.com/office/drawing/2014/main" xmlns="" id="{B64909CF-EC26-4D8C-B468-A803D74F4FA9}"/>
              </a:ext>
            </a:extLst>
          </p:cNvPr>
          <p:cNvGraphicFramePr/>
          <p:nvPr>
            <p:extLst/>
          </p:nvPr>
        </p:nvGraphicFramePr>
        <p:xfrm>
          <a:off x="5297368" y="763928"/>
          <a:ext cx="5883775" cy="45257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Tabla 2">
            <a:extLst>
              <a:ext uri="{FF2B5EF4-FFF2-40B4-BE49-F238E27FC236}">
                <a16:creationId xmlns:a16="http://schemas.microsoft.com/office/drawing/2014/main" xmlns="" id="{059A3AD5-539E-487F-B39A-0174E6F639ED}"/>
              </a:ext>
            </a:extLst>
          </p:cNvPr>
          <p:cNvGraphicFramePr>
            <a:graphicFrameLocks noGrp="1"/>
          </p:cNvGraphicFramePr>
          <p:nvPr>
            <p:extLst/>
          </p:nvPr>
        </p:nvGraphicFramePr>
        <p:xfrm>
          <a:off x="1709581" y="3280743"/>
          <a:ext cx="1983105" cy="1318774"/>
        </p:xfrm>
        <a:graphic>
          <a:graphicData uri="http://schemas.openxmlformats.org/drawingml/2006/table">
            <a:tbl>
              <a:tblPr firstRow="1" bandRow="1">
                <a:tableStyleId>{5C22544A-7EE6-4342-B048-85BDC9FD1C3A}</a:tableStyleId>
              </a:tblPr>
              <a:tblGrid>
                <a:gridCol w="1983105">
                  <a:extLst>
                    <a:ext uri="{9D8B030D-6E8A-4147-A177-3AD203B41FA5}">
                      <a16:colId xmlns:a16="http://schemas.microsoft.com/office/drawing/2014/main" xmlns="" val="3542751623"/>
                    </a:ext>
                  </a:extLst>
                </a:gridCol>
              </a:tblGrid>
              <a:tr h="710240">
                <a:tc>
                  <a:txBody>
                    <a:bodyPr/>
                    <a:lstStyle/>
                    <a:p>
                      <a:pPr algn="ctr"/>
                      <a:r>
                        <a:rPr lang="es-ES" dirty="0"/>
                        <a:t>EJECUCIÓN %</a:t>
                      </a:r>
                      <a:endParaRPr lang="es-CO" dirty="0"/>
                    </a:p>
                  </a:txBody>
                  <a:tcPr anchor="ctr">
                    <a:solidFill>
                      <a:srgbClr val="174572"/>
                    </a:solidFill>
                  </a:tcPr>
                </a:tc>
                <a:extLst>
                  <a:ext uri="{0D108BD9-81ED-4DB2-BD59-A6C34878D82A}">
                    <a16:rowId xmlns:a16="http://schemas.microsoft.com/office/drawing/2014/main" xmlns="" val="3159195474"/>
                  </a:ext>
                </a:extLst>
              </a:tr>
              <a:tr h="608534">
                <a:tc>
                  <a:txBody>
                    <a:bodyPr/>
                    <a:lstStyle/>
                    <a:p>
                      <a:pPr algn="ctr"/>
                      <a:r>
                        <a:rPr lang="es-ES" sz="3200" b="1" dirty="0"/>
                        <a:t>48%</a:t>
                      </a:r>
                      <a:endParaRPr lang="es-CO" sz="3200" b="1" dirty="0"/>
                    </a:p>
                  </a:txBody>
                  <a:tcPr anchor="ctr"/>
                </a:tc>
                <a:extLst>
                  <a:ext uri="{0D108BD9-81ED-4DB2-BD59-A6C34878D82A}">
                    <a16:rowId xmlns:a16="http://schemas.microsoft.com/office/drawing/2014/main" xmlns="" val="606860153"/>
                  </a:ext>
                </a:extLst>
              </a:tr>
            </a:tbl>
          </a:graphicData>
        </a:graphic>
      </p:graphicFrame>
      <p:sp>
        <p:nvSpPr>
          <p:cNvPr id="8" name="CuadroTexto 7">
            <a:extLst>
              <a:ext uri="{FF2B5EF4-FFF2-40B4-BE49-F238E27FC236}">
                <a16:creationId xmlns:a16="http://schemas.microsoft.com/office/drawing/2014/main" xmlns="" id="{5E2468BD-93B2-4CFC-9536-22E36E40B4D0}"/>
              </a:ext>
            </a:extLst>
          </p:cNvPr>
          <p:cNvSpPr txBox="1"/>
          <p:nvPr/>
        </p:nvSpPr>
        <p:spPr>
          <a:xfrm>
            <a:off x="6540058" y="1893346"/>
            <a:ext cx="2403314" cy="369332"/>
          </a:xfrm>
          <a:prstGeom prst="rect">
            <a:avLst/>
          </a:prstGeom>
          <a:noFill/>
        </p:spPr>
        <p:txBody>
          <a:bodyPr wrap="square" rtlCol="0">
            <a:spAutoFit/>
          </a:bodyPr>
          <a:lstStyle/>
          <a:p>
            <a:pPr algn="ctr"/>
            <a:r>
              <a:rPr lang="es-ES" b="1" dirty="0"/>
              <a:t>$ 34.299.836.065</a:t>
            </a:r>
            <a:endParaRPr lang="es-CO" b="1" dirty="0"/>
          </a:p>
        </p:txBody>
      </p:sp>
      <p:sp>
        <p:nvSpPr>
          <p:cNvPr id="12" name="CuadroTexto 11">
            <a:extLst>
              <a:ext uri="{FF2B5EF4-FFF2-40B4-BE49-F238E27FC236}">
                <a16:creationId xmlns:a16="http://schemas.microsoft.com/office/drawing/2014/main" xmlns="" id="{F91EFC13-26E8-453E-8A82-5844141C5231}"/>
              </a:ext>
            </a:extLst>
          </p:cNvPr>
          <p:cNvSpPr txBox="1"/>
          <p:nvPr/>
        </p:nvSpPr>
        <p:spPr>
          <a:xfrm>
            <a:off x="8587726" y="3224719"/>
            <a:ext cx="2403314" cy="369332"/>
          </a:xfrm>
          <a:prstGeom prst="rect">
            <a:avLst/>
          </a:prstGeom>
          <a:noFill/>
        </p:spPr>
        <p:txBody>
          <a:bodyPr wrap="square" rtlCol="0">
            <a:spAutoFit/>
          </a:bodyPr>
          <a:lstStyle/>
          <a:p>
            <a:pPr algn="ctr"/>
            <a:r>
              <a:rPr lang="es-ES" b="1" dirty="0"/>
              <a:t>$ 16.377.407.944</a:t>
            </a:r>
            <a:endParaRPr lang="es-CO" b="1" dirty="0"/>
          </a:p>
        </p:txBody>
      </p:sp>
    </p:spTree>
    <p:extLst>
      <p:ext uri="{BB962C8B-B14F-4D97-AF65-F5344CB8AC3E}">
        <p14:creationId xmlns:p14="http://schemas.microsoft.com/office/powerpoint/2010/main" val="924784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2"/>
          <a:srcRect/>
          <a:stretch/>
        </p:blipFill>
        <p:spPr>
          <a:xfrm>
            <a:off x="3706" y="0"/>
            <a:ext cx="12188294" cy="6857997"/>
          </a:xfrm>
          <a:prstGeom prst="rect">
            <a:avLst/>
          </a:prstGeom>
        </p:spPr>
      </p:pic>
      <p:graphicFrame>
        <p:nvGraphicFramePr>
          <p:cNvPr id="10" name="Diagrama 9"/>
          <p:cNvGraphicFramePr/>
          <p:nvPr>
            <p:extLst>
              <p:ext uri="{D42A27DB-BD31-4B8C-83A1-F6EECF244321}">
                <p14:modId xmlns:p14="http://schemas.microsoft.com/office/powerpoint/2010/main" val="3436313765"/>
              </p:ext>
            </p:extLst>
          </p:nvPr>
        </p:nvGraphicFramePr>
        <p:xfrm>
          <a:off x="1030513" y="537799"/>
          <a:ext cx="10160001" cy="6025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ángulo 10"/>
          <p:cNvSpPr/>
          <p:nvPr/>
        </p:nvSpPr>
        <p:spPr>
          <a:xfrm>
            <a:off x="814673" y="2520395"/>
            <a:ext cx="2257349"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22,46%</a:t>
            </a:r>
          </a:p>
        </p:txBody>
      </p:sp>
      <p:sp>
        <p:nvSpPr>
          <p:cNvPr id="18" name="Rectángulo 17"/>
          <p:cNvSpPr/>
          <p:nvPr/>
        </p:nvSpPr>
        <p:spPr>
          <a:xfrm>
            <a:off x="3428920" y="1927207"/>
            <a:ext cx="2257349"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44,18%</a:t>
            </a:r>
          </a:p>
        </p:txBody>
      </p:sp>
      <p:sp>
        <p:nvSpPr>
          <p:cNvPr id="20" name="Rectángulo 19"/>
          <p:cNvSpPr/>
          <p:nvPr/>
        </p:nvSpPr>
        <p:spPr>
          <a:xfrm>
            <a:off x="6043166" y="1277749"/>
            <a:ext cx="2257349" cy="923330"/>
          </a:xfrm>
          <a:prstGeom prst="rect">
            <a:avLst/>
          </a:prstGeom>
          <a:noFill/>
        </p:spPr>
        <p:txBody>
          <a:bodyPr wrap="none" lIns="91440" tIns="45720" rIns="91440" bIns="45720">
            <a:spAutoFit/>
          </a:bodyPr>
          <a:lstStyle/>
          <a:p>
            <a:pPr algn="ctr"/>
            <a:r>
              <a:rPr lang="es-ES" sz="5400" dirty="0">
                <a:ln w="0"/>
                <a:solidFill>
                  <a:schemeClr val="accent1"/>
                </a:solidFill>
                <a:effectLst>
                  <a:outerShdw blurRad="38100" dist="25400" dir="5400000" algn="ctr" rotWithShape="0">
                    <a:srgbClr val="6E747A">
                      <a:alpha val="43000"/>
                    </a:srgbClr>
                  </a:outerShdw>
                </a:effectLst>
              </a:rPr>
              <a:t>57,34</a:t>
            </a:r>
            <a:r>
              <a:rPr lang="es-ES" sz="5400" b="0" cap="none" spc="0" dirty="0">
                <a:ln w="0"/>
                <a:solidFill>
                  <a:schemeClr val="accent1"/>
                </a:solidFill>
                <a:effectLst>
                  <a:outerShdw blurRad="38100" dist="25400" dir="5400000" algn="ctr" rotWithShape="0">
                    <a:srgbClr val="6E747A">
                      <a:alpha val="43000"/>
                    </a:srgbClr>
                  </a:outerShdw>
                </a:effectLst>
              </a:rPr>
              <a:t>%</a:t>
            </a:r>
          </a:p>
        </p:txBody>
      </p:sp>
      <p:sp>
        <p:nvSpPr>
          <p:cNvPr id="21" name="Rectángulo 20"/>
          <p:cNvSpPr/>
          <p:nvPr/>
        </p:nvSpPr>
        <p:spPr>
          <a:xfrm>
            <a:off x="8812158" y="670494"/>
            <a:ext cx="2257349" cy="923330"/>
          </a:xfrm>
          <a:prstGeom prst="rect">
            <a:avLst/>
          </a:prstGeom>
          <a:noFill/>
        </p:spPr>
        <p:txBody>
          <a:bodyPr wrap="none" lIns="91440" tIns="45720" rIns="91440" bIns="45720" anchor="t">
            <a:spAutoFit/>
          </a:bodyPr>
          <a:lstStyle/>
          <a:p>
            <a:pPr algn="ctr"/>
            <a:r>
              <a:rPr lang="es-ES" sz="5400" dirty="0">
                <a:ln w="0"/>
                <a:solidFill>
                  <a:schemeClr val="accent1"/>
                </a:solidFill>
                <a:effectLst>
                  <a:outerShdw blurRad="38100" dist="25400" dir="5400000" algn="ctr" rotWithShape="0">
                    <a:srgbClr val="6E747A">
                      <a:alpha val="43000"/>
                    </a:srgbClr>
                  </a:outerShdw>
                </a:effectLst>
              </a:rPr>
              <a:t>68,47</a:t>
            </a:r>
            <a:r>
              <a:rPr lang="es-ES" sz="5400" b="0" cap="none" spc="0" dirty="0">
                <a:ln w="0"/>
                <a:solidFill>
                  <a:schemeClr val="accent1"/>
                </a:solidFill>
                <a:effectLst>
                  <a:outerShdw blurRad="38100" dist="25400" dir="5400000" algn="ctr" rotWithShape="0">
                    <a:srgbClr val="6E747A">
                      <a:alpha val="43000"/>
                    </a:srgbClr>
                  </a:outerShdw>
                </a:effectLst>
              </a:rPr>
              <a:t>%</a:t>
            </a:r>
          </a:p>
        </p:txBody>
      </p:sp>
      <p:sp>
        <p:nvSpPr>
          <p:cNvPr id="2" name="Rectángulo 1"/>
          <p:cNvSpPr/>
          <p:nvPr/>
        </p:nvSpPr>
        <p:spPr>
          <a:xfrm>
            <a:off x="2057564" y="57615"/>
            <a:ext cx="7798032" cy="707886"/>
          </a:xfrm>
          <a:prstGeom prst="rect">
            <a:avLst/>
          </a:prstGeom>
          <a:noFill/>
        </p:spPr>
        <p:txBody>
          <a:bodyPr wrap="none" lIns="91440" tIns="45720" rIns="91440" bIns="45720">
            <a:spAutoFit/>
          </a:bodyPr>
          <a:lstStyle/>
          <a:p>
            <a:pPr algn="ctr"/>
            <a:r>
              <a:rPr lang="es-MX"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AVANCE PLAN DE DESARROLLO 2021</a:t>
            </a:r>
            <a:endParaRPr lang="es-E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413121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94BA9BDE-271F-492D-AACA-25517946B5E6}"/>
              </a:ext>
            </a:extLst>
          </p:cNvPr>
          <p:cNvPicPr>
            <a:picLocks noChangeAspect="1"/>
          </p:cNvPicPr>
          <p:nvPr/>
        </p:nvPicPr>
        <p:blipFill>
          <a:blip r:embed="rId2"/>
          <a:srcRect/>
          <a:stretch/>
        </p:blipFill>
        <p:spPr>
          <a:xfrm>
            <a:off x="3705" y="-10159"/>
            <a:ext cx="12188294" cy="6857997"/>
          </a:xfrm>
          <a:prstGeom prst="rect">
            <a:avLst/>
          </a:prstGeom>
        </p:spPr>
      </p:pic>
      <p:sp>
        <p:nvSpPr>
          <p:cNvPr id="4" name="CuadroTexto 3">
            <a:extLst>
              <a:ext uri="{FF2B5EF4-FFF2-40B4-BE49-F238E27FC236}">
                <a16:creationId xmlns:a16="http://schemas.microsoft.com/office/drawing/2014/main" xmlns="" id="{2E3AC87B-D410-407A-88BF-671A225394AA}"/>
              </a:ext>
            </a:extLst>
          </p:cNvPr>
          <p:cNvSpPr txBox="1"/>
          <p:nvPr/>
        </p:nvSpPr>
        <p:spPr>
          <a:xfrm>
            <a:off x="985520" y="220657"/>
            <a:ext cx="10515599" cy="584775"/>
          </a:xfrm>
          <a:prstGeom prst="rect">
            <a:avLst/>
          </a:prstGeom>
          <a:noFill/>
        </p:spPr>
        <p:txBody>
          <a:bodyPr wrap="square" rtlCol="0">
            <a:spAutoFit/>
          </a:bodyPr>
          <a:lstStyle/>
          <a:p>
            <a:pPr algn="ctr"/>
            <a:r>
              <a:rPr lang="es-CO" sz="3200" b="1" dirty="0"/>
              <a:t>EJECUCIÓN PRESUPUESTAL POR PROGRAMAS</a:t>
            </a:r>
          </a:p>
        </p:txBody>
      </p:sp>
      <p:graphicFrame>
        <p:nvGraphicFramePr>
          <p:cNvPr id="10" name="Tabla 13">
            <a:extLst>
              <a:ext uri="{FF2B5EF4-FFF2-40B4-BE49-F238E27FC236}">
                <a16:creationId xmlns:a16="http://schemas.microsoft.com/office/drawing/2014/main" xmlns="" id="{C8C9415C-7299-4597-81AE-0791793F24D8}"/>
              </a:ext>
            </a:extLst>
          </p:cNvPr>
          <p:cNvGraphicFramePr>
            <a:graphicFrameLocks noGrp="1"/>
          </p:cNvGraphicFramePr>
          <p:nvPr>
            <p:extLst/>
          </p:nvPr>
        </p:nvGraphicFramePr>
        <p:xfrm>
          <a:off x="500283" y="865632"/>
          <a:ext cx="11000836" cy="4250378"/>
        </p:xfrm>
        <a:graphic>
          <a:graphicData uri="http://schemas.openxmlformats.org/drawingml/2006/table">
            <a:tbl>
              <a:tblPr firstRow="1" bandRow="1">
                <a:tableStyleId>{5C22544A-7EE6-4342-B048-85BDC9FD1C3A}</a:tableStyleId>
              </a:tblPr>
              <a:tblGrid>
                <a:gridCol w="6846940">
                  <a:extLst>
                    <a:ext uri="{9D8B030D-6E8A-4147-A177-3AD203B41FA5}">
                      <a16:colId xmlns:a16="http://schemas.microsoft.com/office/drawing/2014/main" xmlns="" val="3718494875"/>
                    </a:ext>
                  </a:extLst>
                </a:gridCol>
                <a:gridCol w="1678329">
                  <a:extLst>
                    <a:ext uri="{9D8B030D-6E8A-4147-A177-3AD203B41FA5}">
                      <a16:colId xmlns:a16="http://schemas.microsoft.com/office/drawing/2014/main" xmlns="" val="3046377178"/>
                    </a:ext>
                  </a:extLst>
                </a:gridCol>
                <a:gridCol w="1655179">
                  <a:extLst>
                    <a:ext uri="{9D8B030D-6E8A-4147-A177-3AD203B41FA5}">
                      <a16:colId xmlns:a16="http://schemas.microsoft.com/office/drawing/2014/main" xmlns="" val="2738127087"/>
                    </a:ext>
                  </a:extLst>
                </a:gridCol>
                <a:gridCol w="820388">
                  <a:extLst>
                    <a:ext uri="{9D8B030D-6E8A-4147-A177-3AD203B41FA5}">
                      <a16:colId xmlns:a16="http://schemas.microsoft.com/office/drawing/2014/main" xmlns="" val="131401839"/>
                    </a:ext>
                  </a:extLst>
                </a:gridCol>
              </a:tblGrid>
              <a:tr h="338645">
                <a:tc>
                  <a:txBody>
                    <a:bodyPr/>
                    <a:lstStyle/>
                    <a:p>
                      <a:pPr algn="ctr"/>
                      <a:r>
                        <a:rPr lang="es-CO" sz="1600" b="1" dirty="0">
                          <a:solidFill>
                            <a:schemeClr val="bg1"/>
                          </a:solidFill>
                          <a:latin typeface="+mn-lt"/>
                        </a:rPr>
                        <a:t>PROGRAMAS</a:t>
                      </a:r>
                    </a:p>
                  </a:txBody>
                  <a:tcPr anchor="ctr">
                    <a:solidFill>
                      <a:srgbClr val="002060"/>
                    </a:solidFill>
                  </a:tcPr>
                </a:tc>
                <a:tc>
                  <a:txBody>
                    <a:bodyPr/>
                    <a:lstStyle/>
                    <a:p>
                      <a:pPr algn="ctr" fontAlgn="b"/>
                      <a:r>
                        <a:rPr lang="es-CO" sz="1600" b="1" i="0" u="none" strike="noStrike" dirty="0">
                          <a:solidFill>
                            <a:schemeClr val="bg1"/>
                          </a:solidFill>
                          <a:effectLst/>
                          <a:latin typeface="+mn-lt"/>
                        </a:rPr>
                        <a:t>APROPIACION</a:t>
                      </a:r>
                    </a:p>
                  </a:txBody>
                  <a:tcPr marL="6350" marR="6350" marT="6350" marB="0" anchor="ctr">
                    <a:solidFill>
                      <a:srgbClr val="002060"/>
                    </a:solidFill>
                  </a:tcPr>
                </a:tc>
                <a:tc>
                  <a:txBody>
                    <a:bodyPr/>
                    <a:lstStyle/>
                    <a:p>
                      <a:pPr algn="ctr" fontAlgn="b"/>
                      <a:r>
                        <a:rPr lang="es-CO" sz="1600" b="1" i="0" u="none" strike="noStrike" dirty="0">
                          <a:solidFill>
                            <a:schemeClr val="bg1"/>
                          </a:solidFill>
                          <a:effectLst/>
                          <a:latin typeface="+mn-lt"/>
                        </a:rPr>
                        <a:t>EJECUCION</a:t>
                      </a:r>
                    </a:p>
                  </a:txBody>
                  <a:tcPr marL="6350" marR="6350" marT="6350" marB="0" anchor="ctr">
                    <a:solidFill>
                      <a:srgbClr val="002060"/>
                    </a:solidFill>
                  </a:tcPr>
                </a:tc>
                <a:tc>
                  <a:txBody>
                    <a:bodyPr/>
                    <a:lstStyle/>
                    <a:p>
                      <a:pPr algn="ctr" fontAlgn="b"/>
                      <a:r>
                        <a:rPr lang="es-CO" sz="1600" b="1" i="0" u="none" strike="noStrike" dirty="0">
                          <a:solidFill>
                            <a:schemeClr val="bg1"/>
                          </a:solidFill>
                          <a:effectLst/>
                          <a:latin typeface="+mn-lt"/>
                        </a:rPr>
                        <a:t>%</a:t>
                      </a:r>
                    </a:p>
                  </a:txBody>
                  <a:tcPr marL="6350" marR="6350" marT="6350" marB="0" anchor="ctr">
                    <a:solidFill>
                      <a:srgbClr val="002060"/>
                    </a:solidFill>
                  </a:tcPr>
                </a:tc>
                <a:extLst>
                  <a:ext uri="{0D108BD9-81ED-4DB2-BD59-A6C34878D82A}">
                    <a16:rowId xmlns:a16="http://schemas.microsoft.com/office/drawing/2014/main" xmlns="" val="2294060564"/>
                  </a:ext>
                </a:extLst>
              </a:tr>
              <a:tr h="237681">
                <a:tc>
                  <a:txBody>
                    <a:bodyPr/>
                    <a:lstStyle/>
                    <a:p>
                      <a:r>
                        <a:rPr lang="es-ES" sz="1600" b="0" i="0" u="none" strike="noStrike" kern="1200" baseline="0" dirty="0">
                          <a:solidFill>
                            <a:schemeClr val="dk1"/>
                          </a:solidFill>
                          <a:latin typeface="+mn-lt"/>
                          <a:ea typeface="+mn-ea"/>
                          <a:cs typeface="+mn-cs"/>
                        </a:rPr>
                        <a:t>Apoyo integral para el desarrollo cultural y socioeconómico del pueblo raizal </a:t>
                      </a:r>
                      <a:endParaRPr lang="es-CO" sz="1600" dirty="0">
                        <a:latin typeface="+mn-lt"/>
                      </a:endParaRPr>
                    </a:p>
                  </a:txBody>
                  <a:tcPr anchor="ctr"/>
                </a:tc>
                <a:tc>
                  <a:txBody>
                    <a:bodyPr/>
                    <a:lstStyle/>
                    <a:p>
                      <a:pPr algn="r" fontAlgn="b"/>
                      <a:r>
                        <a:rPr lang="es-CO" sz="1400" b="0" i="0" u="none" strike="noStrike" dirty="0">
                          <a:solidFill>
                            <a:srgbClr val="000000"/>
                          </a:solidFill>
                          <a:effectLst/>
                          <a:latin typeface="+mn-lt"/>
                        </a:rPr>
                        <a:t>  19.183.774.638,00 </a:t>
                      </a:r>
                    </a:p>
                  </a:txBody>
                  <a:tcPr marL="6350" marR="6350" marT="6350" marB="0" anchor="ctr"/>
                </a:tc>
                <a:tc>
                  <a:txBody>
                    <a:bodyPr/>
                    <a:lstStyle/>
                    <a:p>
                      <a:pPr algn="r" fontAlgn="b"/>
                      <a:r>
                        <a:rPr lang="es-CO" sz="1400" b="0" i="0" u="none" strike="noStrike">
                          <a:solidFill>
                            <a:srgbClr val="000000"/>
                          </a:solidFill>
                          <a:effectLst/>
                          <a:latin typeface="+mn-lt"/>
                        </a:rPr>
                        <a:t>    5.779.891.849,00 </a:t>
                      </a:r>
                    </a:p>
                  </a:txBody>
                  <a:tcPr marL="6350" marR="6350" marT="6350" marB="0" anchor="ctr"/>
                </a:tc>
                <a:tc>
                  <a:txBody>
                    <a:bodyPr/>
                    <a:lstStyle/>
                    <a:p>
                      <a:pPr algn="ctr" fontAlgn="b"/>
                      <a:r>
                        <a:rPr lang="es-CO" sz="1400" b="0" i="0" u="none" strike="noStrike" dirty="0">
                          <a:solidFill>
                            <a:srgbClr val="000000"/>
                          </a:solidFill>
                          <a:effectLst/>
                          <a:latin typeface="+mn-lt"/>
                        </a:rPr>
                        <a:t>30%</a:t>
                      </a:r>
                    </a:p>
                  </a:txBody>
                  <a:tcPr marL="6350" marR="6350" marT="6350" marB="0" anchor="ctr"/>
                </a:tc>
                <a:extLst>
                  <a:ext uri="{0D108BD9-81ED-4DB2-BD59-A6C34878D82A}">
                    <a16:rowId xmlns:a16="http://schemas.microsoft.com/office/drawing/2014/main" xmlns="" val="939977650"/>
                  </a:ext>
                </a:extLst>
              </a:tr>
              <a:tr h="2129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effectLst/>
                          <a:latin typeface="+mn-lt"/>
                        </a:rPr>
                        <a:t>Atención integral a las personas víctimas de la violencia.</a:t>
                      </a:r>
                      <a:endParaRPr lang="es-CO" sz="1600" dirty="0">
                        <a:effectLst/>
                        <a:latin typeface="+mn-lt"/>
                        <a:ea typeface="Times New Roman" panose="02020603050405020304" pitchFamily="18" charset="0"/>
                        <a:cs typeface="Times New Roman" panose="02020603050405020304" pitchFamily="18" charset="0"/>
                      </a:endParaRPr>
                    </a:p>
                  </a:txBody>
                  <a:tcPr anchor="ctr"/>
                </a:tc>
                <a:tc>
                  <a:txBody>
                    <a:bodyPr/>
                    <a:lstStyle/>
                    <a:p>
                      <a:pPr algn="r" fontAlgn="b"/>
                      <a:r>
                        <a:rPr lang="es-CO" sz="1400" b="0" i="0" u="none" strike="noStrike">
                          <a:solidFill>
                            <a:srgbClr val="000000"/>
                          </a:solidFill>
                          <a:effectLst/>
                          <a:latin typeface="+mn-lt"/>
                        </a:rPr>
                        <a:t>       140.000.000,00 </a:t>
                      </a:r>
                    </a:p>
                  </a:txBody>
                  <a:tcPr marL="6350" marR="6350" marT="6350" marB="0" anchor="ctr"/>
                </a:tc>
                <a:tc>
                  <a:txBody>
                    <a:bodyPr/>
                    <a:lstStyle/>
                    <a:p>
                      <a:pPr algn="r" fontAlgn="b"/>
                      <a:r>
                        <a:rPr lang="es-CO" sz="1400" b="0" i="0" u="none" strike="noStrike" dirty="0">
                          <a:solidFill>
                            <a:srgbClr val="000000"/>
                          </a:solidFill>
                          <a:effectLst/>
                          <a:latin typeface="+mn-lt"/>
                        </a:rPr>
                        <a:t>         71.279.299,00 </a:t>
                      </a:r>
                    </a:p>
                  </a:txBody>
                  <a:tcPr marL="6350" marR="6350" marT="6350" marB="0" anchor="ctr"/>
                </a:tc>
                <a:tc>
                  <a:txBody>
                    <a:bodyPr/>
                    <a:lstStyle/>
                    <a:p>
                      <a:pPr algn="ctr" fontAlgn="b"/>
                      <a:r>
                        <a:rPr lang="es-CO" sz="1400" b="0" i="0" u="none" strike="noStrike" dirty="0">
                          <a:solidFill>
                            <a:srgbClr val="000000"/>
                          </a:solidFill>
                          <a:effectLst/>
                          <a:latin typeface="+mn-lt"/>
                        </a:rPr>
                        <a:t>51%</a:t>
                      </a:r>
                    </a:p>
                  </a:txBody>
                  <a:tcPr marL="6350" marR="6350" marT="6350" marB="0" anchor="ctr"/>
                </a:tc>
                <a:extLst>
                  <a:ext uri="{0D108BD9-81ED-4DB2-BD59-A6C34878D82A}">
                    <a16:rowId xmlns:a16="http://schemas.microsoft.com/office/drawing/2014/main" xmlns="" val="651465755"/>
                  </a:ext>
                </a:extLst>
              </a:tr>
              <a:tr h="3244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effectLst/>
                          <a:latin typeface="+mn-lt"/>
                        </a:rPr>
                        <a:t>Atención y apoyo integral a las personas en condición de pobreza extrema.</a:t>
                      </a:r>
                      <a:endParaRPr lang="es-CO" sz="1600" dirty="0">
                        <a:effectLst/>
                        <a:latin typeface="+mn-lt"/>
                        <a:ea typeface="Times New Roman" panose="02020603050405020304" pitchFamily="18" charset="0"/>
                        <a:cs typeface="Times New Roman" panose="02020603050405020304" pitchFamily="18" charset="0"/>
                      </a:endParaRPr>
                    </a:p>
                  </a:txBody>
                  <a:tcPr anchor="ctr"/>
                </a:tc>
                <a:tc>
                  <a:txBody>
                    <a:bodyPr/>
                    <a:lstStyle/>
                    <a:p>
                      <a:pPr algn="r" fontAlgn="b"/>
                      <a:r>
                        <a:rPr lang="es-CO" sz="1400" b="0" i="0" u="none" strike="noStrike">
                          <a:solidFill>
                            <a:srgbClr val="000000"/>
                          </a:solidFill>
                          <a:effectLst/>
                          <a:latin typeface="+mn-lt"/>
                        </a:rPr>
                        <a:t>       650.000.000,00 </a:t>
                      </a:r>
                    </a:p>
                  </a:txBody>
                  <a:tcPr marL="6350" marR="6350" marT="6350" marB="0" anchor="ctr"/>
                </a:tc>
                <a:tc>
                  <a:txBody>
                    <a:bodyPr/>
                    <a:lstStyle/>
                    <a:p>
                      <a:pPr algn="r" fontAlgn="b"/>
                      <a:r>
                        <a:rPr lang="es-CO" sz="1400" b="0" i="0" u="none" strike="noStrike" dirty="0">
                          <a:solidFill>
                            <a:srgbClr val="000000"/>
                          </a:solidFill>
                          <a:effectLst/>
                          <a:latin typeface="+mn-lt"/>
                        </a:rPr>
                        <a:t>       515.896.890,00 </a:t>
                      </a:r>
                    </a:p>
                  </a:txBody>
                  <a:tcPr marL="6350" marR="6350" marT="6350" marB="0" anchor="ctr"/>
                </a:tc>
                <a:tc>
                  <a:txBody>
                    <a:bodyPr/>
                    <a:lstStyle/>
                    <a:p>
                      <a:pPr algn="ctr" fontAlgn="b"/>
                      <a:r>
                        <a:rPr lang="es-CO" sz="1400" b="0" i="0" u="none" strike="noStrike" dirty="0">
                          <a:solidFill>
                            <a:srgbClr val="000000"/>
                          </a:solidFill>
                          <a:effectLst/>
                          <a:latin typeface="+mn-lt"/>
                        </a:rPr>
                        <a:t>79%</a:t>
                      </a:r>
                    </a:p>
                  </a:txBody>
                  <a:tcPr marL="6350" marR="6350" marT="6350" marB="0" anchor="ctr"/>
                </a:tc>
                <a:extLst>
                  <a:ext uri="{0D108BD9-81ED-4DB2-BD59-A6C34878D82A}">
                    <a16:rowId xmlns:a16="http://schemas.microsoft.com/office/drawing/2014/main" xmlns="" val="1296612166"/>
                  </a:ext>
                </a:extLst>
              </a:tr>
              <a:tr h="376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effectLst/>
                          <a:latin typeface="+mn-lt"/>
                        </a:rPr>
                        <a:t>Atención y apoyo integral a las personas con discapacidad, familias y cuidadores.</a:t>
                      </a:r>
                      <a:endParaRPr lang="es-CO" sz="1600" dirty="0">
                        <a:effectLst/>
                        <a:latin typeface="+mn-lt"/>
                        <a:ea typeface="Times New Roman" panose="02020603050405020304" pitchFamily="18" charset="0"/>
                        <a:cs typeface="Times New Roman" panose="02020603050405020304" pitchFamily="18" charset="0"/>
                      </a:endParaRPr>
                    </a:p>
                  </a:txBody>
                  <a:tcPr anchor="ctr"/>
                </a:tc>
                <a:tc>
                  <a:txBody>
                    <a:bodyPr/>
                    <a:lstStyle/>
                    <a:p>
                      <a:pPr algn="r" fontAlgn="b"/>
                      <a:r>
                        <a:rPr lang="es-CO" sz="1400" b="0" i="0" u="none" strike="noStrike">
                          <a:solidFill>
                            <a:srgbClr val="000000"/>
                          </a:solidFill>
                          <a:effectLst/>
                          <a:latin typeface="+mn-lt"/>
                        </a:rPr>
                        <a:t>    3.060.000.000,00 </a:t>
                      </a:r>
                    </a:p>
                  </a:txBody>
                  <a:tcPr marL="6350" marR="6350" marT="6350" marB="0" anchor="ctr"/>
                </a:tc>
                <a:tc>
                  <a:txBody>
                    <a:bodyPr/>
                    <a:lstStyle/>
                    <a:p>
                      <a:pPr algn="r" fontAlgn="b"/>
                      <a:r>
                        <a:rPr lang="es-CO" sz="1400" b="0" i="0" u="none" strike="noStrike" dirty="0">
                          <a:solidFill>
                            <a:srgbClr val="000000"/>
                          </a:solidFill>
                          <a:effectLst/>
                          <a:latin typeface="+mn-lt"/>
                        </a:rPr>
                        <a:t>    2.901.684.104,00 </a:t>
                      </a:r>
                    </a:p>
                  </a:txBody>
                  <a:tcPr marL="6350" marR="6350" marT="6350" marB="0" anchor="ctr"/>
                </a:tc>
                <a:tc>
                  <a:txBody>
                    <a:bodyPr/>
                    <a:lstStyle/>
                    <a:p>
                      <a:pPr algn="ctr" fontAlgn="b"/>
                      <a:r>
                        <a:rPr lang="es-CO" sz="1400" b="0" i="0" u="none" strike="noStrike" dirty="0">
                          <a:solidFill>
                            <a:srgbClr val="000000"/>
                          </a:solidFill>
                          <a:effectLst/>
                          <a:latin typeface="+mn-lt"/>
                        </a:rPr>
                        <a:t>95%</a:t>
                      </a:r>
                    </a:p>
                  </a:txBody>
                  <a:tcPr marL="6350" marR="6350" marT="6350" marB="0" anchor="ctr"/>
                </a:tc>
                <a:extLst>
                  <a:ext uri="{0D108BD9-81ED-4DB2-BD59-A6C34878D82A}">
                    <a16:rowId xmlns:a16="http://schemas.microsoft.com/office/drawing/2014/main" xmlns="" val="3416986535"/>
                  </a:ext>
                </a:extLst>
              </a:tr>
              <a:tr h="3104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effectLst/>
                          <a:latin typeface="+mn-lt"/>
                        </a:rPr>
                        <a:t>Atención y apoyo integral a la comunidad LGBTIQ.</a:t>
                      </a:r>
                      <a:endParaRPr lang="es-CO" sz="1600" dirty="0">
                        <a:effectLst/>
                        <a:latin typeface="+mn-lt"/>
                        <a:ea typeface="Times New Roman" panose="02020603050405020304" pitchFamily="18" charset="0"/>
                        <a:cs typeface="Times New Roman" panose="02020603050405020304" pitchFamily="18" charset="0"/>
                      </a:endParaRPr>
                    </a:p>
                  </a:txBody>
                  <a:tcPr anchor="ctr"/>
                </a:tc>
                <a:tc>
                  <a:txBody>
                    <a:bodyPr/>
                    <a:lstStyle/>
                    <a:p>
                      <a:pPr algn="r" fontAlgn="b"/>
                      <a:r>
                        <a:rPr lang="es-CO" sz="1400" b="0" i="0" u="none" strike="noStrike">
                          <a:solidFill>
                            <a:srgbClr val="000000"/>
                          </a:solidFill>
                          <a:effectLst/>
                          <a:latin typeface="+mn-lt"/>
                        </a:rPr>
                        <a:t>       260.000.000,00 </a:t>
                      </a:r>
                    </a:p>
                  </a:txBody>
                  <a:tcPr marL="6350" marR="6350" marT="6350" marB="0" anchor="ctr"/>
                </a:tc>
                <a:tc>
                  <a:txBody>
                    <a:bodyPr/>
                    <a:lstStyle/>
                    <a:p>
                      <a:pPr algn="r" fontAlgn="b"/>
                      <a:r>
                        <a:rPr lang="es-CO" sz="1400" b="0" i="0" u="none" strike="noStrike" dirty="0">
                          <a:solidFill>
                            <a:srgbClr val="000000"/>
                          </a:solidFill>
                          <a:effectLst/>
                          <a:latin typeface="+mn-lt"/>
                        </a:rPr>
                        <a:t>       257.641.435,00 </a:t>
                      </a:r>
                    </a:p>
                  </a:txBody>
                  <a:tcPr marL="6350" marR="6350" marT="6350" marB="0" anchor="ctr"/>
                </a:tc>
                <a:tc>
                  <a:txBody>
                    <a:bodyPr/>
                    <a:lstStyle/>
                    <a:p>
                      <a:pPr algn="ctr" fontAlgn="b"/>
                      <a:r>
                        <a:rPr lang="es-CO" sz="1400" b="0" i="0" u="none" strike="noStrike" dirty="0">
                          <a:solidFill>
                            <a:srgbClr val="000000"/>
                          </a:solidFill>
                          <a:effectLst/>
                          <a:latin typeface="+mn-lt"/>
                        </a:rPr>
                        <a:t>99%</a:t>
                      </a:r>
                    </a:p>
                  </a:txBody>
                  <a:tcPr marL="6350" marR="6350" marT="6350" marB="0" anchor="ctr"/>
                </a:tc>
                <a:extLst>
                  <a:ext uri="{0D108BD9-81ED-4DB2-BD59-A6C34878D82A}">
                    <a16:rowId xmlns:a16="http://schemas.microsoft.com/office/drawing/2014/main" xmlns="" val="361659785"/>
                  </a:ext>
                </a:extLst>
              </a:tr>
              <a:tr h="297385">
                <a:tc>
                  <a:txBody>
                    <a:bodyPr/>
                    <a:lstStyle/>
                    <a:p>
                      <a:pPr algn="l">
                        <a:lnSpc>
                          <a:spcPct val="115000"/>
                        </a:lnSpc>
                      </a:pPr>
                      <a:r>
                        <a:rPr lang="es-CO" sz="1600" dirty="0">
                          <a:effectLst/>
                          <a:latin typeface="+mn-lt"/>
                        </a:rPr>
                        <a:t>Atención y apoyo integral a la mujer y equidad de género.</a:t>
                      </a: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r" fontAlgn="b"/>
                      <a:r>
                        <a:rPr lang="es-CO" sz="1400" b="0" i="0" u="none" strike="noStrike">
                          <a:solidFill>
                            <a:srgbClr val="000000"/>
                          </a:solidFill>
                          <a:effectLst/>
                          <a:latin typeface="+mn-lt"/>
                        </a:rPr>
                        <a:t>       980.000.000,00 </a:t>
                      </a:r>
                    </a:p>
                  </a:txBody>
                  <a:tcPr marL="6350" marR="6350" marT="6350" marB="0" anchor="ctr"/>
                </a:tc>
                <a:tc>
                  <a:txBody>
                    <a:bodyPr/>
                    <a:lstStyle/>
                    <a:p>
                      <a:pPr algn="r" fontAlgn="b"/>
                      <a:r>
                        <a:rPr lang="es-CO" sz="1400" b="0" i="0" u="none" strike="noStrike">
                          <a:solidFill>
                            <a:srgbClr val="000000"/>
                          </a:solidFill>
                          <a:effectLst/>
                          <a:latin typeface="+mn-lt"/>
                        </a:rPr>
                        <a:t>       817.534.293,00 </a:t>
                      </a:r>
                    </a:p>
                  </a:txBody>
                  <a:tcPr marL="6350" marR="6350" marT="6350" marB="0" anchor="ctr"/>
                </a:tc>
                <a:tc>
                  <a:txBody>
                    <a:bodyPr/>
                    <a:lstStyle/>
                    <a:p>
                      <a:pPr algn="ctr" fontAlgn="b"/>
                      <a:r>
                        <a:rPr lang="es-CO" sz="1400" b="0" i="0" u="none" strike="noStrike" dirty="0">
                          <a:solidFill>
                            <a:srgbClr val="000000"/>
                          </a:solidFill>
                          <a:effectLst/>
                          <a:latin typeface="+mn-lt"/>
                        </a:rPr>
                        <a:t>83%</a:t>
                      </a:r>
                    </a:p>
                  </a:txBody>
                  <a:tcPr marL="6350" marR="6350" marT="6350" marB="0" anchor="ctr"/>
                </a:tc>
                <a:extLst>
                  <a:ext uri="{0D108BD9-81ED-4DB2-BD59-A6C34878D82A}">
                    <a16:rowId xmlns:a16="http://schemas.microsoft.com/office/drawing/2014/main" xmlns="" val="2759101781"/>
                  </a:ext>
                </a:extLst>
              </a:tr>
              <a:tr h="297385">
                <a:tc>
                  <a:txBody>
                    <a:bodyPr/>
                    <a:lstStyle/>
                    <a:p>
                      <a:pPr algn="l">
                        <a:lnSpc>
                          <a:spcPct val="115000"/>
                        </a:lnSpc>
                      </a:pPr>
                      <a:r>
                        <a:rPr lang="es-CO" sz="1600" dirty="0">
                          <a:effectLst/>
                          <a:latin typeface="+mn-lt"/>
                        </a:rPr>
                        <a:t>Atención y apoyo integral a las familias raizales y residentes.</a:t>
                      </a: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r" fontAlgn="b"/>
                      <a:r>
                        <a:rPr lang="es-CO" sz="1400" b="0" i="0" u="none" strike="noStrike">
                          <a:solidFill>
                            <a:srgbClr val="000000"/>
                          </a:solidFill>
                          <a:effectLst/>
                          <a:latin typeface="+mn-lt"/>
                        </a:rPr>
                        <a:t>    1.500.000.000,00 </a:t>
                      </a:r>
                    </a:p>
                  </a:txBody>
                  <a:tcPr marL="6350" marR="6350" marT="6350" marB="0" anchor="ctr"/>
                </a:tc>
                <a:tc>
                  <a:txBody>
                    <a:bodyPr/>
                    <a:lstStyle/>
                    <a:p>
                      <a:pPr algn="r" fontAlgn="b"/>
                      <a:r>
                        <a:rPr lang="es-CO" sz="1400" b="0" i="0" u="none" strike="noStrike">
                          <a:solidFill>
                            <a:srgbClr val="000000"/>
                          </a:solidFill>
                          <a:effectLst/>
                          <a:latin typeface="+mn-lt"/>
                        </a:rPr>
                        <a:t>    1.048.335.481,00 </a:t>
                      </a:r>
                    </a:p>
                  </a:txBody>
                  <a:tcPr marL="6350" marR="6350" marT="6350" marB="0" anchor="ctr"/>
                </a:tc>
                <a:tc>
                  <a:txBody>
                    <a:bodyPr/>
                    <a:lstStyle/>
                    <a:p>
                      <a:pPr algn="ctr" fontAlgn="b"/>
                      <a:r>
                        <a:rPr lang="es-CO" sz="1400" b="0" i="0" u="none" strike="noStrike" dirty="0">
                          <a:solidFill>
                            <a:srgbClr val="000000"/>
                          </a:solidFill>
                          <a:effectLst/>
                          <a:latin typeface="+mn-lt"/>
                        </a:rPr>
                        <a:t>70%</a:t>
                      </a:r>
                    </a:p>
                  </a:txBody>
                  <a:tcPr marL="6350" marR="6350" marT="6350" marB="0" anchor="ctr"/>
                </a:tc>
                <a:extLst>
                  <a:ext uri="{0D108BD9-81ED-4DB2-BD59-A6C34878D82A}">
                    <a16:rowId xmlns:a16="http://schemas.microsoft.com/office/drawing/2014/main" xmlns="" val="3072453447"/>
                  </a:ext>
                </a:extLst>
              </a:tr>
              <a:tr h="297385">
                <a:tc>
                  <a:txBody>
                    <a:bodyPr/>
                    <a:lstStyle/>
                    <a:p>
                      <a:pPr algn="just">
                        <a:lnSpc>
                          <a:spcPct val="115000"/>
                        </a:lnSpc>
                      </a:pPr>
                      <a:r>
                        <a:rPr lang="es-CO" sz="1600" dirty="0">
                          <a:effectLst/>
                          <a:latin typeface="+mn-lt"/>
                        </a:rPr>
                        <a:t>Atención y apoyo integral a las personas habitantes de y en la calle.</a:t>
                      </a: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r" fontAlgn="b"/>
                      <a:r>
                        <a:rPr lang="es-CO" sz="1400" b="0" i="0" u="none" strike="noStrike">
                          <a:solidFill>
                            <a:srgbClr val="000000"/>
                          </a:solidFill>
                          <a:effectLst/>
                          <a:latin typeface="+mn-lt"/>
                        </a:rPr>
                        <a:t>    1.500.000.000,00 </a:t>
                      </a:r>
                    </a:p>
                  </a:txBody>
                  <a:tcPr marL="6350" marR="6350" marT="6350" marB="0" anchor="ctr"/>
                </a:tc>
                <a:tc>
                  <a:txBody>
                    <a:bodyPr/>
                    <a:lstStyle/>
                    <a:p>
                      <a:pPr algn="r" fontAlgn="b"/>
                      <a:r>
                        <a:rPr lang="es-CO" sz="1400" b="0" i="0" u="none" strike="noStrike">
                          <a:solidFill>
                            <a:srgbClr val="000000"/>
                          </a:solidFill>
                          <a:effectLst/>
                          <a:latin typeface="+mn-lt"/>
                        </a:rPr>
                        <a:t>       801.829.002,00 </a:t>
                      </a:r>
                    </a:p>
                  </a:txBody>
                  <a:tcPr marL="6350" marR="6350" marT="6350" marB="0" anchor="ctr"/>
                </a:tc>
                <a:tc>
                  <a:txBody>
                    <a:bodyPr/>
                    <a:lstStyle/>
                    <a:p>
                      <a:pPr algn="ctr" fontAlgn="b"/>
                      <a:r>
                        <a:rPr lang="es-CO" sz="1400" b="0" i="0" u="none" strike="noStrike" dirty="0">
                          <a:solidFill>
                            <a:srgbClr val="000000"/>
                          </a:solidFill>
                          <a:effectLst/>
                          <a:latin typeface="+mn-lt"/>
                        </a:rPr>
                        <a:t>53%</a:t>
                      </a:r>
                    </a:p>
                  </a:txBody>
                  <a:tcPr marL="6350" marR="6350" marT="6350" marB="0" anchor="ctr"/>
                </a:tc>
                <a:extLst>
                  <a:ext uri="{0D108BD9-81ED-4DB2-BD59-A6C34878D82A}">
                    <a16:rowId xmlns:a16="http://schemas.microsoft.com/office/drawing/2014/main" xmlns="" val="3650395062"/>
                  </a:ext>
                </a:extLst>
              </a:tr>
              <a:tr h="297385">
                <a:tc>
                  <a:txBody>
                    <a:bodyPr/>
                    <a:lstStyle/>
                    <a:p>
                      <a:pPr algn="l">
                        <a:lnSpc>
                          <a:spcPct val="115000"/>
                        </a:lnSpc>
                      </a:pPr>
                      <a:r>
                        <a:rPr lang="es-CO" sz="1600" dirty="0">
                          <a:effectLst/>
                          <a:latin typeface="+mn-lt"/>
                        </a:rPr>
                        <a:t>Atención y apoyo integral a los jóvenes.</a:t>
                      </a: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r" fontAlgn="b"/>
                      <a:r>
                        <a:rPr lang="es-CO" sz="1400" b="0" i="0" u="none" strike="noStrike">
                          <a:solidFill>
                            <a:srgbClr val="000000"/>
                          </a:solidFill>
                          <a:effectLst/>
                          <a:latin typeface="+mn-lt"/>
                        </a:rPr>
                        <a:t>       500.000.000,00 </a:t>
                      </a:r>
                    </a:p>
                  </a:txBody>
                  <a:tcPr marL="6350" marR="6350" marT="6350" marB="0" anchor="ctr"/>
                </a:tc>
                <a:tc>
                  <a:txBody>
                    <a:bodyPr/>
                    <a:lstStyle/>
                    <a:p>
                      <a:pPr algn="r" fontAlgn="b"/>
                      <a:r>
                        <a:rPr lang="es-CO" sz="1400" b="0" i="0" u="none" strike="noStrike">
                          <a:solidFill>
                            <a:srgbClr val="000000"/>
                          </a:solidFill>
                          <a:effectLst/>
                          <a:latin typeface="+mn-lt"/>
                        </a:rPr>
                        <a:t>       346.623.058,00 </a:t>
                      </a:r>
                    </a:p>
                  </a:txBody>
                  <a:tcPr marL="6350" marR="6350" marT="6350" marB="0" anchor="ctr"/>
                </a:tc>
                <a:tc>
                  <a:txBody>
                    <a:bodyPr/>
                    <a:lstStyle/>
                    <a:p>
                      <a:pPr algn="ctr" fontAlgn="b"/>
                      <a:r>
                        <a:rPr lang="es-CO" sz="1400" b="0" i="0" u="none" strike="noStrike" dirty="0">
                          <a:solidFill>
                            <a:srgbClr val="000000"/>
                          </a:solidFill>
                          <a:effectLst/>
                          <a:latin typeface="+mn-lt"/>
                        </a:rPr>
                        <a:t>69%</a:t>
                      </a:r>
                    </a:p>
                  </a:txBody>
                  <a:tcPr marL="6350" marR="6350" marT="6350" marB="0" anchor="ctr"/>
                </a:tc>
                <a:extLst>
                  <a:ext uri="{0D108BD9-81ED-4DB2-BD59-A6C34878D82A}">
                    <a16:rowId xmlns:a16="http://schemas.microsoft.com/office/drawing/2014/main" xmlns="" val="509555331"/>
                  </a:ext>
                </a:extLst>
              </a:tr>
              <a:tr h="357319">
                <a:tc>
                  <a:txBody>
                    <a:bodyPr/>
                    <a:lstStyle/>
                    <a:p>
                      <a:pPr algn="l">
                        <a:lnSpc>
                          <a:spcPct val="115000"/>
                        </a:lnSpc>
                      </a:pPr>
                      <a:r>
                        <a:rPr lang="es-CO" sz="1600" dirty="0">
                          <a:effectLst/>
                          <a:latin typeface="+mn-lt"/>
                        </a:rPr>
                        <a:t>Atención y apoyo integral a los niños, niñas, adolescentes y sus familias.</a:t>
                      </a: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r" fontAlgn="b"/>
                      <a:r>
                        <a:rPr lang="es-CO" sz="1400" b="0" i="0" u="none" strike="noStrike">
                          <a:solidFill>
                            <a:srgbClr val="000000"/>
                          </a:solidFill>
                          <a:effectLst/>
                          <a:latin typeface="+mn-lt"/>
                        </a:rPr>
                        <a:t>       800.000.000,00 </a:t>
                      </a:r>
                    </a:p>
                  </a:txBody>
                  <a:tcPr marL="6350" marR="6350" marT="6350" marB="0" anchor="ctr"/>
                </a:tc>
                <a:tc>
                  <a:txBody>
                    <a:bodyPr/>
                    <a:lstStyle/>
                    <a:p>
                      <a:pPr algn="r" fontAlgn="b"/>
                      <a:r>
                        <a:rPr lang="es-CO" sz="1400" b="0" i="0" u="none" strike="noStrike">
                          <a:solidFill>
                            <a:srgbClr val="000000"/>
                          </a:solidFill>
                          <a:effectLst/>
                          <a:latin typeface="+mn-lt"/>
                        </a:rPr>
                        <a:t>       723.763.263,00 </a:t>
                      </a:r>
                    </a:p>
                  </a:txBody>
                  <a:tcPr marL="6350" marR="6350" marT="6350" marB="0" anchor="ctr"/>
                </a:tc>
                <a:tc>
                  <a:txBody>
                    <a:bodyPr/>
                    <a:lstStyle/>
                    <a:p>
                      <a:pPr algn="ctr" fontAlgn="b"/>
                      <a:r>
                        <a:rPr lang="es-CO" sz="1400" b="0" i="0" u="none" strike="noStrike" dirty="0">
                          <a:solidFill>
                            <a:srgbClr val="000000"/>
                          </a:solidFill>
                          <a:effectLst/>
                          <a:latin typeface="+mn-lt"/>
                        </a:rPr>
                        <a:t>90%</a:t>
                      </a:r>
                    </a:p>
                  </a:txBody>
                  <a:tcPr marL="6350" marR="6350" marT="6350" marB="0" anchor="ctr"/>
                </a:tc>
                <a:extLst>
                  <a:ext uri="{0D108BD9-81ED-4DB2-BD59-A6C34878D82A}">
                    <a16:rowId xmlns:a16="http://schemas.microsoft.com/office/drawing/2014/main" xmlns="" val="1520604479"/>
                  </a:ext>
                </a:extLst>
              </a:tr>
              <a:tr h="297385">
                <a:tc>
                  <a:txBody>
                    <a:bodyPr/>
                    <a:lstStyle/>
                    <a:p>
                      <a:pPr algn="l">
                        <a:lnSpc>
                          <a:spcPct val="115000"/>
                        </a:lnSpc>
                      </a:pPr>
                      <a:r>
                        <a:rPr lang="es-CO" sz="1600" dirty="0">
                          <a:effectLst/>
                          <a:latin typeface="+mn-lt"/>
                        </a:rPr>
                        <a:t>Atención y apoyo integral al adulto mayor.</a:t>
                      </a: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r" fontAlgn="b"/>
                      <a:r>
                        <a:rPr lang="es-CO" sz="1400" b="0" i="0" u="none" strike="noStrike" dirty="0">
                          <a:solidFill>
                            <a:srgbClr val="000000"/>
                          </a:solidFill>
                          <a:effectLst/>
                          <a:latin typeface="+mn-lt"/>
                        </a:rPr>
                        <a:t>    5.726.061.427,00 </a:t>
                      </a:r>
                    </a:p>
                  </a:txBody>
                  <a:tcPr marL="6350" marR="6350" marT="6350" marB="0" anchor="ctr"/>
                </a:tc>
                <a:tc>
                  <a:txBody>
                    <a:bodyPr/>
                    <a:lstStyle/>
                    <a:p>
                      <a:pPr algn="r" fontAlgn="b"/>
                      <a:r>
                        <a:rPr lang="es-CO" sz="1400" b="0" i="0" u="none" strike="noStrike" dirty="0">
                          <a:solidFill>
                            <a:srgbClr val="000000"/>
                          </a:solidFill>
                          <a:effectLst/>
                          <a:latin typeface="+mn-lt"/>
                        </a:rPr>
                        <a:t>    3.112.929.270,00 </a:t>
                      </a:r>
                    </a:p>
                  </a:txBody>
                  <a:tcPr marL="6350" marR="6350" marT="6350" marB="0" anchor="ctr"/>
                </a:tc>
                <a:tc>
                  <a:txBody>
                    <a:bodyPr/>
                    <a:lstStyle/>
                    <a:p>
                      <a:pPr algn="ctr" fontAlgn="b"/>
                      <a:r>
                        <a:rPr lang="es-CO" sz="1400" b="0" i="0" u="none" strike="noStrike" dirty="0">
                          <a:solidFill>
                            <a:srgbClr val="000000"/>
                          </a:solidFill>
                          <a:effectLst/>
                          <a:latin typeface="+mn-lt"/>
                        </a:rPr>
                        <a:t>54%</a:t>
                      </a:r>
                    </a:p>
                  </a:txBody>
                  <a:tcPr marL="6350" marR="6350" marT="6350" marB="0" anchor="ctr"/>
                </a:tc>
                <a:extLst>
                  <a:ext uri="{0D108BD9-81ED-4DB2-BD59-A6C34878D82A}">
                    <a16:rowId xmlns:a16="http://schemas.microsoft.com/office/drawing/2014/main" xmlns="" val="1327160683"/>
                  </a:ext>
                </a:extLst>
              </a:tr>
              <a:tr h="350096">
                <a:tc>
                  <a:txBody>
                    <a:bodyPr/>
                    <a:lstStyle/>
                    <a:p>
                      <a:pPr algn="l">
                        <a:lnSpc>
                          <a:spcPct val="115000"/>
                        </a:lnSpc>
                      </a:pPr>
                      <a:endParaRPr lang="es-CO" sz="14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s-ES" sz="1600" b="1" dirty="0"/>
                        <a:t>34.299.836.065,00</a:t>
                      </a:r>
                      <a:endParaRPr lang="es-CO" sz="1600" b="1" dirty="0"/>
                    </a:p>
                  </a:txBody>
                  <a:tcPr marL="6350" marR="6350" marT="6350" marB="0" anchor="ctr"/>
                </a:tc>
                <a:tc>
                  <a:txBody>
                    <a:bodyPr/>
                    <a:lstStyle/>
                    <a:p>
                      <a:pPr algn="r" fontAlgn="b"/>
                      <a:r>
                        <a:rPr lang="es-ES" sz="1600" b="1" dirty="0"/>
                        <a:t>16.377.407.944,00</a:t>
                      </a:r>
                      <a:endParaRPr lang="es-CO" sz="1600" b="0" i="0" u="none" strike="noStrike" dirty="0">
                        <a:solidFill>
                          <a:srgbClr val="000000"/>
                        </a:solidFill>
                        <a:effectLst/>
                        <a:latin typeface="+mn-lt"/>
                      </a:endParaRPr>
                    </a:p>
                  </a:txBody>
                  <a:tcPr marL="6350" marR="6350" marT="6350" marB="0" anchor="ctr"/>
                </a:tc>
                <a:tc>
                  <a:txBody>
                    <a:bodyPr/>
                    <a:lstStyle/>
                    <a:p>
                      <a:pPr algn="ctr" fontAlgn="b"/>
                      <a:r>
                        <a:rPr lang="es-CO" sz="1600" b="1" i="0" u="none" strike="noStrike" dirty="0">
                          <a:solidFill>
                            <a:srgbClr val="000000"/>
                          </a:solidFill>
                          <a:effectLst/>
                          <a:latin typeface="+mn-lt"/>
                        </a:rPr>
                        <a:t>48%</a:t>
                      </a:r>
                    </a:p>
                  </a:txBody>
                  <a:tcPr marL="6350" marR="6350" marT="6350" marB="0" anchor="ctr"/>
                </a:tc>
                <a:extLst>
                  <a:ext uri="{0D108BD9-81ED-4DB2-BD59-A6C34878D82A}">
                    <a16:rowId xmlns:a16="http://schemas.microsoft.com/office/drawing/2014/main" xmlns="" val="1066833782"/>
                  </a:ext>
                </a:extLst>
              </a:tr>
            </a:tbl>
          </a:graphicData>
        </a:graphic>
      </p:graphicFrame>
    </p:spTree>
    <p:extLst>
      <p:ext uri="{BB962C8B-B14F-4D97-AF65-F5344CB8AC3E}">
        <p14:creationId xmlns:p14="http://schemas.microsoft.com/office/powerpoint/2010/main" val="1578956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94BA9BDE-271F-492D-AACA-25517946B5E6}"/>
              </a:ext>
            </a:extLst>
          </p:cNvPr>
          <p:cNvPicPr>
            <a:picLocks noChangeAspect="1"/>
          </p:cNvPicPr>
          <p:nvPr/>
        </p:nvPicPr>
        <p:blipFill>
          <a:blip r:embed="rId2"/>
          <a:srcRect/>
          <a:stretch/>
        </p:blipFill>
        <p:spPr>
          <a:xfrm>
            <a:off x="3705" y="-10159"/>
            <a:ext cx="12188294" cy="6857997"/>
          </a:xfrm>
          <a:prstGeom prst="rect">
            <a:avLst/>
          </a:prstGeom>
        </p:spPr>
      </p:pic>
      <p:graphicFrame>
        <p:nvGraphicFramePr>
          <p:cNvPr id="3" name="Tabla 2">
            <a:extLst>
              <a:ext uri="{FF2B5EF4-FFF2-40B4-BE49-F238E27FC236}">
                <a16:creationId xmlns:a16="http://schemas.microsoft.com/office/drawing/2014/main" xmlns="" id="{47BA2497-FFB5-4EE2-BB39-3ACA49552861}"/>
              </a:ext>
            </a:extLst>
          </p:cNvPr>
          <p:cNvGraphicFramePr>
            <a:graphicFrameLocks noGrp="1"/>
          </p:cNvGraphicFramePr>
          <p:nvPr>
            <p:extLst/>
          </p:nvPr>
        </p:nvGraphicFramePr>
        <p:xfrm>
          <a:off x="873979" y="704137"/>
          <a:ext cx="4048324" cy="1428424"/>
        </p:xfrm>
        <a:graphic>
          <a:graphicData uri="http://schemas.openxmlformats.org/drawingml/2006/table">
            <a:tbl>
              <a:tblPr firstRow="1" firstCol="1" bandRow="1">
                <a:tableStyleId>{5C22544A-7EE6-4342-B048-85BDC9FD1C3A}</a:tableStyleId>
              </a:tblPr>
              <a:tblGrid>
                <a:gridCol w="4048324">
                  <a:extLst>
                    <a:ext uri="{9D8B030D-6E8A-4147-A177-3AD203B41FA5}">
                      <a16:colId xmlns:a16="http://schemas.microsoft.com/office/drawing/2014/main" xmlns="" val="2141456969"/>
                    </a:ext>
                  </a:extLst>
                </a:gridCol>
              </a:tblGrid>
              <a:tr h="1428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i="0" u="none" strike="noStrike" kern="1200" baseline="0" dirty="0">
                          <a:solidFill>
                            <a:schemeClr val="dk1"/>
                          </a:solidFill>
                          <a:latin typeface="+mn-lt"/>
                          <a:ea typeface="+mn-ea"/>
                          <a:cs typeface="+mn-cs"/>
                        </a:rPr>
                        <a:t>POLITICA 5: </a:t>
                      </a:r>
                      <a:r>
                        <a:rPr lang="es-ES" sz="1600" b="0" i="0" u="none" strike="noStrike" kern="1200" baseline="0" dirty="0">
                          <a:solidFill>
                            <a:schemeClr val="dk1"/>
                          </a:solidFill>
                          <a:latin typeface="+mn-lt"/>
                          <a:ea typeface="+mn-ea"/>
                          <a:cs typeface="+mn-cs"/>
                        </a:rPr>
                        <a:t>APOYO INTEGRAL PARA EL DESARROLLO CULTURAL Y SOCIOECONÓMICO DEL PUEBLO RAIZAL </a:t>
                      </a:r>
                      <a:endParaRPr lang="es-CO" sz="1600" b="0" i="0" u="none" strike="noStrike" kern="1200" baseline="0" dirty="0">
                        <a:solidFill>
                          <a:schemeClr val="tx1"/>
                        </a:solidFill>
                        <a:latin typeface="+mn-lt"/>
                        <a:ea typeface="+mn-ea"/>
                        <a:cs typeface="+mn-cs"/>
                      </a:endParaRPr>
                    </a:p>
                  </a:txBody>
                  <a:tcPr anchor="ctr">
                    <a:solidFill>
                      <a:srgbClr val="CFD5EA"/>
                    </a:solidFill>
                  </a:tcPr>
                </a:tc>
                <a:extLst>
                  <a:ext uri="{0D108BD9-81ED-4DB2-BD59-A6C34878D82A}">
                    <a16:rowId xmlns:a16="http://schemas.microsoft.com/office/drawing/2014/main" xmlns="" val="2004755851"/>
                  </a:ext>
                </a:extLst>
              </a:tr>
            </a:tbl>
          </a:graphicData>
        </a:graphic>
      </p:graphicFrame>
      <p:graphicFrame>
        <p:nvGraphicFramePr>
          <p:cNvPr id="4" name="Tabla 3">
            <a:extLst>
              <a:ext uri="{FF2B5EF4-FFF2-40B4-BE49-F238E27FC236}">
                <a16:creationId xmlns:a16="http://schemas.microsoft.com/office/drawing/2014/main" xmlns="" id="{1D8010EE-384B-4975-AE03-90AF9EC8169F}"/>
              </a:ext>
            </a:extLst>
          </p:cNvPr>
          <p:cNvGraphicFramePr>
            <a:graphicFrameLocks noGrp="1"/>
          </p:cNvGraphicFramePr>
          <p:nvPr>
            <p:extLst/>
          </p:nvPr>
        </p:nvGraphicFramePr>
        <p:xfrm>
          <a:off x="873979" y="3159923"/>
          <a:ext cx="4048324" cy="1428424"/>
        </p:xfrm>
        <a:graphic>
          <a:graphicData uri="http://schemas.openxmlformats.org/drawingml/2006/table">
            <a:tbl>
              <a:tblPr firstRow="1" firstCol="1" bandRow="1">
                <a:tableStyleId>{5C22544A-7EE6-4342-B048-85BDC9FD1C3A}</a:tableStyleId>
              </a:tblPr>
              <a:tblGrid>
                <a:gridCol w="4048324">
                  <a:extLst>
                    <a:ext uri="{9D8B030D-6E8A-4147-A177-3AD203B41FA5}">
                      <a16:colId xmlns:a16="http://schemas.microsoft.com/office/drawing/2014/main" xmlns="" val="2141456969"/>
                    </a:ext>
                  </a:extLst>
                </a:gridCol>
              </a:tblGrid>
              <a:tr h="1428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i="0" u="none" strike="noStrike" kern="1200" baseline="0" dirty="0">
                          <a:solidFill>
                            <a:schemeClr val="dk1"/>
                          </a:solidFill>
                          <a:latin typeface="+mn-lt"/>
                          <a:ea typeface="+mn-ea"/>
                          <a:cs typeface="+mn-cs"/>
                        </a:rPr>
                        <a:t>POLITICA 6: </a:t>
                      </a:r>
                      <a:r>
                        <a:rPr lang="es-ES" sz="1600" b="0" i="0" u="none" strike="noStrike" kern="1200" baseline="0" dirty="0">
                          <a:solidFill>
                            <a:schemeClr val="tx1"/>
                          </a:solidFill>
                          <a:latin typeface="+mn-lt"/>
                          <a:ea typeface="+mn-ea"/>
                          <a:cs typeface="+mn-cs"/>
                        </a:rPr>
                        <a:t>ATENCIÓN INTEGRAL A LA POBLACIÓN EN CONDICIÓN DE VULNERABILIDAD </a:t>
                      </a:r>
                      <a:endParaRPr lang="es-CO" sz="1600" b="0" i="0" u="none" strike="noStrike" kern="1200" baseline="0" dirty="0">
                        <a:solidFill>
                          <a:schemeClr val="tx1"/>
                        </a:solidFill>
                        <a:latin typeface="+mn-lt"/>
                        <a:ea typeface="+mn-ea"/>
                        <a:cs typeface="+mn-cs"/>
                      </a:endParaRPr>
                    </a:p>
                  </a:txBody>
                  <a:tcPr anchor="ctr">
                    <a:solidFill>
                      <a:srgbClr val="CFD5EA"/>
                    </a:solidFill>
                  </a:tcPr>
                </a:tc>
                <a:extLst>
                  <a:ext uri="{0D108BD9-81ED-4DB2-BD59-A6C34878D82A}">
                    <a16:rowId xmlns:a16="http://schemas.microsoft.com/office/drawing/2014/main" xmlns="" val="2004755851"/>
                  </a:ext>
                </a:extLst>
              </a:tr>
            </a:tbl>
          </a:graphicData>
        </a:graphic>
      </p:graphicFrame>
      <p:sp>
        <p:nvSpPr>
          <p:cNvPr id="5" name="Flecha: a la derecha con bandas 4">
            <a:extLst>
              <a:ext uri="{FF2B5EF4-FFF2-40B4-BE49-F238E27FC236}">
                <a16:creationId xmlns:a16="http://schemas.microsoft.com/office/drawing/2014/main" xmlns="" id="{CDA44F33-36AB-4381-B626-17C111DADD09}"/>
              </a:ext>
            </a:extLst>
          </p:cNvPr>
          <p:cNvSpPr/>
          <p:nvPr/>
        </p:nvSpPr>
        <p:spPr>
          <a:xfrm>
            <a:off x="5399304" y="838526"/>
            <a:ext cx="1119287" cy="828143"/>
          </a:xfrm>
          <a:prstGeom prst="stripedRightArrow">
            <a:avLst/>
          </a:prstGeom>
          <a:solidFill>
            <a:srgbClr val="1745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Flecha: a la derecha con bandas 5">
            <a:extLst>
              <a:ext uri="{FF2B5EF4-FFF2-40B4-BE49-F238E27FC236}">
                <a16:creationId xmlns:a16="http://schemas.microsoft.com/office/drawing/2014/main" xmlns="" id="{40829CB5-EC3F-4765-B786-278FD7446AF5}"/>
              </a:ext>
            </a:extLst>
          </p:cNvPr>
          <p:cNvSpPr/>
          <p:nvPr/>
        </p:nvSpPr>
        <p:spPr>
          <a:xfrm>
            <a:off x="5399305" y="3348466"/>
            <a:ext cx="1119287" cy="828143"/>
          </a:xfrm>
          <a:prstGeom prst="stripedRightArrow">
            <a:avLst/>
          </a:prstGeom>
          <a:solidFill>
            <a:srgbClr val="1745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7" name="Tabla 6">
            <a:extLst>
              <a:ext uri="{FF2B5EF4-FFF2-40B4-BE49-F238E27FC236}">
                <a16:creationId xmlns:a16="http://schemas.microsoft.com/office/drawing/2014/main" xmlns="" id="{D087A148-AA85-481B-BA46-83EF9EC42AEA}"/>
              </a:ext>
            </a:extLst>
          </p:cNvPr>
          <p:cNvGraphicFramePr>
            <a:graphicFrameLocks noGrp="1"/>
          </p:cNvGraphicFramePr>
          <p:nvPr>
            <p:extLst/>
          </p:nvPr>
        </p:nvGraphicFramePr>
        <p:xfrm>
          <a:off x="7269698" y="847788"/>
          <a:ext cx="4211102" cy="715697"/>
        </p:xfrm>
        <a:graphic>
          <a:graphicData uri="http://schemas.openxmlformats.org/drawingml/2006/table">
            <a:tbl>
              <a:tblPr firstRow="1" firstCol="1" bandRow="1">
                <a:tableStyleId>{5C22544A-7EE6-4342-B048-85BDC9FD1C3A}</a:tableStyleId>
              </a:tblPr>
              <a:tblGrid>
                <a:gridCol w="879411">
                  <a:extLst>
                    <a:ext uri="{9D8B030D-6E8A-4147-A177-3AD203B41FA5}">
                      <a16:colId xmlns:a16="http://schemas.microsoft.com/office/drawing/2014/main" xmlns="" val="2141456969"/>
                    </a:ext>
                  </a:extLst>
                </a:gridCol>
                <a:gridCol w="3331691">
                  <a:extLst>
                    <a:ext uri="{9D8B030D-6E8A-4147-A177-3AD203B41FA5}">
                      <a16:colId xmlns:a16="http://schemas.microsoft.com/office/drawing/2014/main" xmlns="" val="263201352"/>
                    </a:ext>
                  </a:extLst>
                </a:gridCol>
              </a:tblGrid>
              <a:tr h="4018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i="0" u="none" strike="noStrike" kern="1200" baseline="0" dirty="0">
                          <a:solidFill>
                            <a:schemeClr val="bg1"/>
                          </a:solidFill>
                          <a:latin typeface="+mn-lt"/>
                          <a:ea typeface="+mn-ea"/>
                          <a:cs typeface="+mn-cs"/>
                        </a:rPr>
                        <a:t>ITEM</a:t>
                      </a:r>
                    </a:p>
                  </a:txBody>
                  <a:tcPr anchor="ctr">
                    <a:solidFill>
                      <a:srgbClr val="17457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i="0" u="none" strike="noStrike" kern="1200" baseline="0" dirty="0">
                          <a:solidFill>
                            <a:schemeClr val="bg1"/>
                          </a:solidFill>
                          <a:latin typeface="+mn-lt"/>
                          <a:ea typeface="+mn-ea"/>
                          <a:cs typeface="+mn-cs"/>
                        </a:rPr>
                        <a:t>PROGRAMA</a:t>
                      </a:r>
                    </a:p>
                  </a:txBody>
                  <a:tcPr anchor="ctr">
                    <a:solidFill>
                      <a:srgbClr val="174572"/>
                    </a:solidFill>
                  </a:tcPr>
                </a:tc>
                <a:extLst>
                  <a:ext uri="{0D108BD9-81ED-4DB2-BD59-A6C34878D82A}">
                    <a16:rowId xmlns:a16="http://schemas.microsoft.com/office/drawing/2014/main" xmlns="" val="4190864553"/>
                  </a:ext>
                </a:extLst>
              </a:tr>
              <a:tr h="3138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dirty="0">
                          <a:solidFill>
                            <a:schemeClr val="tx1"/>
                          </a:solidFill>
                          <a:latin typeface="+mn-lt"/>
                          <a:ea typeface="+mn-ea"/>
                          <a:cs typeface="+mn-cs"/>
                        </a:rPr>
                        <a:t>1</a:t>
                      </a:r>
                    </a:p>
                  </a:txBody>
                  <a:tcPr anchor="ct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dirty="0">
                          <a:solidFill>
                            <a:schemeClr val="tx1"/>
                          </a:solidFill>
                          <a:latin typeface="+mn-lt"/>
                          <a:ea typeface="+mn-ea"/>
                          <a:cs typeface="+mn-cs"/>
                        </a:rPr>
                        <a:t>PUEBLO RAIZAL</a:t>
                      </a:r>
                    </a:p>
                  </a:txBody>
                  <a:tcPr anchor="ctr"/>
                </a:tc>
                <a:extLst>
                  <a:ext uri="{0D108BD9-81ED-4DB2-BD59-A6C34878D82A}">
                    <a16:rowId xmlns:a16="http://schemas.microsoft.com/office/drawing/2014/main" xmlns="" val="2004755851"/>
                  </a:ext>
                </a:extLst>
              </a:tr>
            </a:tbl>
          </a:graphicData>
        </a:graphic>
      </p:graphicFrame>
      <p:graphicFrame>
        <p:nvGraphicFramePr>
          <p:cNvPr id="8" name="Tabla 7">
            <a:extLst>
              <a:ext uri="{FF2B5EF4-FFF2-40B4-BE49-F238E27FC236}">
                <a16:creationId xmlns:a16="http://schemas.microsoft.com/office/drawing/2014/main" xmlns="" id="{536A4373-D9AA-426F-A167-560F5574B8AF}"/>
              </a:ext>
            </a:extLst>
          </p:cNvPr>
          <p:cNvGraphicFramePr>
            <a:graphicFrameLocks noGrp="1"/>
          </p:cNvGraphicFramePr>
          <p:nvPr>
            <p:extLst/>
          </p:nvPr>
        </p:nvGraphicFramePr>
        <p:xfrm>
          <a:off x="7269698" y="1889822"/>
          <a:ext cx="4211102" cy="3389724"/>
        </p:xfrm>
        <a:graphic>
          <a:graphicData uri="http://schemas.openxmlformats.org/drawingml/2006/table">
            <a:tbl>
              <a:tblPr firstRow="1" firstCol="1" bandRow="1">
                <a:tableStyleId>{5C22544A-7EE6-4342-B048-85BDC9FD1C3A}</a:tableStyleId>
              </a:tblPr>
              <a:tblGrid>
                <a:gridCol w="879411">
                  <a:extLst>
                    <a:ext uri="{9D8B030D-6E8A-4147-A177-3AD203B41FA5}">
                      <a16:colId xmlns:a16="http://schemas.microsoft.com/office/drawing/2014/main" xmlns="" val="2141456969"/>
                    </a:ext>
                  </a:extLst>
                </a:gridCol>
                <a:gridCol w="3331691">
                  <a:extLst>
                    <a:ext uri="{9D8B030D-6E8A-4147-A177-3AD203B41FA5}">
                      <a16:colId xmlns:a16="http://schemas.microsoft.com/office/drawing/2014/main" xmlns="" val="263201352"/>
                    </a:ext>
                  </a:extLst>
                </a:gridCol>
              </a:tblGrid>
              <a:tr h="370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i="0" u="none" strike="noStrike" kern="1200" baseline="0" dirty="0">
                          <a:solidFill>
                            <a:schemeClr val="bg1"/>
                          </a:solidFill>
                          <a:latin typeface="+mn-lt"/>
                          <a:ea typeface="+mn-ea"/>
                          <a:cs typeface="+mn-cs"/>
                        </a:rPr>
                        <a:t>ITEM</a:t>
                      </a:r>
                    </a:p>
                  </a:txBody>
                  <a:tcPr anchor="ctr">
                    <a:solidFill>
                      <a:srgbClr val="17457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1" i="0" u="none" strike="noStrike" kern="1200" baseline="0" dirty="0">
                          <a:solidFill>
                            <a:schemeClr val="bg1"/>
                          </a:solidFill>
                          <a:latin typeface="+mn-lt"/>
                          <a:ea typeface="+mn-ea"/>
                          <a:cs typeface="+mn-cs"/>
                        </a:rPr>
                        <a:t>PROGRAMAS</a:t>
                      </a:r>
                    </a:p>
                  </a:txBody>
                  <a:tcPr anchor="ctr">
                    <a:solidFill>
                      <a:srgbClr val="174572"/>
                    </a:solidFill>
                  </a:tcPr>
                </a:tc>
                <a:extLst>
                  <a:ext uri="{0D108BD9-81ED-4DB2-BD59-A6C34878D82A}">
                    <a16:rowId xmlns:a16="http://schemas.microsoft.com/office/drawing/2014/main" xmlns="" val="4190864553"/>
                  </a:ext>
                </a:extLst>
              </a:tr>
              <a:tr h="2896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dirty="0">
                          <a:solidFill>
                            <a:schemeClr val="tx1"/>
                          </a:solidFill>
                          <a:latin typeface="+mn-lt"/>
                          <a:ea typeface="+mn-ea"/>
                          <a:cs typeface="+mn-cs"/>
                        </a:rPr>
                        <a:t>1</a:t>
                      </a:r>
                    </a:p>
                  </a:txBody>
                  <a:tcPr anchor="ct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dirty="0">
                          <a:solidFill>
                            <a:schemeClr val="tx1"/>
                          </a:solidFill>
                          <a:latin typeface="+mn-lt"/>
                          <a:ea typeface="+mn-ea"/>
                          <a:cs typeface="+mn-cs"/>
                        </a:rPr>
                        <a:t>NIÑOS, NIÑAS Y ADOLESCENTES </a:t>
                      </a:r>
                    </a:p>
                  </a:txBody>
                  <a:tcPr anchor="ctr"/>
                </a:tc>
                <a:extLst>
                  <a:ext uri="{0D108BD9-81ED-4DB2-BD59-A6C34878D82A}">
                    <a16:rowId xmlns:a16="http://schemas.microsoft.com/office/drawing/2014/main" xmlns="" val="2004755851"/>
                  </a:ext>
                </a:extLst>
              </a:tr>
              <a:tr h="2900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a:solidFill>
                            <a:schemeClr val="tx1"/>
                          </a:solidFill>
                          <a:latin typeface="+mn-lt"/>
                          <a:ea typeface="+mn-ea"/>
                          <a:cs typeface="+mn-cs"/>
                        </a:rPr>
                        <a:t>2</a:t>
                      </a:r>
                      <a:endParaRPr lang="es-CO" sz="1400" b="0" i="0" u="none" strike="noStrike" kern="1200" baseline="0" dirty="0">
                        <a:solidFill>
                          <a:schemeClr val="tx1"/>
                        </a:solidFill>
                        <a:latin typeface="+mn-lt"/>
                        <a:ea typeface="+mn-ea"/>
                        <a:cs typeface="+mn-cs"/>
                      </a:endParaRPr>
                    </a:p>
                  </a:txBody>
                  <a:tcPr anchor="ctr">
                    <a:solidFill>
                      <a:srgbClr val="E9EB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dirty="0">
                          <a:solidFill>
                            <a:schemeClr val="tx1"/>
                          </a:solidFill>
                          <a:latin typeface="+mn-lt"/>
                          <a:ea typeface="+mn-ea"/>
                          <a:cs typeface="+mn-cs"/>
                        </a:rPr>
                        <a:t>JUVENTUD</a:t>
                      </a:r>
                    </a:p>
                  </a:txBody>
                  <a:tcPr anchor="ctr"/>
                </a:tc>
                <a:extLst>
                  <a:ext uri="{0D108BD9-81ED-4DB2-BD59-A6C34878D82A}">
                    <a16:rowId xmlns:a16="http://schemas.microsoft.com/office/drawing/2014/main" xmlns="" val="969156132"/>
                  </a:ext>
                </a:extLst>
              </a:tr>
              <a:tr h="2900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a:solidFill>
                            <a:schemeClr val="tx1"/>
                          </a:solidFill>
                          <a:latin typeface="+mn-lt"/>
                          <a:ea typeface="+mn-ea"/>
                          <a:cs typeface="+mn-cs"/>
                        </a:rPr>
                        <a:t>3</a:t>
                      </a:r>
                      <a:endParaRPr lang="es-CO" sz="1400" b="0" i="0" u="none" strike="noStrike" kern="1200" baseline="0" dirty="0">
                        <a:solidFill>
                          <a:schemeClr val="tx1"/>
                        </a:solidFill>
                        <a:latin typeface="+mn-lt"/>
                        <a:ea typeface="+mn-ea"/>
                        <a:cs typeface="+mn-cs"/>
                      </a:endParaRPr>
                    </a:p>
                  </a:txBody>
                  <a:tcPr anchor="ct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dirty="0">
                          <a:solidFill>
                            <a:schemeClr val="tx1"/>
                          </a:solidFill>
                          <a:latin typeface="+mn-lt"/>
                          <a:ea typeface="+mn-ea"/>
                          <a:cs typeface="+mn-cs"/>
                        </a:rPr>
                        <a:t>MUJER Y GÉNERO</a:t>
                      </a:r>
                    </a:p>
                  </a:txBody>
                  <a:tcPr anchor="ctr"/>
                </a:tc>
                <a:extLst>
                  <a:ext uri="{0D108BD9-81ED-4DB2-BD59-A6C34878D82A}">
                    <a16:rowId xmlns:a16="http://schemas.microsoft.com/office/drawing/2014/main" xmlns="" val="1024957713"/>
                  </a:ext>
                </a:extLst>
              </a:tr>
              <a:tr h="277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a:solidFill>
                            <a:schemeClr val="tx1"/>
                          </a:solidFill>
                          <a:latin typeface="+mn-lt"/>
                          <a:ea typeface="+mn-ea"/>
                          <a:cs typeface="+mn-cs"/>
                        </a:rPr>
                        <a:t>4</a:t>
                      </a:r>
                      <a:endParaRPr lang="es-CO" sz="1400" b="0" i="0" u="none" strike="noStrike" kern="1200" baseline="0" dirty="0">
                        <a:solidFill>
                          <a:schemeClr val="tx1"/>
                        </a:solidFill>
                        <a:latin typeface="+mn-lt"/>
                        <a:ea typeface="+mn-ea"/>
                        <a:cs typeface="+mn-cs"/>
                      </a:endParaRPr>
                    </a:p>
                  </a:txBody>
                  <a:tcPr anchor="ctr">
                    <a:solidFill>
                      <a:srgbClr val="E9EB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dirty="0">
                          <a:solidFill>
                            <a:schemeClr val="tx1"/>
                          </a:solidFill>
                          <a:latin typeface="+mn-lt"/>
                          <a:ea typeface="+mn-ea"/>
                          <a:cs typeface="+mn-cs"/>
                        </a:rPr>
                        <a:t>LGBTIQ</a:t>
                      </a:r>
                    </a:p>
                  </a:txBody>
                  <a:tcPr anchor="ctr"/>
                </a:tc>
                <a:extLst>
                  <a:ext uri="{0D108BD9-81ED-4DB2-BD59-A6C34878D82A}">
                    <a16:rowId xmlns:a16="http://schemas.microsoft.com/office/drawing/2014/main" xmlns="" val="3838288459"/>
                  </a:ext>
                </a:extLst>
              </a:tr>
              <a:tr h="2900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a:solidFill>
                            <a:schemeClr val="tx1"/>
                          </a:solidFill>
                          <a:latin typeface="+mn-lt"/>
                          <a:ea typeface="+mn-ea"/>
                          <a:cs typeface="+mn-cs"/>
                        </a:rPr>
                        <a:t>5</a:t>
                      </a:r>
                      <a:endParaRPr lang="es-CO" sz="1400" b="0" i="0" u="none" strike="noStrike" kern="1200" baseline="0" dirty="0">
                        <a:solidFill>
                          <a:schemeClr val="tx1"/>
                        </a:solidFill>
                        <a:latin typeface="+mn-lt"/>
                        <a:ea typeface="+mn-ea"/>
                        <a:cs typeface="+mn-cs"/>
                      </a:endParaRPr>
                    </a:p>
                  </a:txBody>
                  <a:tcPr anchor="ct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dirty="0">
                          <a:solidFill>
                            <a:schemeClr val="tx1"/>
                          </a:solidFill>
                          <a:latin typeface="+mn-lt"/>
                          <a:ea typeface="+mn-ea"/>
                          <a:cs typeface="+mn-cs"/>
                        </a:rPr>
                        <a:t>HABITANTE DE Y EN LA CALLE</a:t>
                      </a:r>
                    </a:p>
                  </a:txBody>
                  <a:tcPr anchor="ctr"/>
                </a:tc>
                <a:extLst>
                  <a:ext uri="{0D108BD9-81ED-4DB2-BD59-A6C34878D82A}">
                    <a16:rowId xmlns:a16="http://schemas.microsoft.com/office/drawing/2014/main" xmlns="" val="294146494"/>
                  </a:ext>
                </a:extLst>
              </a:tr>
              <a:tr h="2900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a:solidFill>
                            <a:schemeClr val="tx1"/>
                          </a:solidFill>
                          <a:latin typeface="+mn-lt"/>
                          <a:ea typeface="+mn-ea"/>
                          <a:cs typeface="+mn-cs"/>
                        </a:rPr>
                        <a:t>6</a:t>
                      </a:r>
                      <a:endParaRPr lang="es-CO" sz="1400" b="0" i="0" u="none" strike="noStrike" kern="1200" baseline="0" dirty="0">
                        <a:solidFill>
                          <a:schemeClr val="tx1"/>
                        </a:solidFill>
                        <a:latin typeface="+mn-lt"/>
                        <a:ea typeface="+mn-ea"/>
                        <a:cs typeface="+mn-cs"/>
                      </a:endParaRPr>
                    </a:p>
                  </a:txBody>
                  <a:tcPr anchor="ctr">
                    <a:solidFill>
                      <a:srgbClr val="E9EB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dirty="0">
                          <a:solidFill>
                            <a:schemeClr val="tx1"/>
                          </a:solidFill>
                          <a:latin typeface="+mn-lt"/>
                          <a:ea typeface="+mn-ea"/>
                          <a:cs typeface="+mn-cs"/>
                        </a:rPr>
                        <a:t>DISCAPACIDAD</a:t>
                      </a:r>
                    </a:p>
                  </a:txBody>
                  <a:tcPr anchor="ctr"/>
                </a:tc>
                <a:extLst>
                  <a:ext uri="{0D108BD9-81ED-4DB2-BD59-A6C34878D82A}">
                    <a16:rowId xmlns:a16="http://schemas.microsoft.com/office/drawing/2014/main" xmlns="" val="4064543844"/>
                  </a:ext>
                </a:extLst>
              </a:tr>
              <a:tr h="2900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a:solidFill>
                            <a:schemeClr val="tx1"/>
                          </a:solidFill>
                          <a:latin typeface="+mn-lt"/>
                          <a:ea typeface="+mn-ea"/>
                          <a:cs typeface="+mn-cs"/>
                        </a:rPr>
                        <a:t>7</a:t>
                      </a:r>
                      <a:endParaRPr lang="es-CO" sz="1400" b="0" i="0" u="none" strike="noStrike" kern="1200" baseline="0" dirty="0">
                        <a:solidFill>
                          <a:schemeClr val="tx1"/>
                        </a:solidFill>
                        <a:latin typeface="+mn-lt"/>
                        <a:ea typeface="+mn-ea"/>
                        <a:cs typeface="+mn-cs"/>
                      </a:endParaRPr>
                    </a:p>
                  </a:txBody>
                  <a:tcPr anchor="ct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dirty="0">
                          <a:solidFill>
                            <a:schemeClr val="tx1"/>
                          </a:solidFill>
                          <a:latin typeface="+mn-lt"/>
                          <a:ea typeface="+mn-ea"/>
                          <a:cs typeface="+mn-cs"/>
                        </a:rPr>
                        <a:t>FAMILIAS EN ACCIÓN</a:t>
                      </a:r>
                    </a:p>
                  </a:txBody>
                  <a:tcPr anchor="ctr"/>
                </a:tc>
                <a:extLst>
                  <a:ext uri="{0D108BD9-81ED-4DB2-BD59-A6C34878D82A}">
                    <a16:rowId xmlns:a16="http://schemas.microsoft.com/office/drawing/2014/main" xmlns="" val="998859310"/>
                  </a:ext>
                </a:extLst>
              </a:tr>
              <a:tr h="275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a:solidFill>
                            <a:schemeClr val="tx1"/>
                          </a:solidFill>
                          <a:latin typeface="+mn-lt"/>
                          <a:ea typeface="+mn-ea"/>
                          <a:cs typeface="+mn-cs"/>
                        </a:rPr>
                        <a:t>8</a:t>
                      </a:r>
                      <a:endParaRPr lang="es-CO" sz="1400" b="0" i="0" u="none" strike="noStrike" kern="1200" baseline="0" dirty="0">
                        <a:solidFill>
                          <a:schemeClr val="tx1"/>
                        </a:solidFill>
                        <a:latin typeface="+mn-lt"/>
                        <a:ea typeface="+mn-ea"/>
                        <a:cs typeface="+mn-cs"/>
                      </a:endParaRPr>
                    </a:p>
                  </a:txBody>
                  <a:tcPr anchor="ctr">
                    <a:solidFill>
                      <a:srgbClr val="E9EB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dirty="0">
                          <a:solidFill>
                            <a:schemeClr val="tx1"/>
                          </a:solidFill>
                          <a:latin typeface="+mn-lt"/>
                          <a:ea typeface="+mn-ea"/>
                          <a:cs typeface="+mn-cs"/>
                        </a:rPr>
                        <a:t>VÍCTIMAS</a:t>
                      </a:r>
                    </a:p>
                  </a:txBody>
                  <a:tcPr anchor="ctr"/>
                </a:tc>
                <a:extLst>
                  <a:ext uri="{0D108BD9-81ED-4DB2-BD59-A6C34878D82A}">
                    <a16:rowId xmlns:a16="http://schemas.microsoft.com/office/drawing/2014/main" xmlns="" val="3795235291"/>
                  </a:ext>
                </a:extLst>
              </a:tr>
              <a:tr h="275834">
                <a:tc>
                  <a:txBody>
                    <a:bodyPr/>
                    <a:lstStyle/>
                    <a:p>
                      <a:pPr algn="ctr">
                        <a:lnSpc>
                          <a:spcPct val="115000"/>
                        </a:lnSpc>
                        <a:spcAft>
                          <a:spcPts val="1000"/>
                        </a:spcAft>
                      </a:pPr>
                      <a:r>
                        <a:rPr lang="es-CO" sz="1400" b="0">
                          <a:solidFill>
                            <a:schemeClr val="tx1"/>
                          </a:solidFill>
                          <a:effectLst/>
                          <a:latin typeface="+mn-lt"/>
                          <a:ea typeface="Times New Roman" panose="02020603050405020304" pitchFamily="18" charset="0"/>
                          <a:cs typeface="Times New Roman" panose="02020603050405020304" pitchFamily="18" charset="0"/>
                        </a:rPr>
                        <a:t>9</a:t>
                      </a:r>
                      <a:endParaRPr lang="es-CO" sz="1400" b="0" dirty="0">
                        <a:solidFill>
                          <a:schemeClr val="tx1"/>
                        </a:solidFill>
                        <a:effectLst/>
                        <a:latin typeface="+mn-lt"/>
                        <a:ea typeface="Times New Roman" panose="02020603050405020304" pitchFamily="18" charset="0"/>
                        <a:cs typeface="Times New Roman" panose="02020603050405020304" pitchFamily="18" charset="0"/>
                      </a:endParaRPr>
                    </a:p>
                  </a:txBody>
                  <a:tcPr marL="44450" marR="44450" marT="0" marB="0" anchor="ctr">
                    <a:solidFill>
                      <a:srgbClr val="CFD5EA"/>
                    </a:solidFill>
                  </a:tcPr>
                </a:tc>
                <a:tc>
                  <a:txBody>
                    <a:bodyPr/>
                    <a:lstStyle/>
                    <a:p>
                      <a:pPr>
                        <a:lnSpc>
                          <a:spcPct val="115000"/>
                        </a:lnSpc>
                        <a:spcAft>
                          <a:spcPts val="1000"/>
                        </a:spcAft>
                      </a:pPr>
                      <a:r>
                        <a:rPr lang="es-CO" sz="1400" b="0" dirty="0">
                          <a:solidFill>
                            <a:schemeClr val="tx1"/>
                          </a:solidFill>
                          <a:effectLst/>
                          <a:latin typeface="+mn-lt"/>
                          <a:ea typeface="Times New Roman" panose="02020603050405020304" pitchFamily="18" charset="0"/>
                          <a:cs typeface="Times New Roman" panose="02020603050405020304" pitchFamily="18" charset="0"/>
                        </a:rPr>
                        <a:t>ADULTO MAYOR</a:t>
                      </a:r>
                    </a:p>
                  </a:txBody>
                  <a:tcPr marL="44450" marR="44450" marT="0" marB="0" anchor="ctr"/>
                </a:tc>
                <a:extLst>
                  <a:ext uri="{0D108BD9-81ED-4DB2-BD59-A6C34878D82A}">
                    <a16:rowId xmlns:a16="http://schemas.microsoft.com/office/drawing/2014/main" xmlns="" val="539571445"/>
                  </a:ext>
                </a:extLst>
              </a:tr>
              <a:tr h="275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dirty="0">
                          <a:solidFill>
                            <a:schemeClr val="tx1"/>
                          </a:solidFill>
                          <a:latin typeface="+mn-lt"/>
                          <a:ea typeface="+mn-ea"/>
                          <a:cs typeface="+mn-cs"/>
                        </a:rPr>
                        <a:t>10</a:t>
                      </a:r>
                    </a:p>
                  </a:txBody>
                  <a:tcPr anchor="ctr">
                    <a:solidFill>
                      <a:srgbClr val="E9EB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0" i="0" u="none" strike="noStrike" kern="1200" baseline="0" dirty="0">
                          <a:solidFill>
                            <a:schemeClr val="tx1"/>
                          </a:solidFill>
                          <a:latin typeface="+mn-lt"/>
                          <a:ea typeface="+mn-ea"/>
                          <a:cs typeface="+mn-cs"/>
                        </a:rPr>
                        <a:t>FAMILIAS RAIZALES Y RESIDENTES</a:t>
                      </a:r>
                    </a:p>
                  </a:txBody>
                  <a:tcPr anchor="ctr"/>
                </a:tc>
                <a:extLst>
                  <a:ext uri="{0D108BD9-81ED-4DB2-BD59-A6C34878D82A}">
                    <a16:rowId xmlns:a16="http://schemas.microsoft.com/office/drawing/2014/main" xmlns="" val="214996630"/>
                  </a:ext>
                </a:extLst>
              </a:tr>
            </a:tbl>
          </a:graphicData>
        </a:graphic>
      </p:graphicFrame>
      <p:sp>
        <p:nvSpPr>
          <p:cNvPr id="9" name="CuadroTexto 8">
            <a:extLst>
              <a:ext uri="{FF2B5EF4-FFF2-40B4-BE49-F238E27FC236}">
                <a16:creationId xmlns:a16="http://schemas.microsoft.com/office/drawing/2014/main" xmlns="" id="{E0C2208E-6723-4898-93E8-1577AE07D5C8}"/>
              </a:ext>
            </a:extLst>
          </p:cNvPr>
          <p:cNvSpPr txBox="1"/>
          <p:nvPr/>
        </p:nvSpPr>
        <p:spPr>
          <a:xfrm>
            <a:off x="1168400" y="180917"/>
            <a:ext cx="10241278" cy="523220"/>
          </a:xfrm>
          <a:prstGeom prst="rect">
            <a:avLst/>
          </a:prstGeom>
          <a:noFill/>
        </p:spPr>
        <p:txBody>
          <a:bodyPr wrap="square" rtlCol="0">
            <a:spAutoFit/>
          </a:bodyPr>
          <a:lstStyle/>
          <a:p>
            <a:pPr algn="ctr"/>
            <a:r>
              <a:rPr lang="es-CO" sz="2800" b="1" dirty="0"/>
              <a:t>PROGRAMAS DE LA SECRETARÍA DE DESARROLLO SOCIAL</a:t>
            </a:r>
          </a:p>
        </p:txBody>
      </p:sp>
    </p:spTree>
    <p:extLst>
      <p:ext uri="{BB962C8B-B14F-4D97-AF65-F5344CB8AC3E}">
        <p14:creationId xmlns:p14="http://schemas.microsoft.com/office/powerpoint/2010/main" val="3274273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94BA9BDE-271F-492D-AACA-25517946B5E6}"/>
              </a:ext>
            </a:extLst>
          </p:cNvPr>
          <p:cNvPicPr>
            <a:picLocks noChangeAspect="1"/>
          </p:cNvPicPr>
          <p:nvPr/>
        </p:nvPicPr>
        <p:blipFill>
          <a:blip r:embed="rId2"/>
          <a:srcRect/>
          <a:stretch/>
        </p:blipFill>
        <p:spPr>
          <a:xfrm>
            <a:off x="3705" y="-10159"/>
            <a:ext cx="12188294" cy="6857997"/>
          </a:xfrm>
          <a:prstGeom prst="rect">
            <a:avLst/>
          </a:prstGeom>
        </p:spPr>
      </p:pic>
      <p:sp>
        <p:nvSpPr>
          <p:cNvPr id="4" name="CuadroTexto 3">
            <a:extLst>
              <a:ext uri="{FF2B5EF4-FFF2-40B4-BE49-F238E27FC236}">
                <a16:creationId xmlns:a16="http://schemas.microsoft.com/office/drawing/2014/main" xmlns="" id="{2E3AC87B-D410-407A-88BF-671A225394AA}"/>
              </a:ext>
            </a:extLst>
          </p:cNvPr>
          <p:cNvSpPr txBox="1"/>
          <p:nvPr/>
        </p:nvSpPr>
        <p:spPr>
          <a:xfrm>
            <a:off x="985520" y="442527"/>
            <a:ext cx="10515599" cy="584775"/>
          </a:xfrm>
          <a:prstGeom prst="rect">
            <a:avLst/>
          </a:prstGeom>
          <a:noFill/>
        </p:spPr>
        <p:txBody>
          <a:bodyPr wrap="square" rtlCol="0">
            <a:spAutoFit/>
          </a:bodyPr>
          <a:lstStyle/>
          <a:p>
            <a:pPr algn="ctr"/>
            <a:r>
              <a:rPr lang="es-CO" sz="3200" b="1" dirty="0"/>
              <a:t>AVANCE PROGRAMAS DESARROLLO SOCIAL</a:t>
            </a:r>
          </a:p>
        </p:txBody>
      </p:sp>
      <p:graphicFrame>
        <p:nvGraphicFramePr>
          <p:cNvPr id="10" name="Tabla 13">
            <a:extLst>
              <a:ext uri="{FF2B5EF4-FFF2-40B4-BE49-F238E27FC236}">
                <a16:creationId xmlns:a16="http://schemas.microsoft.com/office/drawing/2014/main" xmlns="" id="{C8C9415C-7299-4597-81AE-0791793F24D8}"/>
              </a:ext>
            </a:extLst>
          </p:cNvPr>
          <p:cNvGraphicFramePr>
            <a:graphicFrameLocks noGrp="1"/>
          </p:cNvGraphicFramePr>
          <p:nvPr>
            <p:extLst/>
          </p:nvPr>
        </p:nvGraphicFramePr>
        <p:xfrm>
          <a:off x="616031" y="1208766"/>
          <a:ext cx="5391230" cy="3760725"/>
        </p:xfrm>
        <a:graphic>
          <a:graphicData uri="http://schemas.openxmlformats.org/drawingml/2006/table">
            <a:tbl>
              <a:tblPr firstRow="1" bandRow="1">
                <a:tableStyleId>{5C22544A-7EE6-4342-B048-85BDC9FD1C3A}</a:tableStyleId>
              </a:tblPr>
              <a:tblGrid>
                <a:gridCol w="3597154">
                  <a:extLst>
                    <a:ext uri="{9D8B030D-6E8A-4147-A177-3AD203B41FA5}">
                      <a16:colId xmlns:a16="http://schemas.microsoft.com/office/drawing/2014/main" xmlns="" val="3718494875"/>
                    </a:ext>
                  </a:extLst>
                </a:gridCol>
                <a:gridCol w="960699">
                  <a:extLst>
                    <a:ext uri="{9D8B030D-6E8A-4147-A177-3AD203B41FA5}">
                      <a16:colId xmlns:a16="http://schemas.microsoft.com/office/drawing/2014/main" xmlns="" val="3046377178"/>
                    </a:ext>
                  </a:extLst>
                </a:gridCol>
                <a:gridCol w="833377">
                  <a:extLst>
                    <a:ext uri="{9D8B030D-6E8A-4147-A177-3AD203B41FA5}">
                      <a16:colId xmlns:a16="http://schemas.microsoft.com/office/drawing/2014/main" xmlns="" val="1893938406"/>
                    </a:ext>
                  </a:extLst>
                </a:gridCol>
              </a:tblGrid>
              <a:tr h="366747">
                <a:tc>
                  <a:txBody>
                    <a:bodyPr/>
                    <a:lstStyle/>
                    <a:p>
                      <a:pPr algn="ctr"/>
                      <a:r>
                        <a:rPr lang="es-CO" b="1" dirty="0"/>
                        <a:t>PROGRAMAS</a:t>
                      </a:r>
                    </a:p>
                  </a:txBody>
                  <a:tcPr anchor="ctr"/>
                </a:tc>
                <a:tc gridSpan="2">
                  <a:txBody>
                    <a:bodyPr/>
                    <a:lstStyle/>
                    <a:p>
                      <a:pPr algn="ctr"/>
                      <a:r>
                        <a:rPr lang="es-CO" b="1" dirty="0"/>
                        <a:t>EJECUCIÓN</a:t>
                      </a:r>
                    </a:p>
                  </a:txBody>
                  <a:tcPr anchor="ctr"/>
                </a:tc>
                <a:tc hMerge="1">
                  <a:txBody>
                    <a:bodyPr/>
                    <a:lstStyle/>
                    <a:p>
                      <a:endParaRPr lang="es-CO" dirty="0"/>
                    </a:p>
                  </a:txBody>
                  <a:tcPr/>
                </a:tc>
                <a:extLst>
                  <a:ext uri="{0D108BD9-81ED-4DB2-BD59-A6C34878D82A}">
                    <a16:rowId xmlns:a16="http://schemas.microsoft.com/office/drawing/2014/main" xmlns="" val="2294060564"/>
                  </a:ext>
                </a:extLst>
              </a:tr>
              <a:tr h="693126">
                <a:tc>
                  <a:txBody>
                    <a:bodyPr/>
                    <a:lstStyle/>
                    <a:p>
                      <a:r>
                        <a:rPr lang="es-ES" sz="1600" b="0" i="0" u="none" strike="noStrike" kern="1200" baseline="0" dirty="0">
                          <a:solidFill>
                            <a:schemeClr val="dk1"/>
                          </a:solidFill>
                          <a:latin typeface="+mn-lt"/>
                          <a:ea typeface="+mn-ea"/>
                          <a:cs typeface="+mn-cs"/>
                        </a:rPr>
                        <a:t>Apoyo integral para el desarrollo cultural y socioeconómico del pueblo raizal </a:t>
                      </a:r>
                      <a:endParaRPr lang="es-CO" sz="1600" dirty="0"/>
                    </a:p>
                  </a:txBody>
                  <a:tcPr/>
                </a:tc>
                <a:tc>
                  <a:txBody>
                    <a:bodyPr/>
                    <a:lstStyle/>
                    <a:p>
                      <a:pPr algn="ctr">
                        <a:lnSpc>
                          <a:spcPct val="115000"/>
                        </a:lnSpc>
                      </a:pPr>
                      <a:r>
                        <a:rPr lang="es-CO" sz="1600" dirty="0">
                          <a:effectLst/>
                        </a:rPr>
                        <a:t>66,67%</a:t>
                      </a: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solidFill>
                      <a:srgbClr val="FFFF00"/>
                    </a:solidFill>
                  </a:tcPr>
                </a:tc>
                <a:extLst>
                  <a:ext uri="{0D108BD9-81ED-4DB2-BD59-A6C34878D82A}">
                    <a16:rowId xmlns:a16="http://schemas.microsoft.com/office/drawing/2014/main" xmlns="" val="939977650"/>
                  </a:ext>
                </a:extLst>
              </a:tr>
              <a:tr h="6018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effectLst/>
                        </a:rPr>
                        <a:t>Atención integral a las personas víctimas de la violencia.</a:t>
                      </a:r>
                      <a:endParaRPr lang="es-CO" sz="1600" dirty="0">
                        <a:effectLst/>
                        <a:latin typeface="+mn-lt"/>
                        <a:ea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s-CO" sz="1600" dirty="0">
                          <a:effectLst/>
                        </a:rPr>
                        <a:t>100%</a:t>
                      </a: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solidFill>
                      <a:srgbClr val="92D050"/>
                    </a:solidFill>
                  </a:tcPr>
                </a:tc>
                <a:extLst>
                  <a:ext uri="{0D108BD9-81ED-4DB2-BD59-A6C34878D82A}">
                    <a16:rowId xmlns:a16="http://schemas.microsoft.com/office/drawing/2014/main" xmlns="" val="651465755"/>
                  </a:ext>
                </a:extLst>
              </a:tr>
              <a:tr h="6731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effectLst/>
                        </a:rPr>
                        <a:t>Atención y apoyo integral a las personas en condición de pobreza y pobreza extrema.</a:t>
                      </a:r>
                      <a:endParaRPr lang="es-CO" sz="1600" dirty="0">
                        <a:effectLst/>
                        <a:latin typeface="+mn-lt"/>
                        <a:ea typeface="Times New Roman" panose="02020603050405020304" pitchFamily="18" charset="0"/>
                        <a:cs typeface="Times New Roman" panose="02020603050405020304" pitchFamily="18" charset="0"/>
                      </a:endParaRPr>
                    </a:p>
                  </a:txBody>
                  <a:tcPr/>
                </a:tc>
                <a:tc>
                  <a:txBody>
                    <a:bodyPr/>
                    <a:lstStyle/>
                    <a:p>
                      <a:pPr algn="ctr">
                        <a:lnSpc>
                          <a:spcPct val="115000"/>
                        </a:lnSpc>
                      </a:pPr>
                      <a:r>
                        <a:rPr lang="es-CO" sz="1600" b="0" dirty="0">
                          <a:effectLst/>
                        </a:rPr>
                        <a:t>55,38%</a:t>
                      </a:r>
                      <a:endParaRPr lang="es-CO" sz="1600" b="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solidFill>
                      <a:srgbClr val="FFFF00"/>
                    </a:solidFill>
                  </a:tcPr>
                </a:tc>
                <a:extLst>
                  <a:ext uri="{0D108BD9-81ED-4DB2-BD59-A6C34878D82A}">
                    <a16:rowId xmlns:a16="http://schemas.microsoft.com/office/drawing/2014/main" xmlns="" val="1296612166"/>
                  </a:ext>
                </a:extLst>
              </a:tr>
              <a:tr h="635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effectLst/>
                        </a:rPr>
                        <a:t>Atención y apoyo integral a las personas con discapacidad, familias y cuidadores.</a:t>
                      </a:r>
                      <a:endParaRPr lang="es-CO" sz="1600" dirty="0">
                        <a:effectLst/>
                        <a:latin typeface="+mn-lt"/>
                        <a:ea typeface="Times New Roman" panose="02020603050405020304" pitchFamily="18" charset="0"/>
                        <a:cs typeface="Times New Roman" panose="02020603050405020304" pitchFamily="18" charset="0"/>
                      </a:endParaRPr>
                    </a:p>
                  </a:txBody>
                  <a:tcPr/>
                </a:tc>
                <a:tc>
                  <a:txBody>
                    <a:bodyPr/>
                    <a:lstStyle/>
                    <a:p>
                      <a:pPr algn="ctr">
                        <a:lnSpc>
                          <a:spcPct val="115000"/>
                        </a:lnSpc>
                      </a:pPr>
                      <a:r>
                        <a:rPr lang="es-CO" sz="1600" b="0" dirty="0">
                          <a:effectLst/>
                        </a:rPr>
                        <a:t>53,33%</a:t>
                      </a:r>
                      <a:endParaRPr lang="es-CO" sz="1600" b="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solidFill>
                      <a:srgbClr val="FFFF00"/>
                    </a:solidFill>
                  </a:tcPr>
                </a:tc>
                <a:extLst>
                  <a:ext uri="{0D108BD9-81ED-4DB2-BD59-A6C34878D82A}">
                    <a16:rowId xmlns:a16="http://schemas.microsoft.com/office/drawing/2014/main" xmlns="" val="3416986535"/>
                  </a:ext>
                </a:extLst>
              </a:tr>
              <a:tr h="6405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effectLst/>
                        </a:rPr>
                        <a:t>Atención y apoyo integral a la comunidad LGBTIQ.</a:t>
                      </a:r>
                      <a:endParaRPr lang="es-CO" sz="1600" dirty="0">
                        <a:effectLst/>
                        <a:latin typeface="+mn-lt"/>
                        <a:ea typeface="Times New Roman" panose="02020603050405020304" pitchFamily="18" charset="0"/>
                        <a:cs typeface="Times New Roman" panose="02020603050405020304" pitchFamily="18" charset="0"/>
                      </a:endParaRPr>
                    </a:p>
                  </a:txBody>
                  <a:tcPr/>
                </a:tc>
                <a:tc>
                  <a:txBody>
                    <a:bodyPr/>
                    <a:lstStyle/>
                    <a:p>
                      <a:pPr algn="ctr">
                        <a:lnSpc>
                          <a:spcPct val="115000"/>
                        </a:lnSpc>
                      </a:pPr>
                      <a:r>
                        <a:rPr lang="es-CO" sz="1600" b="0" dirty="0">
                          <a:effectLst/>
                        </a:rPr>
                        <a:t>58,75%</a:t>
                      </a:r>
                      <a:endParaRPr lang="es-CO" sz="1600" b="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solidFill>
                      <a:srgbClr val="FFFF00"/>
                    </a:solidFill>
                  </a:tcPr>
                </a:tc>
                <a:extLst>
                  <a:ext uri="{0D108BD9-81ED-4DB2-BD59-A6C34878D82A}">
                    <a16:rowId xmlns:a16="http://schemas.microsoft.com/office/drawing/2014/main" xmlns="" val="361659785"/>
                  </a:ext>
                </a:extLst>
              </a:tr>
            </a:tbl>
          </a:graphicData>
        </a:graphic>
      </p:graphicFrame>
      <p:graphicFrame>
        <p:nvGraphicFramePr>
          <p:cNvPr id="16" name="Gráfico 15">
            <a:extLst>
              <a:ext uri="{FF2B5EF4-FFF2-40B4-BE49-F238E27FC236}">
                <a16:creationId xmlns:a16="http://schemas.microsoft.com/office/drawing/2014/main" xmlns="" id="{F9699250-B335-482F-807F-03047430394F}"/>
              </a:ext>
            </a:extLst>
          </p:cNvPr>
          <p:cNvGraphicFramePr/>
          <p:nvPr>
            <p:extLst/>
          </p:nvPr>
        </p:nvGraphicFramePr>
        <p:xfrm>
          <a:off x="6243319" y="1296366"/>
          <a:ext cx="4966182" cy="38834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1911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94BA9BDE-271F-492D-AACA-25517946B5E6}"/>
              </a:ext>
            </a:extLst>
          </p:cNvPr>
          <p:cNvPicPr>
            <a:picLocks noChangeAspect="1"/>
          </p:cNvPicPr>
          <p:nvPr/>
        </p:nvPicPr>
        <p:blipFill>
          <a:blip r:embed="rId2"/>
          <a:srcRect/>
          <a:stretch/>
        </p:blipFill>
        <p:spPr>
          <a:xfrm>
            <a:off x="3705" y="-10159"/>
            <a:ext cx="12188294" cy="6857997"/>
          </a:xfrm>
          <a:prstGeom prst="rect">
            <a:avLst/>
          </a:prstGeom>
        </p:spPr>
      </p:pic>
      <p:sp>
        <p:nvSpPr>
          <p:cNvPr id="4" name="CuadroTexto 3">
            <a:extLst>
              <a:ext uri="{FF2B5EF4-FFF2-40B4-BE49-F238E27FC236}">
                <a16:creationId xmlns:a16="http://schemas.microsoft.com/office/drawing/2014/main" xmlns="" id="{2E3AC87B-D410-407A-88BF-671A225394AA}"/>
              </a:ext>
            </a:extLst>
          </p:cNvPr>
          <p:cNvSpPr txBox="1"/>
          <p:nvPr/>
        </p:nvSpPr>
        <p:spPr>
          <a:xfrm>
            <a:off x="985520" y="442527"/>
            <a:ext cx="10515599" cy="584775"/>
          </a:xfrm>
          <a:prstGeom prst="rect">
            <a:avLst/>
          </a:prstGeom>
          <a:noFill/>
        </p:spPr>
        <p:txBody>
          <a:bodyPr wrap="square" rtlCol="0">
            <a:spAutoFit/>
          </a:bodyPr>
          <a:lstStyle/>
          <a:p>
            <a:pPr algn="ctr"/>
            <a:r>
              <a:rPr lang="es-CO" sz="3200" b="1" dirty="0"/>
              <a:t>AVANCE PROGRAMAS DESARROLLO SOCIAL</a:t>
            </a:r>
          </a:p>
        </p:txBody>
      </p:sp>
      <p:graphicFrame>
        <p:nvGraphicFramePr>
          <p:cNvPr id="10" name="Tabla 13">
            <a:extLst>
              <a:ext uri="{FF2B5EF4-FFF2-40B4-BE49-F238E27FC236}">
                <a16:creationId xmlns:a16="http://schemas.microsoft.com/office/drawing/2014/main" xmlns="" id="{C8C9415C-7299-4597-81AE-0791793F24D8}"/>
              </a:ext>
            </a:extLst>
          </p:cNvPr>
          <p:cNvGraphicFramePr>
            <a:graphicFrameLocks noGrp="1"/>
          </p:cNvGraphicFramePr>
          <p:nvPr>
            <p:extLst/>
          </p:nvPr>
        </p:nvGraphicFramePr>
        <p:xfrm>
          <a:off x="517005" y="1233130"/>
          <a:ext cx="5935240" cy="3783909"/>
        </p:xfrm>
        <a:graphic>
          <a:graphicData uri="http://schemas.openxmlformats.org/drawingml/2006/table">
            <a:tbl>
              <a:tblPr firstRow="1" bandRow="1">
                <a:tableStyleId>{5C22544A-7EE6-4342-B048-85BDC9FD1C3A}</a:tableStyleId>
              </a:tblPr>
              <a:tblGrid>
                <a:gridCol w="4210612">
                  <a:extLst>
                    <a:ext uri="{9D8B030D-6E8A-4147-A177-3AD203B41FA5}">
                      <a16:colId xmlns:a16="http://schemas.microsoft.com/office/drawing/2014/main" xmlns="" val="3718494875"/>
                    </a:ext>
                  </a:extLst>
                </a:gridCol>
                <a:gridCol w="983848">
                  <a:extLst>
                    <a:ext uri="{9D8B030D-6E8A-4147-A177-3AD203B41FA5}">
                      <a16:colId xmlns:a16="http://schemas.microsoft.com/office/drawing/2014/main" xmlns="" val="3046377178"/>
                    </a:ext>
                  </a:extLst>
                </a:gridCol>
                <a:gridCol w="740780">
                  <a:extLst>
                    <a:ext uri="{9D8B030D-6E8A-4147-A177-3AD203B41FA5}">
                      <a16:colId xmlns:a16="http://schemas.microsoft.com/office/drawing/2014/main" xmlns="" val="1893938406"/>
                    </a:ext>
                  </a:extLst>
                </a:gridCol>
              </a:tblGrid>
              <a:tr h="355224">
                <a:tc>
                  <a:txBody>
                    <a:bodyPr/>
                    <a:lstStyle/>
                    <a:p>
                      <a:pPr algn="ctr"/>
                      <a:r>
                        <a:rPr lang="es-CO" b="1" dirty="0"/>
                        <a:t>PROGRAMAS</a:t>
                      </a:r>
                    </a:p>
                  </a:txBody>
                  <a:tcPr anchor="ctr"/>
                </a:tc>
                <a:tc gridSpan="2">
                  <a:txBody>
                    <a:bodyPr/>
                    <a:lstStyle/>
                    <a:p>
                      <a:pPr algn="ctr"/>
                      <a:r>
                        <a:rPr lang="es-CO" b="1" dirty="0"/>
                        <a:t>EJECUCIÓN</a:t>
                      </a:r>
                    </a:p>
                  </a:txBody>
                  <a:tcPr anchor="ctr"/>
                </a:tc>
                <a:tc hMerge="1">
                  <a:txBody>
                    <a:bodyPr/>
                    <a:lstStyle/>
                    <a:p>
                      <a:endParaRPr lang="es-CO" dirty="0"/>
                    </a:p>
                  </a:txBody>
                  <a:tcPr/>
                </a:tc>
                <a:extLst>
                  <a:ext uri="{0D108BD9-81ED-4DB2-BD59-A6C34878D82A}">
                    <a16:rowId xmlns:a16="http://schemas.microsoft.com/office/drawing/2014/main" xmlns="" val="2294060564"/>
                  </a:ext>
                </a:extLst>
              </a:tr>
              <a:tr h="671348">
                <a:tc>
                  <a:txBody>
                    <a:bodyPr/>
                    <a:lstStyle/>
                    <a:p>
                      <a:pPr algn="l">
                        <a:lnSpc>
                          <a:spcPct val="115000"/>
                        </a:lnSpc>
                      </a:pPr>
                      <a:r>
                        <a:rPr lang="es-CO" sz="1800" dirty="0">
                          <a:effectLst/>
                        </a:rPr>
                        <a:t>Atención y apoyo integral a la mujer y equidad de género.</a:t>
                      </a:r>
                      <a:endParaRPr lang="es-CO" sz="18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r>
                        <a:rPr lang="es-CO" sz="1800" dirty="0">
                          <a:effectLst/>
                        </a:rPr>
                        <a:t>66,25%</a:t>
                      </a:r>
                      <a:endParaRPr lang="es-CO" sz="18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solidFill>
                      <a:srgbClr val="FFFF00"/>
                    </a:solidFill>
                  </a:tcPr>
                </a:tc>
                <a:extLst>
                  <a:ext uri="{0D108BD9-81ED-4DB2-BD59-A6C34878D82A}">
                    <a16:rowId xmlns:a16="http://schemas.microsoft.com/office/drawing/2014/main" xmlns="" val="939977650"/>
                  </a:ext>
                </a:extLst>
              </a:tr>
              <a:tr h="593153">
                <a:tc>
                  <a:txBody>
                    <a:bodyPr/>
                    <a:lstStyle/>
                    <a:p>
                      <a:pPr algn="l">
                        <a:lnSpc>
                          <a:spcPct val="115000"/>
                        </a:lnSpc>
                      </a:pPr>
                      <a:r>
                        <a:rPr lang="es-CO" sz="1800" dirty="0">
                          <a:effectLst/>
                        </a:rPr>
                        <a:t>Atención y apoyo integral a las familias raizales y residentes.</a:t>
                      </a:r>
                      <a:endParaRPr lang="es-CO" sz="18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r>
                        <a:rPr lang="es-CO" sz="1800" dirty="0">
                          <a:effectLst/>
                        </a:rPr>
                        <a:t>100%</a:t>
                      </a:r>
                      <a:endParaRPr lang="es-CO" sz="18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solidFill>
                      <a:srgbClr val="92D050"/>
                    </a:solidFill>
                  </a:tcPr>
                </a:tc>
                <a:extLst>
                  <a:ext uri="{0D108BD9-81ED-4DB2-BD59-A6C34878D82A}">
                    <a16:rowId xmlns:a16="http://schemas.microsoft.com/office/drawing/2014/main" xmlns="" val="651465755"/>
                  </a:ext>
                </a:extLst>
              </a:tr>
              <a:tr h="651994">
                <a:tc>
                  <a:txBody>
                    <a:bodyPr/>
                    <a:lstStyle/>
                    <a:p>
                      <a:pPr algn="just">
                        <a:lnSpc>
                          <a:spcPct val="115000"/>
                        </a:lnSpc>
                      </a:pPr>
                      <a:r>
                        <a:rPr lang="es-CO" sz="1800" dirty="0">
                          <a:effectLst/>
                        </a:rPr>
                        <a:t>Atención y apoyo integral a las personas habitantes de y en la calle.</a:t>
                      </a:r>
                      <a:endParaRPr lang="es-CO" sz="18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r>
                        <a:rPr lang="es-CO" sz="1800" dirty="0">
                          <a:effectLst/>
                        </a:rPr>
                        <a:t>80%</a:t>
                      </a:r>
                      <a:endParaRPr lang="es-CO" sz="18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solidFill>
                      <a:srgbClr val="92D050"/>
                    </a:solidFill>
                  </a:tcPr>
                </a:tc>
                <a:extLst>
                  <a:ext uri="{0D108BD9-81ED-4DB2-BD59-A6C34878D82A}">
                    <a16:rowId xmlns:a16="http://schemas.microsoft.com/office/drawing/2014/main" xmlns="" val="1296612166"/>
                  </a:ext>
                </a:extLst>
              </a:tr>
              <a:tr h="447065">
                <a:tc>
                  <a:txBody>
                    <a:bodyPr/>
                    <a:lstStyle/>
                    <a:p>
                      <a:pPr algn="l">
                        <a:lnSpc>
                          <a:spcPct val="115000"/>
                        </a:lnSpc>
                      </a:pPr>
                      <a:r>
                        <a:rPr lang="es-CO" sz="1800" dirty="0">
                          <a:effectLst/>
                        </a:rPr>
                        <a:t>Atención y apoyo integral a los jóvenes.</a:t>
                      </a:r>
                      <a:endParaRPr lang="es-CO" sz="18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r>
                        <a:rPr lang="es-CO" sz="1800" b="0" dirty="0">
                          <a:effectLst/>
                        </a:rPr>
                        <a:t>57,14%</a:t>
                      </a:r>
                      <a:endParaRPr lang="es-CO" sz="1800" b="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solidFill>
                      <a:srgbClr val="FFFF00"/>
                    </a:solidFill>
                  </a:tcPr>
                </a:tc>
                <a:extLst>
                  <a:ext uri="{0D108BD9-81ED-4DB2-BD59-A6C34878D82A}">
                    <a16:rowId xmlns:a16="http://schemas.microsoft.com/office/drawing/2014/main" xmlns="" val="3416986535"/>
                  </a:ext>
                </a:extLst>
              </a:tr>
              <a:tr h="620433">
                <a:tc>
                  <a:txBody>
                    <a:bodyPr/>
                    <a:lstStyle/>
                    <a:p>
                      <a:pPr algn="l">
                        <a:lnSpc>
                          <a:spcPct val="115000"/>
                        </a:lnSpc>
                      </a:pPr>
                      <a:r>
                        <a:rPr lang="es-CO" sz="1800" dirty="0">
                          <a:effectLst/>
                        </a:rPr>
                        <a:t>Atención y apoyo integral a los niños, niñas, adolescentes y sus familias.</a:t>
                      </a:r>
                      <a:endParaRPr lang="es-CO" sz="18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r>
                        <a:rPr lang="es-CO" sz="1800" b="0" dirty="0">
                          <a:effectLst/>
                        </a:rPr>
                        <a:t>68,03%</a:t>
                      </a:r>
                      <a:endParaRPr lang="es-CO" sz="1800" b="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solidFill>
                      <a:srgbClr val="FFFF00"/>
                    </a:solidFill>
                  </a:tcPr>
                </a:tc>
                <a:extLst>
                  <a:ext uri="{0D108BD9-81ED-4DB2-BD59-A6C34878D82A}">
                    <a16:rowId xmlns:a16="http://schemas.microsoft.com/office/drawing/2014/main" xmlns="" val="361659785"/>
                  </a:ext>
                </a:extLst>
              </a:tr>
              <a:tr h="414915">
                <a:tc>
                  <a:txBody>
                    <a:bodyPr/>
                    <a:lstStyle/>
                    <a:p>
                      <a:pPr algn="l">
                        <a:lnSpc>
                          <a:spcPct val="115000"/>
                        </a:lnSpc>
                      </a:pPr>
                      <a:r>
                        <a:rPr lang="es-CO" sz="1800" dirty="0">
                          <a:effectLst/>
                        </a:rPr>
                        <a:t>Atención y apoyo integral al adulto mayor.</a:t>
                      </a:r>
                      <a:endParaRPr lang="es-CO" sz="180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r>
                        <a:rPr lang="es-CO" sz="1800" b="0" dirty="0">
                          <a:effectLst/>
                        </a:rPr>
                        <a:t>60%</a:t>
                      </a:r>
                      <a:endParaRPr lang="es-CO" sz="1800" b="0" dirty="0">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endParaRPr lang="es-CO" sz="1600" dirty="0">
                        <a:effectLst/>
                        <a:latin typeface="+mn-lt"/>
                        <a:ea typeface="Times New Roman" panose="02020603050405020304" pitchFamily="18" charset="0"/>
                        <a:cs typeface="Times New Roman" panose="02020603050405020304" pitchFamily="18" charset="0"/>
                      </a:endParaRPr>
                    </a:p>
                  </a:txBody>
                  <a:tcPr marL="37632" marR="37632" marT="0" marB="0" anchor="ctr">
                    <a:solidFill>
                      <a:srgbClr val="FFFF00"/>
                    </a:solidFill>
                  </a:tcPr>
                </a:tc>
                <a:extLst>
                  <a:ext uri="{0D108BD9-81ED-4DB2-BD59-A6C34878D82A}">
                    <a16:rowId xmlns:a16="http://schemas.microsoft.com/office/drawing/2014/main" xmlns="" val="3419702841"/>
                  </a:ext>
                </a:extLst>
              </a:tr>
            </a:tbl>
          </a:graphicData>
        </a:graphic>
      </p:graphicFrame>
      <p:graphicFrame>
        <p:nvGraphicFramePr>
          <p:cNvPr id="8" name="Gráfico 7">
            <a:extLst>
              <a:ext uri="{FF2B5EF4-FFF2-40B4-BE49-F238E27FC236}">
                <a16:creationId xmlns:a16="http://schemas.microsoft.com/office/drawing/2014/main" xmlns="" id="{FA8D54A5-31DD-4F70-BE6E-D4F0AD6BA590}"/>
              </a:ext>
            </a:extLst>
          </p:cNvPr>
          <p:cNvGraphicFramePr/>
          <p:nvPr>
            <p:extLst/>
          </p:nvPr>
        </p:nvGraphicFramePr>
        <p:xfrm>
          <a:off x="6866357" y="1233130"/>
          <a:ext cx="4808638" cy="39217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3214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94BA9BDE-271F-492D-AACA-25517946B5E6}"/>
              </a:ext>
            </a:extLst>
          </p:cNvPr>
          <p:cNvPicPr>
            <a:picLocks noChangeAspect="1"/>
          </p:cNvPicPr>
          <p:nvPr/>
        </p:nvPicPr>
        <p:blipFill>
          <a:blip r:embed="rId2"/>
          <a:srcRect/>
          <a:stretch/>
        </p:blipFill>
        <p:spPr>
          <a:xfrm>
            <a:off x="3705" y="-10159"/>
            <a:ext cx="12188294" cy="6857997"/>
          </a:xfrm>
          <a:prstGeom prst="rect">
            <a:avLst/>
          </a:prstGeom>
        </p:spPr>
      </p:pic>
      <p:sp>
        <p:nvSpPr>
          <p:cNvPr id="5" name="Content Placeholder 2">
            <a:extLst>
              <a:ext uri="{FF2B5EF4-FFF2-40B4-BE49-F238E27FC236}">
                <a16:creationId xmlns:a16="http://schemas.microsoft.com/office/drawing/2014/main" xmlns="" id="{DA05B0D9-60D2-4FFF-A6DD-BD803AD2EC49}"/>
              </a:ext>
            </a:extLst>
          </p:cNvPr>
          <p:cNvSpPr txBox="1">
            <a:spLocks/>
          </p:cNvSpPr>
          <p:nvPr/>
        </p:nvSpPr>
        <p:spPr>
          <a:xfrm>
            <a:off x="1910757" y="535396"/>
            <a:ext cx="8107224" cy="10240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s-ES" sz="2400" b="1" dirty="0">
                <a:effectLst/>
                <a:latin typeface="Arial" panose="020B0604020202020204" pitchFamily="34" charset="0"/>
                <a:ea typeface="Times New Roman" panose="02020603050405020304" pitchFamily="18" charset="0"/>
              </a:rPr>
              <a:t>AVANCE PLAN DE DESARROLLO</a:t>
            </a:r>
          </a:p>
          <a:p>
            <a:pPr marL="0" indent="0" algn="ctr">
              <a:lnSpc>
                <a:spcPct val="100000"/>
              </a:lnSpc>
              <a:spcBef>
                <a:spcPts val="0"/>
              </a:spcBef>
              <a:buNone/>
            </a:pPr>
            <a:r>
              <a:rPr lang="es-ES" sz="2400" b="1" dirty="0">
                <a:effectLst/>
                <a:latin typeface="Arial" panose="020B0604020202020204" pitchFamily="34" charset="0"/>
                <a:ea typeface="Times New Roman" panose="02020603050405020304" pitchFamily="18" charset="0"/>
              </a:rPr>
              <a:t>SECRETARÍA DE DESARROLLO SOCIAL</a:t>
            </a:r>
            <a:endParaRPr lang="x-none" sz="2400" b="1" dirty="0">
              <a:solidFill>
                <a:schemeClr val="tx1">
                  <a:lumMod val="65000"/>
                  <a:lumOff val="35000"/>
                </a:schemeClr>
              </a:solidFill>
            </a:endParaRPr>
          </a:p>
        </p:txBody>
      </p:sp>
      <p:graphicFrame>
        <p:nvGraphicFramePr>
          <p:cNvPr id="6" name="Tabla 5">
            <a:extLst>
              <a:ext uri="{FF2B5EF4-FFF2-40B4-BE49-F238E27FC236}">
                <a16:creationId xmlns:a16="http://schemas.microsoft.com/office/drawing/2014/main" xmlns="" id="{3D64F16A-56EE-4CD4-B5AC-E9C505A36BEA}"/>
              </a:ext>
            </a:extLst>
          </p:cNvPr>
          <p:cNvGraphicFramePr>
            <a:graphicFrameLocks noGrp="1"/>
          </p:cNvGraphicFramePr>
          <p:nvPr>
            <p:extLst/>
          </p:nvPr>
        </p:nvGraphicFramePr>
        <p:xfrm>
          <a:off x="2037479" y="1762694"/>
          <a:ext cx="7980502" cy="2727053"/>
        </p:xfrm>
        <a:graphic>
          <a:graphicData uri="http://schemas.openxmlformats.org/drawingml/2006/table">
            <a:tbl>
              <a:tblPr firstRow="1" firstCol="1" bandRow="1">
                <a:tableStyleId>{5940675A-B579-460E-94D1-54222C63F5DA}</a:tableStyleId>
              </a:tblPr>
              <a:tblGrid>
                <a:gridCol w="1963166">
                  <a:extLst>
                    <a:ext uri="{9D8B030D-6E8A-4147-A177-3AD203B41FA5}">
                      <a16:colId xmlns:a16="http://schemas.microsoft.com/office/drawing/2014/main" xmlns="" val="489077992"/>
                    </a:ext>
                  </a:extLst>
                </a:gridCol>
                <a:gridCol w="2000820">
                  <a:extLst>
                    <a:ext uri="{9D8B030D-6E8A-4147-A177-3AD203B41FA5}">
                      <a16:colId xmlns:a16="http://schemas.microsoft.com/office/drawing/2014/main" xmlns="" val="3896595053"/>
                    </a:ext>
                  </a:extLst>
                </a:gridCol>
                <a:gridCol w="2008258">
                  <a:extLst>
                    <a:ext uri="{9D8B030D-6E8A-4147-A177-3AD203B41FA5}">
                      <a16:colId xmlns:a16="http://schemas.microsoft.com/office/drawing/2014/main" xmlns="" val="1871388519"/>
                    </a:ext>
                  </a:extLst>
                </a:gridCol>
                <a:gridCol w="2008258">
                  <a:extLst>
                    <a:ext uri="{9D8B030D-6E8A-4147-A177-3AD203B41FA5}">
                      <a16:colId xmlns:a16="http://schemas.microsoft.com/office/drawing/2014/main" xmlns="" val="1206935201"/>
                    </a:ext>
                  </a:extLst>
                </a:gridCol>
              </a:tblGrid>
              <a:tr h="406157">
                <a:tc>
                  <a:txBody>
                    <a:bodyPr/>
                    <a:lstStyle/>
                    <a:p>
                      <a:pPr algn="ctr">
                        <a:lnSpc>
                          <a:spcPct val="115000"/>
                        </a:lnSpc>
                      </a:pPr>
                      <a:r>
                        <a:rPr lang="es-CO" sz="2000" b="1" dirty="0">
                          <a:solidFill>
                            <a:schemeClr val="bg1"/>
                          </a:solidFill>
                          <a:effectLst/>
                        </a:rPr>
                        <a:t>AVANCE TRIMESTRE 1</a:t>
                      </a:r>
                      <a:endParaRPr lang="es-CO" sz="2000" b="1" dirty="0">
                        <a:solidFill>
                          <a:schemeClr val="bg1"/>
                        </a:solidFill>
                        <a:effectLst/>
                        <a:latin typeface="+mn-lt"/>
                        <a:ea typeface="Times New Roman" panose="02020603050405020304" pitchFamily="18" charset="0"/>
                        <a:cs typeface="Times New Roman" panose="02020603050405020304" pitchFamily="18" charset="0"/>
                      </a:endParaRPr>
                    </a:p>
                  </a:txBody>
                  <a:tcPr marL="23914" marR="23914" marT="0" marB="0" anchor="ctr">
                    <a:solidFill>
                      <a:srgbClr val="174572"/>
                    </a:solidFill>
                  </a:tcPr>
                </a:tc>
                <a:tc>
                  <a:txBody>
                    <a:bodyPr/>
                    <a:lstStyle/>
                    <a:p>
                      <a:pPr algn="ctr">
                        <a:lnSpc>
                          <a:spcPct val="115000"/>
                        </a:lnSpc>
                      </a:pPr>
                      <a:r>
                        <a:rPr lang="es-CO" sz="2000" b="1" dirty="0">
                          <a:solidFill>
                            <a:schemeClr val="bg1"/>
                          </a:solidFill>
                          <a:effectLst/>
                        </a:rPr>
                        <a:t>AVANCE TRIMESTRE 2</a:t>
                      </a:r>
                      <a:endParaRPr lang="es-CO" sz="2000" b="1" dirty="0">
                        <a:solidFill>
                          <a:schemeClr val="bg1"/>
                        </a:solidFill>
                        <a:effectLst/>
                        <a:latin typeface="+mn-lt"/>
                        <a:ea typeface="Times New Roman" panose="02020603050405020304" pitchFamily="18" charset="0"/>
                        <a:cs typeface="Times New Roman" panose="02020603050405020304" pitchFamily="18" charset="0"/>
                      </a:endParaRPr>
                    </a:p>
                  </a:txBody>
                  <a:tcPr marL="23914" marR="23914" marT="0" marB="0" anchor="ctr">
                    <a:solidFill>
                      <a:srgbClr val="174572"/>
                    </a:solidFill>
                  </a:tcPr>
                </a:tc>
                <a:tc>
                  <a:txBody>
                    <a:bodyPr/>
                    <a:lstStyle/>
                    <a:p>
                      <a:pPr algn="ctr">
                        <a:lnSpc>
                          <a:spcPct val="115000"/>
                        </a:lnSpc>
                      </a:pPr>
                      <a:r>
                        <a:rPr lang="es-CO" sz="2000" b="1" dirty="0">
                          <a:solidFill>
                            <a:schemeClr val="bg1"/>
                          </a:solidFill>
                          <a:effectLst/>
                        </a:rPr>
                        <a:t>AVANCE TRIMESTRE 3</a:t>
                      </a:r>
                      <a:endParaRPr lang="es-CO" sz="2000" b="1" dirty="0">
                        <a:solidFill>
                          <a:schemeClr val="bg1"/>
                        </a:solidFill>
                        <a:effectLst/>
                        <a:latin typeface="+mn-lt"/>
                        <a:ea typeface="Times New Roman" panose="02020603050405020304" pitchFamily="18" charset="0"/>
                        <a:cs typeface="Times New Roman" panose="02020603050405020304" pitchFamily="18" charset="0"/>
                      </a:endParaRPr>
                    </a:p>
                  </a:txBody>
                  <a:tcPr marL="23914" marR="23914" marT="0" marB="0" anchor="ctr">
                    <a:solidFill>
                      <a:srgbClr val="174572"/>
                    </a:solidFill>
                  </a:tcPr>
                </a:tc>
                <a:tc>
                  <a:txBody>
                    <a:bodyPr/>
                    <a:lstStyle/>
                    <a:p>
                      <a:pPr algn="ctr">
                        <a:lnSpc>
                          <a:spcPct val="115000"/>
                        </a:lnSpc>
                      </a:pPr>
                      <a:r>
                        <a:rPr lang="es-CO" sz="2000" b="1" dirty="0">
                          <a:solidFill>
                            <a:schemeClr val="bg1"/>
                          </a:solidFill>
                          <a:effectLst/>
                        </a:rPr>
                        <a:t>EN CURSO</a:t>
                      </a:r>
                    </a:p>
                    <a:p>
                      <a:pPr algn="ctr">
                        <a:lnSpc>
                          <a:spcPct val="115000"/>
                        </a:lnSpc>
                      </a:pPr>
                      <a:r>
                        <a:rPr lang="es-CO" sz="2000" b="1" dirty="0">
                          <a:solidFill>
                            <a:schemeClr val="bg1"/>
                          </a:solidFill>
                          <a:effectLst/>
                        </a:rPr>
                        <a:t>TRIMESTRE 4</a:t>
                      </a:r>
                      <a:endParaRPr lang="es-CO" sz="2000" b="1" dirty="0">
                        <a:solidFill>
                          <a:schemeClr val="bg1"/>
                        </a:solidFill>
                        <a:effectLst/>
                        <a:latin typeface="+mn-lt"/>
                        <a:ea typeface="Times New Roman" panose="02020603050405020304" pitchFamily="18" charset="0"/>
                        <a:cs typeface="Times New Roman" panose="02020603050405020304" pitchFamily="18" charset="0"/>
                      </a:endParaRPr>
                    </a:p>
                  </a:txBody>
                  <a:tcPr marL="23914" marR="23914" marT="0" marB="0" anchor="ctr">
                    <a:solidFill>
                      <a:srgbClr val="174572"/>
                    </a:solidFill>
                  </a:tcPr>
                </a:tc>
                <a:extLst>
                  <a:ext uri="{0D108BD9-81ED-4DB2-BD59-A6C34878D82A}">
                    <a16:rowId xmlns:a16="http://schemas.microsoft.com/office/drawing/2014/main" xmlns="" val="3350796346"/>
                  </a:ext>
                </a:extLst>
              </a:tr>
              <a:tr h="1530515">
                <a:tc>
                  <a:txBody>
                    <a:bodyPr/>
                    <a:lstStyle/>
                    <a:p>
                      <a:pPr algn="ctr">
                        <a:lnSpc>
                          <a:spcPct val="115000"/>
                        </a:lnSpc>
                      </a:pPr>
                      <a:r>
                        <a:rPr lang="es-CO" sz="2800" b="0" dirty="0">
                          <a:solidFill>
                            <a:schemeClr val="tx1"/>
                          </a:solidFill>
                          <a:effectLst/>
                        </a:rPr>
                        <a:t>32,74%</a:t>
                      </a:r>
                      <a:endParaRPr lang="es-CO" sz="2800" b="0" dirty="0">
                        <a:solidFill>
                          <a:schemeClr val="tx1"/>
                        </a:solidFill>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r>
                        <a:rPr lang="es-CO" sz="2800" b="0" dirty="0">
                          <a:solidFill>
                            <a:schemeClr val="tx1"/>
                          </a:solidFill>
                          <a:effectLst/>
                        </a:rPr>
                        <a:t>44,74%</a:t>
                      </a:r>
                      <a:endParaRPr lang="es-CO" sz="2800" b="0" dirty="0">
                        <a:solidFill>
                          <a:schemeClr val="tx1"/>
                        </a:solidFill>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r>
                        <a:rPr lang="es-CO" sz="2800" b="0" dirty="0">
                          <a:solidFill>
                            <a:schemeClr val="tx1"/>
                          </a:solidFill>
                          <a:effectLst/>
                        </a:rPr>
                        <a:t>59,31%</a:t>
                      </a:r>
                      <a:endParaRPr lang="es-CO" sz="2800" b="0" dirty="0">
                        <a:solidFill>
                          <a:schemeClr val="tx1"/>
                        </a:solidFill>
                        <a:effectLst/>
                        <a:latin typeface="+mn-lt"/>
                        <a:ea typeface="Times New Roman" panose="02020603050405020304" pitchFamily="18" charset="0"/>
                        <a:cs typeface="Times New Roman" panose="02020603050405020304" pitchFamily="18" charset="0"/>
                      </a:endParaRPr>
                    </a:p>
                  </a:txBody>
                  <a:tcPr marL="37632" marR="37632" marT="0" marB="0" anchor="ctr"/>
                </a:tc>
                <a:tc>
                  <a:txBody>
                    <a:bodyPr/>
                    <a:lstStyle/>
                    <a:p>
                      <a:pPr algn="ctr">
                        <a:lnSpc>
                          <a:spcPct val="115000"/>
                        </a:lnSpc>
                      </a:pPr>
                      <a:r>
                        <a:rPr lang="es-CO" sz="2800" b="0" dirty="0">
                          <a:solidFill>
                            <a:schemeClr val="tx1"/>
                          </a:solidFill>
                          <a:effectLst/>
                        </a:rPr>
                        <a:t>72,7%</a:t>
                      </a:r>
                      <a:endParaRPr lang="es-CO" sz="2800" b="0" dirty="0">
                        <a:solidFill>
                          <a:schemeClr val="tx1"/>
                        </a:solidFill>
                        <a:effectLst/>
                        <a:latin typeface="+mn-lt"/>
                        <a:ea typeface="Times New Roman" panose="02020603050405020304" pitchFamily="18" charset="0"/>
                        <a:cs typeface="Times New Roman" panose="02020603050405020304" pitchFamily="18" charset="0"/>
                      </a:endParaRPr>
                    </a:p>
                  </a:txBody>
                  <a:tcPr marL="37632" marR="37632" marT="0" marB="0" anchor="ctr"/>
                </a:tc>
                <a:extLst>
                  <a:ext uri="{0D108BD9-81ED-4DB2-BD59-A6C34878D82A}">
                    <a16:rowId xmlns:a16="http://schemas.microsoft.com/office/drawing/2014/main" xmlns="" val="1638428970"/>
                  </a:ext>
                </a:extLst>
              </a:tr>
              <a:tr h="495498">
                <a:tc>
                  <a:txBody>
                    <a:bodyPr/>
                    <a:lstStyle/>
                    <a:p>
                      <a:pPr algn="ctr">
                        <a:lnSpc>
                          <a:spcPct val="115000"/>
                        </a:lnSpc>
                      </a:pPr>
                      <a:endParaRPr lang="es-CO" sz="2800" b="0" dirty="0">
                        <a:solidFill>
                          <a:schemeClr val="tx1"/>
                        </a:solidFill>
                        <a:effectLst/>
                        <a:latin typeface="+mn-lt"/>
                        <a:ea typeface="Times New Roman" panose="02020603050405020304" pitchFamily="18" charset="0"/>
                        <a:cs typeface="Times New Roman" panose="02020603050405020304" pitchFamily="18" charset="0"/>
                      </a:endParaRPr>
                    </a:p>
                  </a:txBody>
                  <a:tcPr marL="37632" marR="37632" marT="0" marB="0" anchor="ctr">
                    <a:solidFill>
                      <a:srgbClr val="FF0000"/>
                    </a:solidFill>
                  </a:tcPr>
                </a:tc>
                <a:tc>
                  <a:txBody>
                    <a:bodyPr/>
                    <a:lstStyle/>
                    <a:p>
                      <a:pPr algn="ctr">
                        <a:lnSpc>
                          <a:spcPct val="115000"/>
                        </a:lnSpc>
                      </a:pPr>
                      <a:endParaRPr lang="es-CO" sz="2800" b="0" dirty="0">
                        <a:solidFill>
                          <a:schemeClr val="tx1"/>
                        </a:solidFill>
                        <a:effectLst/>
                        <a:latin typeface="+mn-lt"/>
                        <a:ea typeface="Times New Roman" panose="02020603050405020304" pitchFamily="18" charset="0"/>
                        <a:cs typeface="Times New Roman" panose="02020603050405020304" pitchFamily="18" charset="0"/>
                      </a:endParaRPr>
                    </a:p>
                  </a:txBody>
                  <a:tcPr marL="37632" marR="37632" marT="0" marB="0" anchor="ctr">
                    <a:solidFill>
                      <a:srgbClr val="FF0000"/>
                    </a:solidFill>
                  </a:tcPr>
                </a:tc>
                <a:tc>
                  <a:txBody>
                    <a:bodyPr/>
                    <a:lstStyle/>
                    <a:p>
                      <a:pPr algn="ctr">
                        <a:lnSpc>
                          <a:spcPct val="115000"/>
                        </a:lnSpc>
                      </a:pPr>
                      <a:endParaRPr lang="es-CO" sz="2800" b="0" dirty="0">
                        <a:solidFill>
                          <a:schemeClr val="tx1"/>
                        </a:solidFill>
                        <a:effectLst/>
                        <a:latin typeface="+mn-lt"/>
                        <a:ea typeface="Times New Roman" panose="02020603050405020304" pitchFamily="18" charset="0"/>
                        <a:cs typeface="Times New Roman" panose="02020603050405020304" pitchFamily="18" charset="0"/>
                      </a:endParaRPr>
                    </a:p>
                  </a:txBody>
                  <a:tcPr marL="37632" marR="37632" marT="0" marB="0" anchor="ctr">
                    <a:solidFill>
                      <a:srgbClr val="FFFF00"/>
                    </a:solidFill>
                  </a:tcPr>
                </a:tc>
                <a:tc>
                  <a:txBody>
                    <a:bodyPr/>
                    <a:lstStyle/>
                    <a:p>
                      <a:pPr algn="ctr">
                        <a:lnSpc>
                          <a:spcPct val="115000"/>
                        </a:lnSpc>
                      </a:pPr>
                      <a:endParaRPr lang="es-CO" sz="2800" b="0" dirty="0">
                        <a:solidFill>
                          <a:schemeClr val="tx1"/>
                        </a:solidFill>
                        <a:effectLst/>
                        <a:latin typeface="+mn-lt"/>
                        <a:ea typeface="Times New Roman" panose="02020603050405020304" pitchFamily="18" charset="0"/>
                        <a:cs typeface="Times New Roman" panose="02020603050405020304" pitchFamily="18" charset="0"/>
                      </a:endParaRPr>
                    </a:p>
                  </a:txBody>
                  <a:tcPr marL="37632" marR="37632" marT="0" marB="0" anchor="ctr">
                    <a:solidFill>
                      <a:srgbClr val="FFFF00"/>
                    </a:solidFill>
                  </a:tcPr>
                </a:tc>
                <a:extLst>
                  <a:ext uri="{0D108BD9-81ED-4DB2-BD59-A6C34878D82A}">
                    <a16:rowId xmlns:a16="http://schemas.microsoft.com/office/drawing/2014/main" xmlns="" val="1785694556"/>
                  </a:ext>
                </a:extLst>
              </a:tr>
            </a:tbl>
          </a:graphicData>
        </a:graphic>
      </p:graphicFrame>
    </p:spTree>
    <p:extLst>
      <p:ext uri="{BB962C8B-B14F-4D97-AF65-F5344CB8AC3E}">
        <p14:creationId xmlns:p14="http://schemas.microsoft.com/office/powerpoint/2010/main" val="2147431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94BA9BDE-271F-492D-AACA-25517946B5E6}"/>
              </a:ext>
            </a:extLst>
          </p:cNvPr>
          <p:cNvPicPr>
            <a:picLocks noChangeAspect="1"/>
          </p:cNvPicPr>
          <p:nvPr/>
        </p:nvPicPr>
        <p:blipFill>
          <a:blip r:embed="rId2"/>
          <a:srcRect/>
          <a:stretch/>
        </p:blipFill>
        <p:spPr>
          <a:xfrm>
            <a:off x="3705" y="-10159"/>
            <a:ext cx="12188294" cy="6857997"/>
          </a:xfrm>
          <a:prstGeom prst="rect">
            <a:avLst/>
          </a:prstGeom>
        </p:spPr>
      </p:pic>
      <p:sp>
        <p:nvSpPr>
          <p:cNvPr id="4" name="CuadroTexto 3">
            <a:extLst>
              <a:ext uri="{FF2B5EF4-FFF2-40B4-BE49-F238E27FC236}">
                <a16:creationId xmlns:a16="http://schemas.microsoft.com/office/drawing/2014/main" xmlns="" id="{2E3AC87B-D410-407A-88BF-671A225394AA}"/>
              </a:ext>
            </a:extLst>
          </p:cNvPr>
          <p:cNvSpPr txBox="1"/>
          <p:nvPr/>
        </p:nvSpPr>
        <p:spPr>
          <a:xfrm>
            <a:off x="1168400" y="180917"/>
            <a:ext cx="10241278" cy="523220"/>
          </a:xfrm>
          <a:prstGeom prst="rect">
            <a:avLst/>
          </a:prstGeom>
          <a:noFill/>
        </p:spPr>
        <p:txBody>
          <a:bodyPr wrap="square" rtlCol="0">
            <a:spAutoFit/>
          </a:bodyPr>
          <a:lstStyle/>
          <a:p>
            <a:pPr algn="ctr"/>
            <a:r>
              <a:rPr lang="es-CO" sz="2800" b="1" dirty="0"/>
              <a:t>ACTIVIDADES DESARROLLADAS</a:t>
            </a:r>
          </a:p>
        </p:txBody>
      </p:sp>
      <p:sp>
        <p:nvSpPr>
          <p:cNvPr id="2" name="CuadroTexto 1">
            <a:extLst>
              <a:ext uri="{FF2B5EF4-FFF2-40B4-BE49-F238E27FC236}">
                <a16:creationId xmlns:a16="http://schemas.microsoft.com/office/drawing/2014/main" xmlns="" id="{68851693-164D-4ECE-B594-E726E825B579}"/>
              </a:ext>
            </a:extLst>
          </p:cNvPr>
          <p:cNvSpPr txBox="1"/>
          <p:nvPr/>
        </p:nvSpPr>
        <p:spPr>
          <a:xfrm>
            <a:off x="937549" y="895213"/>
            <a:ext cx="4396451" cy="646331"/>
          </a:xfrm>
          <a:prstGeom prst="rect">
            <a:avLst/>
          </a:prstGeom>
          <a:noFill/>
        </p:spPr>
        <p:txBody>
          <a:bodyPr wrap="square" rtlCol="0">
            <a:spAutoFit/>
          </a:bodyPr>
          <a:lstStyle/>
          <a:p>
            <a:pPr>
              <a:defRPr/>
            </a:pPr>
            <a:r>
              <a:rPr lang="es-CO" sz="1800" b="1" dirty="0">
                <a:effectLst/>
              </a:rPr>
              <a:t>Atención y apoyo integral a las familias raizales y residentes</a:t>
            </a:r>
            <a:endParaRPr lang="es-CO" sz="1800" b="1" dirty="0">
              <a:effectLst/>
              <a:latin typeface="+mn-lt"/>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xmlns="" id="{10F678E7-378D-434E-A812-C4F81E73EA69}"/>
              </a:ext>
            </a:extLst>
          </p:cNvPr>
          <p:cNvSpPr txBox="1"/>
          <p:nvPr/>
        </p:nvSpPr>
        <p:spPr>
          <a:xfrm>
            <a:off x="6014487" y="895213"/>
            <a:ext cx="6123008" cy="369332"/>
          </a:xfrm>
          <a:prstGeom prst="rect">
            <a:avLst/>
          </a:prstGeom>
          <a:noFill/>
        </p:spPr>
        <p:txBody>
          <a:bodyPr wrap="square" rtlCol="0">
            <a:spAutoFit/>
          </a:bodyPr>
          <a:lstStyle/>
          <a:p>
            <a:r>
              <a:rPr lang="es-CO" sz="1800" b="1" dirty="0">
                <a:effectLst/>
              </a:rPr>
              <a:t>Atención integral a las personas víctimas de la violencia</a:t>
            </a:r>
            <a:endParaRPr lang="es-CO" b="1" dirty="0"/>
          </a:p>
        </p:txBody>
      </p:sp>
      <p:sp>
        <p:nvSpPr>
          <p:cNvPr id="7" name="CuadroTexto 6">
            <a:extLst>
              <a:ext uri="{FF2B5EF4-FFF2-40B4-BE49-F238E27FC236}">
                <a16:creationId xmlns:a16="http://schemas.microsoft.com/office/drawing/2014/main" xmlns="" id="{F72DA90D-5ED5-47F1-83B2-217258B4C724}"/>
              </a:ext>
            </a:extLst>
          </p:cNvPr>
          <p:cNvSpPr txBox="1"/>
          <p:nvPr/>
        </p:nvSpPr>
        <p:spPr>
          <a:xfrm>
            <a:off x="6096000" y="1453914"/>
            <a:ext cx="5523346" cy="1200329"/>
          </a:xfrm>
          <a:prstGeom prst="rect">
            <a:avLst/>
          </a:prstGeom>
          <a:noFill/>
        </p:spPr>
        <p:txBody>
          <a:bodyPr wrap="square" rtlCol="0">
            <a:spAutoFit/>
          </a:bodyPr>
          <a:lstStyle/>
          <a:p>
            <a:pPr algn="just"/>
            <a:r>
              <a:rPr lang="es-ES" dirty="0"/>
              <a:t>Por medio de la caracterización de la población víctima del conflicto armado, logramos focalizar a aproximadamente 200 personas y cumplir la meta establecida. </a:t>
            </a:r>
            <a:endParaRPr lang="es-CO" b="1" dirty="0"/>
          </a:p>
        </p:txBody>
      </p:sp>
      <p:pic>
        <p:nvPicPr>
          <p:cNvPr id="8" name="Imagen 7">
            <a:extLst>
              <a:ext uri="{FF2B5EF4-FFF2-40B4-BE49-F238E27FC236}">
                <a16:creationId xmlns:a16="http://schemas.microsoft.com/office/drawing/2014/main" xmlns="" id="{F0C3828D-FCF5-4D98-AECA-7D9B8214AB97}"/>
              </a:ext>
            </a:extLst>
          </p:cNvPr>
          <p:cNvPicPr>
            <a:picLocks noChangeAspect="1"/>
          </p:cNvPicPr>
          <p:nvPr/>
        </p:nvPicPr>
        <p:blipFill rotWithShape="1">
          <a:blip r:embed="rId3"/>
          <a:srcRect t="38150" r="10222"/>
          <a:stretch/>
        </p:blipFill>
        <p:spPr>
          <a:xfrm>
            <a:off x="6583678" y="2654243"/>
            <a:ext cx="4826000" cy="2493551"/>
          </a:xfrm>
          <a:prstGeom prst="rect">
            <a:avLst/>
          </a:prstGeom>
        </p:spPr>
      </p:pic>
      <p:sp>
        <p:nvSpPr>
          <p:cNvPr id="9" name="CuadroTexto 8">
            <a:extLst>
              <a:ext uri="{FF2B5EF4-FFF2-40B4-BE49-F238E27FC236}">
                <a16:creationId xmlns:a16="http://schemas.microsoft.com/office/drawing/2014/main" xmlns="" id="{4338EC6A-549C-43BC-8CAF-030014759CA5}"/>
              </a:ext>
            </a:extLst>
          </p:cNvPr>
          <p:cNvSpPr txBox="1"/>
          <p:nvPr/>
        </p:nvSpPr>
        <p:spPr>
          <a:xfrm>
            <a:off x="932684" y="1612823"/>
            <a:ext cx="4899156"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800" i="0" u="none" strike="noStrike" kern="1200" cap="none" spc="0" normalizeH="0" baseline="0" noProof="0" dirty="0">
                <a:ln>
                  <a:noFill/>
                </a:ln>
                <a:effectLst/>
                <a:uLnTx/>
                <a:uFillTx/>
                <a:latin typeface="Calibri" panose="020F0502020204030204"/>
                <a:ea typeface="+mn-ea"/>
                <a:cs typeface="+mn-cs"/>
              </a:rPr>
              <a:t>Realizamos espacios</a:t>
            </a:r>
            <a:r>
              <a:rPr kumimoji="0" lang="es-CO" sz="1800" i="0" u="none" strike="noStrike" kern="1200" cap="none" spc="0" normalizeH="0" noProof="0" dirty="0">
                <a:ln>
                  <a:noFill/>
                </a:ln>
                <a:effectLst/>
                <a:uLnTx/>
                <a:uFillTx/>
                <a:latin typeface="Calibri" panose="020F0502020204030204"/>
                <a:ea typeface="+mn-ea"/>
                <a:cs typeface="+mn-cs"/>
              </a:rPr>
              <a:t> de  sensibilización comunitaria reconocer, promover y fortalecer “yo amo mi familia” y logramos </a:t>
            </a:r>
            <a:r>
              <a:rPr lang="es-ES" dirty="0">
                <a:latin typeface="Calibri" panose="020F0502020204030204"/>
              </a:rPr>
              <a:t>construir</a:t>
            </a:r>
            <a:r>
              <a:rPr kumimoji="0" lang="es-ES" sz="1800" i="0" u="none" strike="noStrike" kern="1200" cap="none" spc="0" normalizeH="0" noProof="0" dirty="0">
                <a:ln>
                  <a:noFill/>
                </a:ln>
                <a:effectLst/>
                <a:uLnTx/>
                <a:uFillTx/>
                <a:latin typeface="Calibri" panose="020F0502020204030204"/>
                <a:ea typeface="+mn-ea"/>
                <a:cs typeface="+mn-cs"/>
              </a:rPr>
              <a:t> el Consejo Social Comunitario para la Familia.</a:t>
            </a:r>
            <a:endParaRPr kumimoji="0" lang="es-CO" sz="1800" i="0" u="none" strike="noStrike" kern="1200" cap="none" spc="0" normalizeH="0" baseline="0" noProof="0" dirty="0">
              <a:ln>
                <a:noFill/>
              </a:ln>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xmlns="" id="{12FE6040-F2BD-4F7C-A7DF-EBBED8F767C1}"/>
              </a:ext>
            </a:extLst>
          </p:cNvPr>
          <p:cNvPicPr>
            <a:picLocks noChangeAspect="1"/>
          </p:cNvPicPr>
          <p:nvPr/>
        </p:nvPicPr>
        <p:blipFill rotWithShape="1">
          <a:blip r:embed="rId4"/>
          <a:srcRect t="14576" b="6584"/>
          <a:stretch/>
        </p:blipFill>
        <p:spPr>
          <a:xfrm>
            <a:off x="2113282" y="2929121"/>
            <a:ext cx="2885438" cy="2086296"/>
          </a:xfrm>
          <a:prstGeom prst="rect">
            <a:avLst/>
          </a:prstGeom>
        </p:spPr>
      </p:pic>
    </p:spTree>
    <p:extLst>
      <p:ext uri="{BB962C8B-B14F-4D97-AF65-F5344CB8AC3E}">
        <p14:creationId xmlns:p14="http://schemas.microsoft.com/office/powerpoint/2010/main" val="2611137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94BA9BDE-271F-492D-AACA-25517946B5E6}"/>
              </a:ext>
            </a:extLst>
          </p:cNvPr>
          <p:cNvPicPr>
            <a:picLocks noChangeAspect="1"/>
          </p:cNvPicPr>
          <p:nvPr/>
        </p:nvPicPr>
        <p:blipFill>
          <a:blip r:embed="rId2"/>
          <a:srcRect/>
          <a:stretch/>
        </p:blipFill>
        <p:spPr>
          <a:xfrm>
            <a:off x="3705" y="-10159"/>
            <a:ext cx="12188294" cy="6857997"/>
          </a:xfrm>
          <a:prstGeom prst="rect">
            <a:avLst/>
          </a:prstGeom>
        </p:spPr>
      </p:pic>
      <p:sp>
        <p:nvSpPr>
          <p:cNvPr id="4" name="CuadroTexto 3">
            <a:extLst>
              <a:ext uri="{FF2B5EF4-FFF2-40B4-BE49-F238E27FC236}">
                <a16:creationId xmlns:a16="http://schemas.microsoft.com/office/drawing/2014/main" xmlns="" id="{2E3AC87B-D410-407A-88BF-671A225394AA}"/>
              </a:ext>
            </a:extLst>
          </p:cNvPr>
          <p:cNvSpPr txBox="1"/>
          <p:nvPr/>
        </p:nvSpPr>
        <p:spPr>
          <a:xfrm>
            <a:off x="1168400" y="442527"/>
            <a:ext cx="10241278" cy="523220"/>
          </a:xfrm>
          <a:prstGeom prst="rect">
            <a:avLst/>
          </a:prstGeom>
          <a:noFill/>
        </p:spPr>
        <p:txBody>
          <a:bodyPr wrap="square" rtlCol="0">
            <a:spAutoFit/>
          </a:bodyPr>
          <a:lstStyle/>
          <a:p>
            <a:pPr algn="ctr"/>
            <a:r>
              <a:rPr lang="es-CO" sz="2800" b="1" dirty="0"/>
              <a:t>ACTIVIDADES DESARROLLADAS</a:t>
            </a:r>
          </a:p>
        </p:txBody>
      </p:sp>
      <p:sp>
        <p:nvSpPr>
          <p:cNvPr id="6" name="CuadroTexto 5">
            <a:extLst>
              <a:ext uri="{FF2B5EF4-FFF2-40B4-BE49-F238E27FC236}">
                <a16:creationId xmlns:a16="http://schemas.microsoft.com/office/drawing/2014/main" xmlns="" id="{E97FDEE6-FE3E-4810-91F0-E03D6D467879}"/>
              </a:ext>
            </a:extLst>
          </p:cNvPr>
          <p:cNvSpPr txBox="1"/>
          <p:nvPr/>
        </p:nvSpPr>
        <p:spPr>
          <a:xfrm>
            <a:off x="937549" y="994456"/>
            <a:ext cx="4934931" cy="710707"/>
          </a:xfrm>
          <a:prstGeom prst="rect">
            <a:avLst/>
          </a:prstGeom>
          <a:noFill/>
        </p:spPr>
        <p:txBody>
          <a:bodyPr wrap="square" rtlCol="0">
            <a:spAutoFit/>
          </a:bodyPr>
          <a:lstStyle/>
          <a:p>
            <a:pPr algn="l">
              <a:lnSpc>
                <a:spcPct val="115000"/>
              </a:lnSpc>
            </a:pPr>
            <a:r>
              <a:rPr lang="es-CO" sz="1800" b="1" dirty="0">
                <a:effectLst/>
              </a:rPr>
              <a:t>Atención y apoyo integral a los niños, niñas, adolescentes y sus familias.</a:t>
            </a:r>
            <a:endParaRPr lang="es-CO" sz="1800" b="1" dirty="0">
              <a:effectLst/>
              <a:latin typeface="+mn-lt"/>
              <a:ea typeface="Times New Roman" panose="02020603050405020304" pitchFamily="18" charset="0"/>
              <a:cs typeface="Times New Roman" panose="02020603050405020304" pitchFamily="18" charset="0"/>
            </a:endParaRPr>
          </a:p>
        </p:txBody>
      </p:sp>
      <p:sp>
        <p:nvSpPr>
          <p:cNvPr id="7" name="Rectángulo 6">
            <a:extLst>
              <a:ext uri="{FF2B5EF4-FFF2-40B4-BE49-F238E27FC236}">
                <a16:creationId xmlns:a16="http://schemas.microsoft.com/office/drawing/2014/main" xmlns="" id="{9A3C2277-E232-4613-ADE6-5534ECA962AF}"/>
              </a:ext>
            </a:extLst>
          </p:cNvPr>
          <p:cNvSpPr/>
          <p:nvPr/>
        </p:nvSpPr>
        <p:spPr>
          <a:xfrm>
            <a:off x="937549" y="1798865"/>
            <a:ext cx="4772371" cy="1574149"/>
          </a:xfrm>
          <a:prstGeom prst="rect">
            <a:avLst/>
          </a:prstGeom>
        </p:spPr>
        <p:txBody>
          <a:bodyPr wrap="square">
            <a:spAutoFit/>
          </a:bodyPr>
          <a:lstStyle/>
          <a:p>
            <a:pPr algn="just">
              <a:lnSpc>
                <a:spcPct val="107000"/>
              </a:lnSpc>
              <a:spcAft>
                <a:spcPts val="0"/>
              </a:spcAft>
            </a:pPr>
            <a:r>
              <a:rPr lang="es-ES" dirty="0">
                <a:ea typeface="Calibri" panose="020F0502020204030204" pitchFamily="34" charset="0"/>
                <a:cs typeface="Times New Roman" panose="02020603050405020304" pitchFamily="18" charset="0"/>
              </a:rPr>
              <a:t>Sensibilización y talleres pedagógicos en autocuidado y autoprotección el cual posibilita a los niños, niñas y adolescentes a tener el acceso a una información útil para cuidar y proteger su cuerpo de manera segura. </a:t>
            </a:r>
            <a:endParaRPr lang="en-US" dirty="0">
              <a:ea typeface="Calibri" panose="020F050202020403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xmlns="" id="{B32020F9-68EC-4CC4-9167-65815AF888E7}"/>
              </a:ext>
            </a:extLst>
          </p:cNvPr>
          <p:cNvPicPr/>
          <p:nvPr/>
        </p:nvPicPr>
        <p:blipFill rotWithShape="1">
          <a:blip r:embed="rId3"/>
          <a:srcRect l="27325" t="40149" r="56212" b="30268"/>
          <a:stretch/>
        </p:blipFill>
        <p:spPr bwMode="auto">
          <a:xfrm>
            <a:off x="1605280" y="3254580"/>
            <a:ext cx="2854960" cy="2608964"/>
          </a:xfrm>
          <a:prstGeom prst="rect">
            <a:avLst/>
          </a:prstGeom>
          <a:ln>
            <a:noFill/>
          </a:ln>
          <a:extLst>
            <a:ext uri="{53640926-AAD7-44D8-BBD7-CCE9431645EC}">
              <a14:shadowObscured xmlns:a14="http://schemas.microsoft.com/office/drawing/2010/main"/>
            </a:ext>
          </a:extLst>
        </p:spPr>
      </p:pic>
      <p:sp>
        <p:nvSpPr>
          <p:cNvPr id="9" name="CuadroTexto 8">
            <a:extLst>
              <a:ext uri="{FF2B5EF4-FFF2-40B4-BE49-F238E27FC236}">
                <a16:creationId xmlns:a16="http://schemas.microsoft.com/office/drawing/2014/main" xmlns="" id="{089F8D75-E1CC-4789-A672-335EAC4B7AD6}"/>
              </a:ext>
            </a:extLst>
          </p:cNvPr>
          <p:cNvSpPr txBox="1"/>
          <p:nvPr/>
        </p:nvSpPr>
        <p:spPr>
          <a:xfrm>
            <a:off x="5872480" y="994456"/>
            <a:ext cx="5158451" cy="392159"/>
          </a:xfrm>
          <a:prstGeom prst="rect">
            <a:avLst/>
          </a:prstGeom>
          <a:noFill/>
        </p:spPr>
        <p:txBody>
          <a:bodyPr wrap="square" rtlCol="0">
            <a:spAutoFit/>
          </a:bodyPr>
          <a:lstStyle/>
          <a:p>
            <a:pPr algn="l">
              <a:lnSpc>
                <a:spcPct val="115000"/>
              </a:lnSpc>
            </a:pPr>
            <a:r>
              <a:rPr lang="es-CO" sz="1800" b="1" dirty="0">
                <a:effectLst/>
              </a:rPr>
              <a:t>Atención y apoyo integral a los jóvenes.</a:t>
            </a:r>
          </a:p>
        </p:txBody>
      </p:sp>
      <p:pic>
        <p:nvPicPr>
          <p:cNvPr id="10" name="Imagen 9" descr="Un grupo de personas en un aeropuerto&#10;&#10;Descripción generada automáticamente">
            <a:extLst>
              <a:ext uri="{FF2B5EF4-FFF2-40B4-BE49-F238E27FC236}">
                <a16:creationId xmlns:a16="http://schemas.microsoft.com/office/drawing/2014/main" xmlns="" id="{3F453DF6-87D8-4970-8631-26FF1CB4E9AB}"/>
              </a:ext>
            </a:extLst>
          </p:cNvPr>
          <p:cNvPicPr>
            <a:picLocks noChangeAspect="1"/>
          </p:cNvPicPr>
          <p:nvPr/>
        </p:nvPicPr>
        <p:blipFill rotWithShape="1">
          <a:blip r:embed="rId4"/>
          <a:srcRect t="35543" b="13836"/>
          <a:stretch/>
        </p:blipFill>
        <p:spPr>
          <a:xfrm>
            <a:off x="6289039" y="3344330"/>
            <a:ext cx="4655129" cy="1767373"/>
          </a:xfrm>
          <a:prstGeom prst="rect">
            <a:avLst/>
          </a:prstGeom>
        </p:spPr>
      </p:pic>
      <p:sp>
        <p:nvSpPr>
          <p:cNvPr id="12" name="Rectángulo 11">
            <a:extLst>
              <a:ext uri="{FF2B5EF4-FFF2-40B4-BE49-F238E27FC236}">
                <a16:creationId xmlns:a16="http://schemas.microsoft.com/office/drawing/2014/main" xmlns="" id="{98A20CFC-14BA-4B63-AC1B-38692F8E98DF}"/>
              </a:ext>
            </a:extLst>
          </p:cNvPr>
          <p:cNvSpPr/>
          <p:nvPr/>
        </p:nvSpPr>
        <p:spPr>
          <a:xfrm>
            <a:off x="5902962" y="1415324"/>
            <a:ext cx="5506716" cy="1754326"/>
          </a:xfrm>
          <a:prstGeom prst="rect">
            <a:avLst/>
          </a:prstGeom>
        </p:spPr>
        <p:txBody>
          <a:bodyPr wrap="square">
            <a:spAutoFit/>
          </a:bodyPr>
          <a:lstStyle/>
          <a:p>
            <a:pPr algn="just"/>
            <a:r>
              <a:rPr lang="es-CO" sz="1800" dirty="0"/>
              <a:t>Se logró impactar a la población joven con la feria SACÚDETE y el pacto COLOMBIA CON LAS JUVENTUDES. Así mismo, en las instituciones educativas y otros escenarios se realizaron procesos de socialización y sensibilización de la ley 1622, los consejos de juventud y la plataforma de juventud.</a:t>
            </a:r>
          </a:p>
        </p:txBody>
      </p:sp>
    </p:spTree>
    <p:extLst>
      <p:ext uri="{BB962C8B-B14F-4D97-AF65-F5344CB8AC3E}">
        <p14:creationId xmlns:p14="http://schemas.microsoft.com/office/powerpoint/2010/main" val="4273500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94BA9BDE-271F-492D-AACA-25517946B5E6}"/>
              </a:ext>
            </a:extLst>
          </p:cNvPr>
          <p:cNvPicPr>
            <a:picLocks noChangeAspect="1"/>
          </p:cNvPicPr>
          <p:nvPr/>
        </p:nvPicPr>
        <p:blipFill>
          <a:blip r:embed="rId2"/>
          <a:srcRect/>
          <a:stretch/>
        </p:blipFill>
        <p:spPr>
          <a:xfrm>
            <a:off x="3705" y="-10159"/>
            <a:ext cx="12188294" cy="6857997"/>
          </a:xfrm>
          <a:prstGeom prst="rect">
            <a:avLst/>
          </a:prstGeom>
        </p:spPr>
      </p:pic>
      <p:sp>
        <p:nvSpPr>
          <p:cNvPr id="4" name="CuadroTexto 3">
            <a:extLst>
              <a:ext uri="{FF2B5EF4-FFF2-40B4-BE49-F238E27FC236}">
                <a16:creationId xmlns:a16="http://schemas.microsoft.com/office/drawing/2014/main" xmlns="" id="{2E3AC87B-D410-407A-88BF-671A225394AA}"/>
              </a:ext>
            </a:extLst>
          </p:cNvPr>
          <p:cNvSpPr txBox="1"/>
          <p:nvPr/>
        </p:nvSpPr>
        <p:spPr>
          <a:xfrm>
            <a:off x="1168400" y="442527"/>
            <a:ext cx="10241278" cy="523220"/>
          </a:xfrm>
          <a:prstGeom prst="rect">
            <a:avLst/>
          </a:prstGeom>
          <a:noFill/>
        </p:spPr>
        <p:txBody>
          <a:bodyPr wrap="square" rtlCol="0">
            <a:spAutoFit/>
          </a:bodyPr>
          <a:lstStyle/>
          <a:p>
            <a:pPr algn="ctr"/>
            <a:r>
              <a:rPr lang="es-CO" sz="2800" b="1" dirty="0"/>
              <a:t>ACTIVIDADES DESARROLLADAS</a:t>
            </a:r>
          </a:p>
        </p:txBody>
      </p:sp>
      <p:sp>
        <p:nvSpPr>
          <p:cNvPr id="5" name="CuadroTexto 4">
            <a:extLst>
              <a:ext uri="{FF2B5EF4-FFF2-40B4-BE49-F238E27FC236}">
                <a16:creationId xmlns:a16="http://schemas.microsoft.com/office/drawing/2014/main" xmlns="" id="{63B1C3BA-AEA1-476D-925B-4EADC3D8D663}"/>
              </a:ext>
            </a:extLst>
          </p:cNvPr>
          <p:cNvSpPr txBox="1"/>
          <p:nvPr/>
        </p:nvSpPr>
        <p:spPr>
          <a:xfrm>
            <a:off x="937549" y="994456"/>
            <a:ext cx="4934931" cy="710707"/>
          </a:xfrm>
          <a:prstGeom prst="rect">
            <a:avLst/>
          </a:prstGeom>
          <a:noFill/>
        </p:spPr>
        <p:txBody>
          <a:bodyPr wrap="square" rtlCol="0">
            <a:spAutoFit/>
          </a:bodyPr>
          <a:lstStyle/>
          <a:p>
            <a:pPr algn="l">
              <a:lnSpc>
                <a:spcPct val="115000"/>
              </a:lnSpc>
            </a:pPr>
            <a:r>
              <a:rPr lang="es-CO" sz="1800" b="1" dirty="0">
                <a:effectLst/>
              </a:rPr>
              <a:t>Atención y apoyo integral a la mujer y equidad de género.</a:t>
            </a:r>
            <a:endParaRPr lang="es-CO" sz="1800" b="1" dirty="0">
              <a:effectLst/>
              <a:latin typeface="+mn-lt"/>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xmlns="" id="{4DB9D770-1F32-409A-87D7-6BF8BE015768}"/>
              </a:ext>
            </a:extLst>
          </p:cNvPr>
          <p:cNvSpPr txBox="1"/>
          <p:nvPr/>
        </p:nvSpPr>
        <p:spPr>
          <a:xfrm>
            <a:off x="6235413" y="965747"/>
            <a:ext cx="493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b="1" dirty="0">
                <a:effectLst/>
              </a:rPr>
              <a:t>Atención y apoyo integral a las personas en condición de pobreza y pobreza extrema.</a:t>
            </a:r>
            <a:endParaRPr lang="es-CO" sz="1800" b="1" dirty="0">
              <a:effectLst/>
              <a:latin typeface="+mn-lt"/>
              <a:ea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xmlns="" id="{1D4766C6-9C93-43B0-ACF8-4336FAE0F8E3}"/>
              </a:ext>
            </a:extLst>
          </p:cNvPr>
          <p:cNvSpPr txBox="1"/>
          <p:nvPr/>
        </p:nvSpPr>
        <p:spPr>
          <a:xfrm>
            <a:off x="937549" y="1705163"/>
            <a:ext cx="5019040" cy="2862322"/>
          </a:xfrm>
          <a:prstGeom prst="rect">
            <a:avLst/>
          </a:prstGeom>
          <a:noFill/>
        </p:spPr>
        <p:txBody>
          <a:bodyPr wrap="square" rtlCol="0">
            <a:spAutoFit/>
          </a:bodyPr>
          <a:lstStyle/>
          <a:p>
            <a:pPr algn="just"/>
            <a:r>
              <a:rPr lang="es-MX" dirty="0"/>
              <a:t>Hemos venido realizando jornadas Deportiva y Lúdica con mujeres Internas del INPEC, STAND DE EMPRENDIMIENTO  mujeres de la organización LINVAL &amp; COVE WOMAN OF POWER ASSOCIATION ofertaron sus productos de gastronomía isleña en hoteles y restaurantes de la isla. También se realizó el 2º Diplomado G8, de Escuela de Mujeres Lideresas por Colombia, liderado por la Vicepresidencia en convenio con la Universidad Sergio Arboleda</a:t>
            </a:r>
          </a:p>
        </p:txBody>
      </p:sp>
      <p:pic>
        <p:nvPicPr>
          <p:cNvPr id="7" name="Imagen 6">
            <a:extLst>
              <a:ext uri="{FF2B5EF4-FFF2-40B4-BE49-F238E27FC236}">
                <a16:creationId xmlns:a16="http://schemas.microsoft.com/office/drawing/2014/main" xmlns="" id="{80F74217-BCE0-4884-B48B-F2F4CB1DFF3D}"/>
              </a:ext>
            </a:extLst>
          </p:cNvPr>
          <p:cNvPicPr/>
          <p:nvPr/>
        </p:nvPicPr>
        <p:blipFill rotWithShape="1">
          <a:blip r:embed="rId3" cstate="print">
            <a:extLst>
              <a:ext uri="{28A0092B-C50C-407E-A947-70E740481C1C}">
                <a14:useLocalDpi xmlns:a14="http://schemas.microsoft.com/office/drawing/2010/main" val="0"/>
              </a:ext>
            </a:extLst>
          </a:blip>
          <a:srcRect l="4529" r="16493"/>
          <a:stretch/>
        </p:blipFill>
        <p:spPr bwMode="auto">
          <a:xfrm>
            <a:off x="457199" y="4567485"/>
            <a:ext cx="2622809" cy="2037078"/>
          </a:xfrm>
          <a:prstGeom prst="rect">
            <a:avLst/>
          </a:prstGeom>
          <a:noFill/>
          <a:ln>
            <a:noFill/>
          </a:ln>
        </p:spPr>
      </p:pic>
      <p:pic>
        <p:nvPicPr>
          <p:cNvPr id="8" name="Imagen 7">
            <a:extLst>
              <a:ext uri="{FF2B5EF4-FFF2-40B4-BE49-F238E27FC236}">
                <a16:creationId xmlns:a16="http://schemas.microsoft.com/office/drawing/2014/main" xmlns="" id="{82D416C6-8C9F-4710-BEE9-9A123953489D}"/>
              </a:ext>
            </a:extLst>
          </p:cNvPr>
          <p:cNvPicPr>
            <a:picLocks noChangeAspect="1"/>
          </p:cNvPicPr>
          <p:nvPr/>
        </p:nvPicPr>
        <p:blipFill>
          <a:blip r:embed="rId4"/>
          <a:stretch>
            <a:fillRect/>
          </a:stretch>
        </p:blipFill>
        <p:spPr>
          <a:xfrm>
            <a:off x="3322763" y="4567485"/>
            <a:ext cx="2773237" cy="2037078"/>
          </a:xfrm>
          <a:prstGeom prst="rect">
            <a:avLst/>
          </a:prstGeom>
        </p:spPr>
      </p:pic>
      <p:pic>
        <p:nvPicPr>
          <p:cNvPr id="9" name="Imagen 8">
            <a:extLst>
              <a:ext uri="{FF2B5EF4-FFF2-40B4-BE49-F238E27FC236}">
                <a16:creationId xmlns:a16="http://schemas.microsoft.com/office/drawing/2014/main" xmlns="" id="{81481EF8-AAC9-435A-8A44-BA8628D32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9039" y="3633853"/>
            <a:ext cx="3816428" cy="2862321"/>
          </a:xfrm>
          <a:prstGeom prst="rect">
            <a:avLst/>
          </a:prstGeom>
        </p:spPr>
      </p:pic>
      <p:sp>
        <p:nvSpPr>
          <p:cNvPr id="3" name="CuadroTexto 2">
            <a:extLst>
              <a:ext uri="{FF2B5EF4-FFF2-40B4-BE49-F238E27FC236}">
                <a16:creationId xmlns:a16="http://schemas.microsoft.com/office/drawing/2014/main" xmlns="" id="{AAB9CEE2-0EEC-4AAE-A397-0BE23BCE508F}"/>
              </a:ext>
            </a:extLst>
          </p:cNvPr>
          <p:cNvSpPr txBox="1"/>
          <p:nvPr/>
        </p:nvSpPr>
        <p:spPr>
          <a:xfrm>
            <a:off x="6235413" y="1745803"/>
            <a:ext cx="3875461" cy="1754326"/>
          </a:xfrm>
          <a:prstGeom prst="rect">
            <a:avLst/>
          </a:prstGeom>
          <a:noFill/>
        </p:spPr>
        <p:txBody>
          <a:bodyPr wrap="square" rtlCol="0">
            <a:spAutoFit/>
          </a:bodyPr>
          <a:lstStyle/>
          <a:p>
            <a:pPr algn="just"/>
            <a:r>
              <a:rPr lang="es-CO" sz="1800" dirty="0"/>
              <a:t>Realizamos nuevas inscripciones de familias beneficiarias al programa durante el periodo del 1 de junio al 2 de noviembre del año 2021. aproximadamente contamos con 2.700 beneficiarios. </a:t>
            </a:r>
            <a:endParaRPr lang="es-CO" dirty="0"/>
          </a:p>
        </p:txBody>
      </p:sp>
    </p:spTree>
    <p:extLst>
      <p:ext uri="{BB962C8B-B14F-4D97-AF65-F5344CB8AC3E}">
        <p14:creationId xmlns:p14="http://schemas.microsoft.com/office/powerpoint/2010/main" val="2085928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94BA9BDE-271F-492D-AACA-25517946B5E6}"/>
              </a:ext>
            </a:extLst>
          </p:cNvPr>
          <p:cNvPicPr>
            <a:picLocks noChangeAspect="1"/>
          </p:cNvPicPr>
          <p:nvPr/>
        </p:nvPicPr>
        <p:blipFill>
          <a:blip r:embed="rId2"/>
          <a:srcRect/>
          <a:stretch/>
        </p:blipFill>
        <p:spPr>
          <a:xfrm>
            <a:off x="3705" y="-10159"/>
            <a:ext cx="12188294" cy="6857997"/>
          </a:xfrm>
          <a:prstGeom prst="rect">
            <a:avLst/>
          </a:prstGeom>
        </p:spPr>
      </p:pic>
      <p:sp>
        <p:nvSpPr>
          <p:cNvPr id="4" name="CuadroTexto 3">
            <a:extLst>
              <a:ext uri="{FF2B5EF4-FFF2-40B4-BE49-F238E27FC236}">
                <a16:creationId xmlns:a16="http://schemas.microsoft.com/office/drawing/2014/main" xmlns="" id="{2E3AC87B-D410-407A-88BF-671A225394AA}"/>
              </a:ext>
            </a:extLst>
          </p:cNvPr>
          <p:cNvSpPr txBox="1"/>
          <p:nvPr/>
        </p:nvSpPr>
        <p:spPr>
          <a:xfrm>
            <a:off x="1168400" y="442527"/>
            <a:ext cx="10241278" cy="523220"/>
          </a:xfrm>
          <a:prstGeom prst="rect">
            <a:avLst/>
          </a:prstGeom>
          <a:noFill/>
        </p:spPr>
        <p:txBody>
          <a:bodyPr wrap="square" rtlCol="0">
            <a:spAutoFit/>
          </a:bodyPr>
          <a:lstStyle/>
          <a:p>
            <a:pPr algn="ctr"/>
            <a:r>
              <a:rPr lang="es-CO" sz="2800" b="1" dirty="0"/>
              <a:t>ACTIVIDADES DESARROLLADAS</a:t>
            </a:r>
          </a:p>
        </p:txBody>
      </p:sp>
      <p:sp>
        <p:nvSpPr>
          <p:cNvPr id="5" name="CuadroTexto 4">
            <a:extLst>
              <a:ext uri="{FF2B5EF4-FFF2-40B4-BE49-F238E27FC236}">
                <a16:creationId xmlns:a16="http://schemas.microsoft.com/office/drawing/2014/main" xmlns="" id="{AF798CEA-75A9-4700-98CF-1D8C8CBFC9D4}"/>
              </a:ext>
            </a:extLst>
          </p:cNvPr>
          <p:cNvSpPr txBox="1"/>
          <p:nvPr/>
        </p:nvSpPr>
        <p:spPr>
          <a:xfrm>
            <a:off x="937549" y="994456"/>
            <a:ext cx="49349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b="1" dirty="0">
                <a:effectLst/>
              </a:rPr>
              <a:t>Atención y apoyo integral a la comunidad LGBTIQ.</a:t>
            </a:r>
            <a:endParaRPr lang="es-CO" sz="1800" b="1" dirty="0">
              <a:effectLst/>
              <a:latin typeface="+mn-lt"/>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xmlns="" id="{E14F4FFE-1FA1-49CF-ADF0-DF5E6DB4F4C2}"/>
              </a:ext>
            </a:extLst>
          </p:cNvPr>
          <p:cNvSpPr txBox="1"/>
          <p:nvPr/>
        </p:nvSpPr>
        <p:spPr>
          <a:xfrm>
            <a:off x="6096000" y="994456"/>
            <a:ext cx="4934931" cy="710707"/>
          </a:xfrm>
          <a:prstGeom prst="rect">
            <a:avLst/>
          </a:prstGeom>
          <a:noFill/>
        </p:spPr>
        <p:txBody>
          <a:bodyPr wrap="square" rtlCol="0">
            <a:spAutoFit/>
          </a:bodyPr>
          <a:lstStyle/>
          <a:p>
            <a:pPr algn="just">
              <a:lnSpc>
                <a:spcPct val="115000"/>
              </a:lnSpc>
            </a:pPr>
            <a:r>
              <a:rPr lang="es-CO" sz="1800" b="1" dirty="0">
                <a:effectLst/>
              </a:rPr>
              <a:t>Atención y apoyo integral a las personas habitantes de y en la calle.</a:t>
            </a:r>
            <a:endParaRPr lang="es-CO" sz="1800" b="1" dirty="0">
              <a:effectLst/>
              <a:latin typeface="+mn-lt"/>
              <a:ea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xmlns="" id="{5AD039B7-1864-4C5D-A658-A148E0ECFEC1}"/>
              </a:ext>
            </a:extLst>
          </p:cNvPr>
          <p:cNvSpPr txBox="1"/>
          <p:nvPr/>
        </p:nvSpPr>
        <p:spPr>
          <a:xfrm>
            <a:off x="937549" y="1392497"/>
            <a:ext cx="4836160" cy="3139321"/>
          </a:xfrm>
          <a:prstGeom prst="rect">
            <a:avLst/>
          </a:prstGeom>
          <a:noFill/>
        </p:spPr>
        <p:txBody>
          <a:bodyPr wrap="square" rtlCol="0">
            <a:spAutoFit/>
          </a:bodyPr>
          <a:lstStyle/>
          <a:p>
            <a:pPr algn="just"/>
            <a:r>
              <a:rPr lang="es-CO" sz="1800" dirty="0">
                <a:effectLst/>
                <a:ea typeface="Times New Roman" panose="02020603050405020304" pitchFamily="18" charset="0"/>
              </a:rPr>
              <a:t>Hemos realizado jornadas de capacitación a funcionarios y contratista</a:t>
            </a:r>
            <a:r>
              <a:rPr lang="es-CO" sz="1800" b="1" dirty="0">
                <a:effectLst/>
                <a:ea typeface="Times New Roman" panose="02020603050405020304" pitchFamily="18" charset="0"/>
              </a:rPr>
              <a:t> </a:t>
            </a:r>
            <a:r>
              <a:rPr lang="es-MX" sz="1800" b="0" i="0" dirty="0">
                <a:solidFill>
                  <a:srgbClr val="050505"/>
                </a:solidFill>
                <a:effectLst/>
                <a:cs typeface="Arial" panose="020B0604020202020204" pitchFamily="34" charset="0"/>
              </a:rPr>
              <a:t>en conjunto con la Dirección de Derechos Humanos del Ministerio del Interior.  Asesoramos técnicamente a las entidades territoriales en la formulación de políticas de Derechos Humanos y Derecho Internacional Humanitario. Así mismo, en la incorporación de un enfoque de derechos-LGBTI en los diferentes instrumentos de planeación y sus estrategias de implementación en el ámbito municipal y Departamental</a:t>
            </a:r>
            <a:endParaRPr lang="es-CO" dirty="0"/>
          </a:p>
        </p:txBody>
      </p:sp>
      <p:sp>
        <p:nvSpPr>
          <p:cNvPr id="3" name="CuadroTexto 2">
            <a:extLst>
              <a:ext uri="{FF2B5EF4-FFF2-40B4-BE49-F238E27FC236}">
                <a16:creationId xmlns:a16="http://schemas.microsoft.com/office/drawing/2014/main" xmlns="" id="{171AB877-D72E-40B2-9726-DD2F990B53F4}"/>
              </a:ext>
            </a:extLst>
          </p:cNvPr>
          <p:cNvSpPr txBox="1"/>
          <p:nvPr/>
        </p:nvSpPr>
        <p:spPr>
          <a:xfrm>
            <a:off x="6096000" y="1705163"/>
            <a:ext cx="4965412" cy="2308324"/>
          </a:xfrm>
          <a:prstGeom prst="rect">
            <a:avLst/>
          </a:prstGeom>
          <a:noFill/>
        </p:spPr>
        <p:txBody>
          <a:bodyPr wrap="square" rtlCol="0">
            <a:spAutoFit/>
          </a:bodyPr>
          <a:lstStyle/>
          <a:p>
            <a:pPr algn="just"/>
            <a:r>
              <a:rPr lang="es-MX" sz="1800" u="none" strike="noStrike" dirty="0">
                <a:effectLst/>
              </a:rPr>
              <a:t>Ejecución de estrategias de promoción y prevención para el consumo de sustancias psicoactivas, con</a:t>
            </a:r>
            <a:r>
              <a:rPr lang="es-CO" sz="1800" dirty="0"/>
              <a:t> el fin de brindar respuestas integradas a la población habitantes de calle, también se diseñó la ruta de articulación interinstitucional e intersectorial  para la dotación de insumos  como: implementos de aseo personal, prendas de vestir.</a:t>
            </a:r>
            <a:endParaRPr lang="es-CO" dirty="0"/>
          </a:p>
        </p:txBody>
      </p:sp>
      <p:pic>
        <p:nvPicPr>
          <p:cNvPr id="9" name="Marcador de contenido 3">
            <a:extLst>
              <a:ext uri="{FF2B5EF4-FFF2-40B4-BE49-F238E27FC236}">
                <a16:creationId xmlns:a16="http://schemas.microsoft.com/office/drawing/2014/main" xmlns="" id="{8FB7F779-EFBB-4E9B-A60A-AE4512D850C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410" y="3806144"/>
            <a:ext cx="2660073" cy="2797856"/>
          </a:xfrm>
          <a:prstGeom prst="rect">
            <a:avLst/>
          </a:prstGeom>
          <a:noFill/>
          <a:ln>
            <a:noFill/>
          </a:ln>
        </p:spPr>
      </p:pic>
    </p:spTree>
    <p:extLst>
      <p:ext uri="{BB962C8B-B14F-4D97-AF65-F5344CB8AC3E}">
        <p14:creationId xmlns:p14="http://schemas.microsoft.com/office/powerpoint/2010/main" val="2404191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94BA9BDE-271F-492D-AACA-25517946B5E6}"/>
              </a:ext>
            </a:extLst>
          </p:cNvPr>
          <p:cNvPicPr>
            <a:picLocks noChangeAspect="1"/>
          </p:cNvPicPr>
          <p:nvPr/>
        </p:nvPicPr>
        <p:blipFill>
          <a:blip r:embed="rId2"/>
          <a:srcRect/>
          <a:stretch/>
        </p:blipFill>
        <p:spPr>
          <a:xfrm>
            <a:off x="3705" y="-10159"/>
            <a:ext cx="12188294" cy="6857997"/>
          </a:xfrm>
          <a:prstGeom prst="rect">
            <a:avLst/>
          </a:prstGeom>
        </p:spPr>
      </p:pic>
      <p:sp>
        <p:nvSpPr>
          <p:cNvPr id="4" name="CuadroTexto 3">
            <a:extLst>
              <a:ext uri="{FF2B5EF4-FFF2-40B4-BE49-F238E27FC236}">
                <a16:creationId xmlns:a16="http://schemas.microsoft.com/office/drawing/2014/main" xmlns="" id="{2E3AC87B-D410-407A-88BF-671A225394AA}"/>
              </a:ext>
            </a:extLst>
          </p:cNvPr>
          <p:cNvSpPr txBox="1"/>
          <p:nvPr/>
        </p:nvSpPr>
        <p:spPr>
          <a:xfrm>
            <a:off x="1168400" y="442527"/>
            <a:ext cx="10241278" cy="523220"/>
          </a:xfrm>
          <a:prstGeom prst="rect">
            <a:avLst/>
          </a:prstGeom>
          <a:noFill/>
        </p:spPr>
        <p:txBody>
          <a:bodyPr wrap="square" rtlCol="0">
            <a:spAutoFit/>
          </a:bodyPr>
          <a:lstStyle/>
          <a:p>
            <a:pPr algn="ctr"/>
            <a:r>
              <a:rPr lang="es-CO" sz="2800" b="1" dirty="0"/>
              <a:t>ACTIVIDADES DESARROLLADAS</a:t>
            </a:r>
          </a:p>
        </p:txBody>
      </p:sp>
      <p:sp>
        <p:nvSpPr>
          <p:cNvPr id="5" name="CuadroTexto 4">
            <a:extLst>
              <a:ext uri="{FF2B5EF4-FFF2-40B4-BE49-F238E27FC236}">
                <a16:creationId xmlns:a16="http://schemas.microsoft.com/office/drawing/2014/main" xmlns="" id="{7E73B1CB-7DE7-47B3-8815-13F613EF524E}"/>
              </a:ext>
            </a:extLst>
          </p:cNvPr>
          <p:cNvSpPr txBox="1"/>
          <p:nvPr/>
        </p:nvSpPr>
        <p:spPr>
          <a:xfrm>
            <a:off x="937549" y="994456"/>
            <a:ext cx="5412451" cy="646331"/>
          </a:xfrm>
          <a:prstGeom prst="rect">
            <a:avLst/>
          </a:prstGeom>
          <a:noFill/>
        </p:spPr>
        <p:txBody>
          <a:bodyPr wrap="square" rtlCol="0">
            <a:spAutoFit/>
          </a:bodyPr>
          <a:lstStyle/>
          <a:p>
            <a:pPr>
              <a:defRPr/>
            </a:pPr>
            <a:r>
              <a:rPr lang="es-CO" sz="1800" b="1" dirty="0">
                <a:effectLst/>
              </a:rPr>
              <a:t>Atención y apoyo integral a las personas con discapacidad, familias y cuidadores.</a:t>
            </a:r>
            <a:endParaRPr lang="es-CO" sz="1800" b="1" dirty="0">
              <a:effectLst/>
              <a:latin typeface="+mn-lt"/>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xmlns="" id="{72632688-AFAD-4330-A00D-4CB50AAAA66F}"/>
              </a:ext>
            </a:extLst>
          </p:cNvPr>
          <p:cNvSpPr txBox="1"/>
          <p:nvPr/>
        </p:nvSpPr>
        <p:spPr>
          <a:xfrm>
            <a:off x="932684" y="1612823"/>
            <a:ext cx="4439920" cy="1754326"/>
          </a:xfrm>
          <a:prstGeom prst="rect">
            <a:avLst/>
          </a:prstGeom>
          <a:noFill/>
        </p:spPr>
        <p:txBody>
          <a:bodyPr wrap="square" rtlCol="0">
            <a:spAutoFit/>
          </a:bodyPr>
          <a:lstStyle/>
          <a:p>
            <a:pPr algn="just"/>
            <a:r>
              <a:rPr lang="es-ES" sz="1800" b="0" i="0" dirty="0">
                <a:solidFill>
                  <a:srgbClr val="000000"/>
                </a:solidFill>
                <a:effectLst/>
              </a:rPr>
              <a:t>Promovimos la organización, participación, articulación, movilización e incidencia de las personas con discapacidad auditiva del Departamento. Logramos impactar aproximadamente 40 Personas con discapacidad auditiva y sus familias</a:t>
            </a:r>
          </a:p>
        </p:txBody>
      </p:sp>
      <p:pic>
        <p:nvPicPr>
          <p:cNvPr id="8" name="Imagen 7">
            <a:extLst>
              <a:ext uri="{FF2B5EF4-FFF2-40B4-BE49-F238E27FC236}">
                <a16:creationId xmlns:a16="http://schemas.microsoft.com/office/drawing/2014/main" xmlns="" id="{7379FCB4-F573-4AA7-819B-CE3E7F86ECB5}"/>
              </a:ext>
            </a:extLst>
          </p:cNvPr>
          <p:cNvPicPr>
            <a:picLocks noChangeAspect="1"/>
          </p:cNvPicPr>
          <p:nvPr/>
        </p:nvPicPr>
        <p:blipFill rotWithShape="1">
          <a:blip r:embed="rId3"/>
          <a:srcRect l="8997" t="19491"/>
          <a:stretch/>
        </p:blipFill>
        <p:spPr>
          <a:xfrm>
            <a:off x="937549" y="3418839"/>
            <a:ext cx="4727660" cy="1979328"/>
          </a:xfrm>
          <a:prstGeom prst="rect">
            <a:avLst/>
          </a:prstGeom>
        </p:spPr>
      </p:pic>
      <p:sp>
        <p:nvSpPr>
          <p:cNvPr id="9" name="CuadroTexto 8">
            <a:extLst>
              <a:ext uri="{FF2B5EF4-FFF2-40B4-BE49-F238E27FC236}">
                <a16:creationId xmlns:a16="http://schemas.microsoft.com/office/drawing/2014/main" xmlns="" id="{FB758ADA-B614-4F8B-9C8D-455096080A87}"/>
              </a:ext>
            </a:extLst>
          </p:cNvPr>
          <p:cNvSpPr txBox="1"/>
          <p:nvPr/>
        </p:nvSpPr>
        <p:spPr>
          <a:xfrm>
            <a:off x="6096000" y="1049101"/>
            <a:ext cx="5412451" cy="369332"/>
          </a:xfrm>
          <a:prstGeom prst="rect">
            <a:avLst/>
          </a:prstGeom>
          <a:noFill/>
        </p:spPr>
        <p:txBody>
          <a:bodyPr wrap="square" rtlCol="0">
            <a:spAutoFit/>
          </a:bodyPr>
          <a:lstStyle/>
          <a:p>
            <a:pPr>
              <a:defRPr/>
            </a:pPr>
            <a:r>
              <a:rPr lang="es-CO" sz="1800" b="1" dirty="0">
                <a:effectLst/>
              </a:rPr>
              <a:t>Atención y apoyo integral al adulto mayor</a:t>
            </a:r>
            <a:endParaRPr lang="es-CO" sz="1800" b="1" dirty="0">
              <a:effectLst/>
              <a:latin typeface="+mn-lt"/>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xmlns="" id="{69CC31CE-DFDC-427E-9043-589C3F2403EC}"/>
              </a:ext>
            </a:extLst>
          </p:cNvPr>
          <p:cNvSpPr txBox="1"/>
          <p:nvPr/>
        </p:nvSpPr>
        <p:spPr>
          <a:xfrm>
            <a:off x="6024881" y="1473078"/>
            <a:ext cx="4910540" cy="1754326"/>
          </a:xfrm>
          <a:prstGeom prst="rect">
            <a:avLst/>
          </a:prstGeom>
          <a:noFill/>
        </p:spPr>
        <p:txBody>
          <a:bodyPr wrap="square" rtlCol="0">
            <a:spAutoFit/>
          </a:bodyPr>
          <a:lstStyle/>
          <a:p>
            <a:pPr algn="just"/>
            <a:r>
              <a:rPr lang="es-CO" sz="1800" dirty="0">
                <a:solidFill>
                  <a:schemeClr val="tx1"/>
                </a:solidFill>
              </a:rPr>
              <a:t>Logramos la reactivación sesiones presenciales clubes y/o fraternidades doradas con aforo  y medidas de bioseguridad.  6 puntos de atención.  156 sesiones beneficiarios a 136 adultos mayores en asistencia presencial y 97 en asistencia virtual</a:t>
            </a:r>
          </a:p>
          <a:p>
            <a:pPr algn="just"/>
            <a:endParaRPr lang="es-CO" dirty="0"/>
          </a:p>
        </p:txBody>
      </p:sp>
      <p:pic>
        <p:nvPicPr>
          <p:cNvPr id="12" name="Picture 2">
            <a:extLst>
              <a:ext uri="{FF2B5EF4-FFF2-40B4-BE49-F238E27FC236}">
                <a16:creationId xmlns:a16="http://schemas.microsoft.com/office/drawing/2014/main" xmlns="" id="{AD932625-AB6E-42FE-925E-D21F2C840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0151" y="3024950"/>
            <a:ext cx="2382203" cy="2225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4">
            <a:extLst>
              <a:ext uri="{FF2B5EF4-FFF2-40B4-BE49-F238E27FC236}">
                <a16:creationId xmlns:a16="http://schemas.microsoft.com/office/drawing/2014/main" xmlns="" id="{8A929BF9-F256-4520-BE62-20A03BEED4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5696" y="3024950"/>
            <a:ext cx="2019997" cy="197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818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2"/>
          <a:srcRect/>
          <a:stretch/>
        </p:blipFill>
        <p:spPr>
          <a:xfrm>
            <a:off x="3706" y="0"/>
            <a:ext cx="12188294" cy="6857997"/>
          </a:xfrm>
          <a:prstGeom prst="rect">
            <a:avLst/>
          </a:prstGeom>
        </p:spPr>
      </p:pic>
      <p:sp>
        <p:nvSpPr>
          <p:cNvPr id="2" name="Rectángulo 1"/>
          <p:cNvSpPr/>
          <p:nvPr/>
        </p:nvSpPr>
        <p:spPr>
          <a:xfrm>
            <a:off x="3332967" y="13253"/>
            <a:ext cx="4864217" cy="707886"/>
          </a:xfrm>
          <a:prstGeom prst="rect">
            <a:avLst/>
          </a:prstGeom>
          <a:noFill/>
        </p:spPr>
        <p:txBody>
          <a:bodyPr wrap="none" lIns="91440" tIns="45720" rIns="91440" bIns="45720">
            <a:spAutoFit/>
          </a:bodyPr>
          <a:lstStyle/>
          <a:p>
            <a:pPr algn="ctr"/>
            <a:r>
              <a:rPr lang="es-MX"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EJECUCION DE METAS </a:t>
            </a:r>
            <a:endParaRPr lang="es-E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6" name="Picture 8">
            <a:extLst>
              <a:ext uri="{FF2B5EF4-FFF2-40B4-BE49-F238E27FC236}">
                <a16:creationId xmlns="" xmlns:a16="http://schemas.microsoft.com/office/drawing/2014/main" id="{2C93C4B4-EA3F-451F-BA40-0C0A2D6F0955}"/>
              </a:ext>
            </a:extLst>
          </p:cNvPr>
          <p:cNvPicPr>
            <a:picLocks noChangeAspect="1"/>
          </p:cNvPicPr>
          <p:nvPr/>
        </p:nvPicPr>
        <p:blipFill>
          <a:blip r:embed="rId3"/>
          <a:stretch>
            <a:fillRect/>
          </a:stretch>
        </p:blipFill>
        <p:spPr>
          <a:xfrm>
            <a:off x="327577" y="775731"/>
            <a:ext cx="4148889" cy="4269003"/>
          </a:xfrm>
          <a:prstGeom prst="rect">
            <a:avLst/>
          </a:prstGeom>
        </p:spPr>
      </p:pic>
      <p:pic>
        <p:nvPicPr>
          <p:cNvPr id="9" name="Picture 9">
            <a:extLst>
              <a:ext uri="{FF2B5EF4-FFF2-40B4-BE49-F238E27FC236}">
                <a16:creationId xmlns="" xmlns:a16="http://schemas.microsoft.com/office/drawing/2014/main" id="{CE1D83F9-323A-4959-8E9C-D2F07B651DB6}"/>
              </a:ext>
            </a:extLst>
          </p:cNvPr>
          <p:cNvPicPr>
            <a:picLocks noChangeAspect="1"/>
          </p:cNvPicPr>
          <p:nvPr/>
        </p:nvPicPr>
        <p:blipFill>
          <a:blip r:embed="rId4"/>
          <a:stretch>
            <a:fillRect/>
          </a:stretch>
        </p:blipFill>
        <p:spPr>
          <a:xfrm>
            <a:off x="4940490" y="775731"/>
            <a:ext cx="6168788" cy="4269003"/>
          </a:xfrm>
          <a:prstGeom prst="rect">
            <a:avLst/>
          </a:prstGeom>
        </p:spPr>
      </p:pic>
    </p:spTree>
    <p:extLst>
      <p:ext uri="{BB962C8B-B14F-4D97-AF65-F5344CB8AC3E}">
        <p14:creationId xmlns:p14="http://schemas.microsoft.com/office/powerpoint/2010/main" val="14967464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7F7EB49C-9EE9-49C8-A482-66C4AB84F614}"/>
              </a:ext>
            </a:extLst>
          </p:cNvPr>
          <p:cNvPicPr>
            <a:picLocks noChangeAspect="1"/>
          </p:cNvPicPr>
          <p:nvPr/>
        </p:nvPicPr>
        <p:blipFill>
          <a:blip r:embed="rId2"/>
          <a:stretch>
            <a:fillRect/>
          </a:stretch>
        </p:blipFill>
        <p:spPr>
          <a:xfrm>
            <a:off x="3047" y="0"/>
            <a:ext cx="12185905" cy="6858000"/>
          </a:xfrm>
          <a:prstGeom prst="rect">
            <a:avLst/>
          </a:prstGeom>
        </p:spPr>
      </p:pic>
      <p:sp>
        <p:nvSpPr>
          <p:cNvPr id="4" name="Título 1">
            <a:extLst>
              <a:ext uri="{FF2B5EF4-FFF2-40B4-BE49-F238E27FC236}">
                <a16:creationId xmlns:a16="http://schemas.microsoft.com/office/drawing/2014/main" xmlns="" id="{6410BD37-CE3C-498D-9137-1B4A0571A246}"/>
              </a:ext>
            </a:extLst>
          </p:cNvPr>
          <p:cNvSpPr txBox="1">
            <a:spLocks/>
          </p:cNvSpPr>
          <p:nvPr/>
        </p:nvSpPr>
        <p:spPr>
          <a:xfrm>
            <a:off x="639515" y="305907"/>
            <a:ext cx="11196676" cy="45881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2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mn-lt"/>
                <a:cs typeface="Gotham Medium" pitchFamily="50" charset="0"/>
              </a:rPr>
              <a:t>EJECUCIÓN PRESUPUESTAL SECRETARIA DE GOBIERNO 2021</a:t>
            </a:r>
            <a:endParaRPr lang="es-CO" sz="32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mn-lt"/>
              <a:cs typeface="Gotham Medium" pitchFamily="50" charset="0"/>
            </a:endParaRPr>
          </a:p>
        </p:txBody>
      </p:sp>
      <p:sp>
        <p:nvSpPr>
          <p:cNvPr id="5" name="CuadroTexto 4">
            <a:extLst>
              <a:ext uri="{FF2B5EF4-FFF2-40B4-BE49-F238E27FC236}">
                <a16:creationId xmlns:a16="http://schemas.microsoft.com/office/drawing/2014/main" xmlns="" id="{F96B0DDB-977B-4294-8490-0BA9FB7FD169}"/>
              </a:ext>
            </a:extLst>
          </p:cNvPr>
          <p:cNvSpPr txBox="1"/>
          <p:nvPr/>
        </p:nvSpPr>
        <p:spPr>
          <a:xfrm>
            <a:off x="9690754" y="5109606"/>
            <a:ext cx="2366128" cy="276999"/>
          </a:xfrm>
          <a:prstGeom prst="rect">
            <a:avLst/>
          </a:prstGeom>
          <a:noFill/>
        </p:spPr>
        <p:txBody>
          <a:bodyPr wrap="square" rtlCol="0">
            <a:spAutoFit/>
          </a:bodyPr>
          <a:lstStyle/>
          <a:p>
            <a:r>
              <a:rPr lang="es-CO" sz="1200" dirty="0"/>
              <a:t>Cifras en Millones de pesos</a:t>
            </a:r>
          </a:p>
        </p:txBody>
      </p:sp>
      <p:graphicFrame>
        <p:nvGraphicFramePr>
          <p:cNvPr id="6" name="Gráfico 5">
            <a:extLst>
              <a:ext uri="{FF2B5EF4-FFF2-40B4-BE49-F238E27FC236}">
                <a16:creationId xmlns:a16="http://schemas.microsoft.com/office/drawing/2014/main" xmlns="" id="{CBC646EC-C42F-49E1-9A0B-51432F854472}"/>
              </a:ext>
            </a:extLst>
          </p:cNvPr>
          <p:cNvGraphicFramePr>
            <a:graphicFrameLocks/>
          </p:cNvGraphicFramePr>
          <p:nvPr>
            <p:extLst/>
          </p:nvPr>
        </p:nvGraphicFramePr>
        <p:xfrm>
          <a:off x="135118" y="202265"/>
          <a:ext cx="11921763" cy="49882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4505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7F7EB49C-9EE9-49C8-A482-66C4AB84F614}"/>
              </a:ext>
            </a:extLst>
          </p:cNvPr>
          <p:cNvPicPr>
            <a:picLocks noChangeAspect="1"/>
          </p:cNvPicPr>
          <p:nvPr/>
        </p:nvPicPr>
        <p:blipFill>
          <a:blip r:embed="rId2"/>
          <a:stretch>
            <a:fillRect/>
          </a:stretch>
        </p:blipFill>
        <p:spPr>
          <a:xfrm>
            <a:off x="6095" y="77095"/>
            <a:ext cx="12185905" cy="6858000"/>
          </a:xfrm>
          <a:prstGeom prst="rect">
            <a:avLst/>
          </a:prstGeom>
        </p:spPr>
      </p:pic>
      <p:sp>
        <p:nvSpPr>
          <p:cNvPr id="4" name="Título 1">
            <a:extLst>
              <a:ext uri="{FF2B5EF4-FFF2-40B4-BE49-F238E27FC236}">
                <a16:creationId xmlns:a16="http://schemas.microsoft.com/office/drawing/2014/main" xmlns="" id="{6410BD37-CE3C-498D-9137-1B4A0571A246}"/>
              </a:ext>
            </a:extLst>
          </p:cNvPr>
          <p:cNvSpPr txBox="1">
            <a:spLocks/>
          </p:cNvSpPr>
          <p:nvPr/>
        </p:nvSpPr>
        <p:spPr>
          <a:xfrm>
            <a:off x="639515" y="305907"/>
            <a:ext cx="11196676" cy="45881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2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mn-lt"/>
                <a:cs typeface="Gotham Medium" pitchFamily="50" charset="0"/>
              </a:rPr>
              <a:t>EJECUCIÓN PRESUPUESTAL SECRETARIA DE GOBIERNO 2021</a:t>
            </a:r>
            <a:endParaRPr lang="es-CO" sz="32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mn-lt"/>
              <a:cs typeface="Gotham Medium" pitchFamily="50" charset="0"/>
            </a:endParaRPr>
          </a:p>
        </p:txBody>
      </p:sp>
      <p:sp>
        <p:nvSpPr>
          <p:cNvPr id="5" name="CuadroTexto 4">
            <a:extLst>
              <a:ext uri="{FF2B5EF4-FFF2-40B4-BE49-F238E27FC236}">
                <a16:creationId xmlns:a16="http://schemas.microsoft.com/office/drawing/2014/main" xmlns="" id="{F96B0DDB-977B-4294-8490-0BA9FB7FD169}"/>
              </a:ext>
            </a:extLst>
          </p:cNvPr>
          <p:cNvSpPr txBox="1"/>
          <p:nvPr/>
        </p:nvSpPr>
        <p:spPr>
          <a:xfrm>
            <a:off x="9690754" y="5109606"/>
            <a:ext cx="2366128" cy="276999"/>
          </a:xfrm>
          <a:prstGeom prst="rect">
            <a:avLst/>
          </a:prstGeom>
          <a:noFill/>
        </p:spPr>
        <p:txBody>
          <a:bodyPr wrap="square" rtlCol="0">
            <a:spAutoFit/>
          </a:bodyPr>
          <a:lstStyle/>
          <a:p>
            <a:r>
              <a:rPr lang="es-CO" sz="1200" dirty="0"/>
              <a:t>Cifras en Millones de pesos</a:t>
            </a:r>
          </a:p>
        </p:txBody>
      </p:sp>
      <p:graphicFrame>
        <p:nvGraphicFramePr>
          <p:cNvPr id="7" name="Gráfico 6">
            <a:extLst>
              <a:ext uri="{FF2B5EF4-FFF2-40B4-BE49-F238E27FC236}">
                <a16:creationId xmlns:a16="http://schemas.microsoft.com/office/drawing/2014/main" xmlns="" id="{BBF6D2CF-3853-469E-91A1-F96B4CEFFE44}"/>
              </a:ext>
            </a:extLst>
          </p:cNvPr>
          <p:cNvGraphicFramePr>
            <a:graphicFrameLocks/>
          </p:cNvGraphicFramePr>
          <p:nvPr>
            <p:extLst/>
          </p:nvPr>
        </p:nvGraphicFramePr>
        <p:xfrm>
          <a:off x="387316" y="535313"/>
          <a:ext cx="11701073" cy="5032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8793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7F7EB49C-9EE9-49C8-A482-66C4AB84F614}"/>
              </a:ext>
            </a:extLst>
          </p:cNvPr>
          <p:cNvPicPr>
            <a:picLocks noChangeAspect="1"/>
          </p:cNvPicPr>
          <p:nvPr/>
        </p:nvPicPr>
        <p:blipFill>
          <a:blip r:embed="rId3"/>
          <a:stretch>
            <a:fillRect/>
          </a:stretch>
        </p:blipFill>
        <p:spPr>
          <a:xfrm>
            <a:off x="3047" y="0"/>
            <a:ext cx="12185905" cy="6858000"/>
          </a:xfrm>
          <a:prstGeom prst="rect">
            <a:avLst/>
          </a:prstGeom>
        </p:spPr>
      </p:pic>
      <p:graphicFrame>
        <p:nvGraphicFramePr>
          <p:cNvPr id="5" name="Gráfico 4">
            <a:extLst>
              <a:ext uri="{FF2B5EF4-FFF2-40B4-BE49-F238E27FC236}">
                <a16:creationId xmlns:a16="http://schemas.microsoft.com/office/drawing/2014/main" xmlns="" id="{2AB209B3-D00B-44C1-89C8-EB2018237A74}"/>
              </a:ext>
            </a:extLst>
          </p:cNvPr>
          <p:cNvGraphicFramePr>
            <a:graphicFrameLocks/>
          </p:cNvGraphicFramePr>
          <p:nvPr>
            <p:extLst/>
          </p:nvPr>
        </p:nvGraphicFramePr>
        <p:xfrm>
          <a:off x="5910944" y="869876"/>
          <a:ext cx="6281056" cy="43923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Objeto 10">
            <a:extLst>
              <a:ext uri="{FF2B5EF4-FFF2-40B4-BE49-F238E27FC236}">
                <a16:creationId xmlns:a16="http://schemas.microsoft.com/office/drawing/2014/main" xmlns="" id="{A1788D88-6EFB-4DBB-82F3-6C681F23E288}"/>
              </a:ext>
            </a:extLst>
          </p:cNvPr>
          <p:cNvGraphicFramePr>
            <a:graphicFrameLocks noChangeAspect="1"/>
          </p:cNvGraphicFramePr>
          <p:nvPr>
            <p:extLst/>
          </p:nvPr>
        </p:nvGraphicFramePr>
        <p:xfrm>
          <a:off x="628615" y="1823988"/>
          <a:ext cx="6038081" cy="802506"/>
        </p:xfrm>
        <a:graphic>
          <a:graphicData uri="http://schemas.openxmlformats.org/presentationml/2006/ole">
            <mc:AlternateContent xmlns:mc="http://schemas.openxmlformats.org/markup-compatibility/2006">
              <mc:Choice xmlns:v="urn:schemas-microsoft-com:vml" Requires="v">
                <p:oleObj spid="_x0000_s27651" name="Worksheet" r:id="rId5" imgW="5219596" imgH="693570" progId="Excel.Sheet.12">
                  <p:embed/>
                </p:oleObj>
              </mc:Choice>
              <mc:Fallback>
                <p:oleObj name="Worksheet" r:id="rId5" imgW="5219596" imgH="693570" progId="Excel.Sheet.12">
                  <p:embed/>
                  <p:pic>
                    <p:nvPicPr>
                      <p:cNvPr id="0" name=""/>
                      <p:cNvPicPr/>
                      <p:nvPr/>
                    </p:nvPicPr>
                    <p:blipFill>
                      <a:blip r:embed="rId6"/>
                      <a:stretch>
                        <a:fillRect/>
                      </a:stretch>
                    </p:blipFill>
                    <p:spPr>
                      <a:xfrm>
                        <a:off x="628615" y="1823988"/>
                        <a:ext cx="6038081" cy="802506"/>
                      </a:xfrm>
                      <a:prstGeom prst="rect">
                        <a:avLst/>
                      </a:prstGeom>
                    </p:spPr>
                  </p:pic>
                </p:oleObj>
              </mc:Fallback>
            </mc:AlternateContent>
          </a:graphicData>
        </a:graphic>
      </p:graphicFrame>
      <p:sp>
        <p:nvSpPr>
          <p:cNvPr id="12" name="Título 1">
            <a:extLst>
              <a:ext uri="{FF2B5EF4-FFF2-40B4-BE49-F238E27FC236}">
                <a16:creationId xmlns:a16="http://schemas.microsoft.com/office/drawing/2014/main" xmlns="" id="{039F80B1-D051-48BD-ACDF-F115060518EA}"/>
              </a:ext>
            </a:extLst>
          </p:cNvPr>
          <p:cNvSpPr txBox="1">
            <a:spLocks/>
          </p:cNvSpPr>
          <p:nvPr/>
        </p:nvSpPr>
        <p:spPr>
          <a:xfrm>
            <a:off x="128527" y="305907"/>
            <a:ext cx="11196676" cy="45881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2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mn-lt"/>
                <a:cs typeface="Gotham Medium" pitchFamily="50" charset="0"/>
              </a:rPr>
              <a:t>EJECUCIÓN ACTIVIDADES SECRETARIA DE GOBIERNO 2021</a:t>
            </a:r>
            <a:endParaRPr lang="es-CO" sz="32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mn-lt"/>
              <a:cs typeface="Gotham Medium" pitchFamily="50" charset="0"/>
            </a:endParaRPr>
          </a:p>
        </p:txBody>
      </p:sp>
    </p:spTree>
    <p:extLst>
      <p:ext uri="{BB962C8B-B14F-4D97-AF65-F5344CB8AC3E}">
        <p14:creationId xmlns:p14="http://schemas.microsoft.com/office/powerpoint/2010/main" val="592819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xmlns="" id="{15A53532-96EB-4CFF-8451-F0159F0022C5}"/>
              </a:ext>
            </a:extLst>
          </p:cNvPr>
          <p:cNvPicPr>
            <a:picLocks noChangeAspect="1"/>
          </p:cNvPicPr>
          <p:nvPr/>
        </p:nvPicPr>
        <p:blipFill>
          <a:blip r:embed="rId2"/>
          <a:srcRect/>
          <a:stretch/>
        </p:blipFill>
        <p:spPr>
          <a:xfrm>
            <a:off x="3706" y="3"/>
            <a:ext cx="12188294" cy="6857997"/>
          </a:xfrm>
          <a:prstGeom prst="rect">
            <a:avLst/>
          </a:prstGeom>
        </p:spPr>
      </p:pic>
      <p:sp>
        <p:nvSpPr>
          <p:cNvPr id="14" name="CuadroTexto 13">
            <a:extLst>
              <a:ext uri="{FF2B5EF4-FFF2-40B4-BE49-F238E27FC236}">
                <a16:creationId xmlns:a16="http://schemas.microsoft.com/office/drawing/2014/main" xmlns="" id="{4C5768DD-1F2E-4D69-8CF6-CF59B238EBC9}"/>
              </a:ext>
            </a:extLst>
          </p:cNvPr>
          <p:cNvSpPr txBox="1"/>
          <p:nvPr/>
        </p:nvSpPr>
        <p:spPr>
          <a:xfrm>
            <a:off x="9284326" y="3201928"/>
            <a:ext cx="2239344" cy="400110"/>
          </a:xfrm>
          <a:prstGeom prst="rect">
            <a:avLst/>
          </a:prstGeom>
          <a:noFill/>
        </p:spPr>
        <p:txBody>
          <a:bodyPr wrap="square" rtlCol="0">
            <a:spAutoFit/>
          </a:bodyPr>
          <a:lstStyle/>
          <a:p>
            <a:r>
              <a:rPr lang="es-CO" sz="2000" b="1" dirty="0">
                <a:solidFill>
                  <a:schemeClr val="bg1"/>
                </a:solidFill>
              </a:rPr>
              <a:t>Millones de Pesos</a:t>
            </a:r>
          </a:p>
        </p:txBody>
      </p:sp>
      <p:sp>
        <p:nvSpPr>
          <p:cNvPr id="34" name="Título 1">
            <a:extLst>
              <a:ext uri="{FF2B5EF4-FFF2-40B4-BE49-F238E27FC236}">
                <a16:creationId xmlns:a16="http://schemas.microsoft.com/office/drawing/2014/main" xmlns="" id="{98ED6D42-9A9D-4037-B952-F228A641DC82}"/>
              </a:ext>
            </a:extLst>
          </p:cNvPr>
          <p:cNvSpPr txBox="1">
            <a:spLocks/>
          </p:cNvSpPr>
          <p:nvPr/>
        </p:nvSpPr>
        <p:spPr>
          <a:xfrm>
            <a:off x="128527" y="305907"/>
            <a:ext cx="11196676" cy="45881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2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mn-lt"/>
                <a:cs typeface="Gotham Medium" pitchFamily="50" charset="0"/>
              </a:rPr>
              <a:t>Programa 1. Participación ciudadana, un departamento de todos</a:t>
            </a:r>
            <a:endParaRPr lang="es-CO" sz="32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mn-lt"/>
              <a:cs typeface="Gotham Medium" pitchFamily="50" charset="0"/>
            </a:endParaRPr>
          </a:p>
        </p:txBody>
      </p:sp>
      <p:graphicFrame>
        <p:nvGraphicFramePr>
          <p:cNvPr id="4" name="Tabla 3">
            <a:extLst>
              <a:ext uri="{FF2B5EF4-FFF2-40B4-BE49-F238E27FC236}">
                <a16:creationId xmlns:a16="http://schemas.microsoft.com/office/drawing/2014/main" xmlns="" id="{E9AEDD58-9C3F-405A-B0F2-1916EDE6BA7E}"/>
              </a:ext>
            </a:extLst>
          </p:cNvPr>
          <p:cNvGraphicFramePr>
            <a:graphicFrameLocks noGrp="1"/>
          </p:cNvGraphicFramePr>
          <p:nvPr>
            <p:extLst/>
          </p:nvPr>
        </p:nvGraphicFramePr>
        <p:xfrm>
          <a:off x="1657066" y="1276814"/>
          <a:ext cx="8523405" cy="3771900"/>
        </p:xfrm>
        <a:graphic>
          <a:graphicData uri="http://schemas.openxmlformats.org/drawingml/2006/table">
            <a:tbl>
              <a:tblPr firstRow="1" bandRow="1">
                <a:tableStyleId>{17292A2E-F333-43FB-9621-5CBBE7FDCDCB}</a:tableStyleId>
              </a:tblPr>
              <a:tblGrid>
                <a:gridCol w="3953777">
                  <a:extLst>
                    <a:ext uri="{9D8B030D-6E8A-4147-A177-3AD203B41FA5}">
                      <a16:colId xmlns:a16="http://schemas.microsoft.com/office/drawing/2014/main" xmlns="" val="1473574224"/>
                    </a:ext>
                  </a:extLst>
                </a:gridCol>
                <a:gridCol w="1403423">
                  <a:extLst>
                    <a:ext uri="{9D8B030D-6E8A-4147-A177-3AD203B41FA5}">
                      <a16:colId xmlns:a16="http://schemas.microsoft.com/office/drawing/2014/main" xmlns="" val="68243287"/>
                    </a:ext>
                  </a:extLst>
                </a:gridCol>
                <a:gridCol w="1427218">
                  <a:extLst>
                    <a:ext uri="{9D8B030D-6E8A-4147-A177-3AD203B41FA5}">
                      <a16:colId xmlns:a16="http://schemas.microsoft.com/office/drawing/2014/main" xmlns="" val="2708345189"/>
                    </a:ext>
                  </a:extLst>
                </a:gridCol>
                <a:gridCol w="1738987">
                  <a:extLst>
                    <a:ext uri="{9D8B030D-6E8A-4147-A177-3AD203B41FA5}">
                      <a16:colId xmlns:a16="http://schemas.microsoft.com/office/drawing/2014/main" xmlns="" val="1129175181"/>
                    </a:ext>
                  </a:extLst>
                </a:gridCol>
              </a:tblGrid>
              <a:tr h="370840">
                <a:tc>
                  <a:txBody>
                    <a:bodyPr/>
                    <a:lstStyle/>
                    <a:p>
                      <a:pPr algn="ctr" fontAlgn="ctr"/>
                      <a:r>
                        <a:rPr lang="es-CO" sz="1600" b="1" i="0" u="none" strike="noStrike" dirty="0">
                          <a:solidFill>
                            <a:schemeClr val="accent1">
                              <a:lumMod val="50000"/>
                            </a:schemeClr>
                          </a:solidFill>
                          <a:effectLst/>
                          <a:latin typeface="Amasis MT Pro Light" panose="02040304050005020304" pitchFamily="18" charset="0"/>
                        </a:rPr>
                        <a:t>DESCRIPCIÓN DE LA META</a:t>
                      </a:r>
                    </a:p>
                  </a:txBody>
                  <a:tcPr marL="7620" marR="7620" marT="7620" marB="0" anchor="ctr"/>
                </a:tc>
                <a:tc>
                  <a:txBody>
                    <a:bodyPr/>
                    <a:lstStyle/>
                    <a:p>
                      <a:pPr algn="ctr" fontAlgn="ctr"/>
                      <a:r>
                        <a:rPr lang="es-CO" sz="1600" b="1" i="0" u="none" strike="noStrike" dirty="0">
                          <a:solidFill>
                            <a:schemeClr val="accent1">
                              <a:lumMod val="50000"/>
                            </a:schemeClr>
                          </a:solidFill>
                          <a:effectLst/>
                          <a:latin typeface="Amasis MT Pro Light" panose="02040304050005020304" pitchFamily="18" charset="0"/>
                        </a:rPr>
                        <a:t>META PROGRAMADA</a:t>
                      </a:r>
                    </a:p>
                  </a:txBody>
                  <a:tcPr marL="7620" marR="7620" marT="7620" marB="0" anchor="ctr"/>
                </a:tc>
                <a:tc>
                  <a:txBody>
                    <a:bodyPr/>
                    <a:lstStyle/>
                    <a:p>
                      <a:pPr algn="ctr" fontAlgn="ctr"/>
                      <a:r>
                        <a:rPr lang="es-CO" sz="1600" b="1" i="0" u="none" strike="noStrike">
                          <a:solidFill>
                            <a:schemeClr val="accent1">
                              <a:lumMod val="50000"/>
                            </a:schemeClr>
                          </a:solidFill>
                          <a:effectLst/>
                          <a:latin typeface="Amasis MT Pro Light" panose="02040304050005020304" pitchFamily="18" charset="0"/>
                        </a:rPr>
                        <a:t>META CUMPLIDA</a:t>
                      </a:r>
                    </a:p>
                  </a:txBody>
                  <a:tcPr marL="7620" marR="7620" marT="7620" marB="0" anchor="ctr"/>
                </a:tc>
                <a:tc>
                  <a:txBody>
                    <a:bodyPr/>
                    <a:lstStyle/>
                    <a:p>
                      <a:pPr algn="ctr" fontAlgn="ctr"/>
                      <a:r>
                        <a:rPr lang="es-CO" sz="1600" b="1" i="0" u="none" strike="noStrike" dirty="0">
                          <a:solidFill>
                            <a:schemeClr val="accent1">
                              <a:lumMod val="50000"/>
                            </a:schemeClr>
                          </a:solidFill>
                          <a:effectLst/>
                          <a:latin typeface="Amasis MT Pro Light" panose="02040304050005020304" pitchFamily="18" charset="0"/>
                        </a:rPr>
                        <a:t>% CUMPLIMIENTO DE METAS</a:t>
                      </a:r>
                    </a:p>
                  </a:txBody>
                  <a:tcPr marL="7620" marR="7620" marT="7620" marB="0" anchor="ctr"/>
                </a:tc>
                <a:extLst>
                  <a:ext uri="{0D108BD9-81ED-4DB2-BD59-A6C34878D82A}">
                    <a16:rowId xmlns:a16="http://schemas.microsoft.com/office/drawing/2014/main" xmlns="" val="3790834809"/>
                  </a:ext>
                </a:extLst>
              </a:tr>
              <a:tr h="370840">
                <a:tc>
                  <a:txBody>
                    <a:bodyPr/>
                    <a:lstStyle/>
                    <a:p>
                      <a:pPr algn="just" fontAlgn="ctr"/>
                      <a:r>
                        <a:rPr lang="es-MX" sz="1400" b="0" i="0" u="none" strike="noStrike" dirty="0">
                          <a:solidFill>
                            <a:srgbClr val="000000"/>
                          </a:solidFill>
                          <a:effectLst/>
                          <a:latin typeface="Amasis MT Pro Light" panose="02040304050005020304" pitchFamily="18" charset="0"/>
                        </a:rPr>
                        <a:t>Actualizar la Política Pública de Juntas de Acción Comunal</a:t>
                      </a:r>
                    </a:p>
                  </a:txBody>
                  <a:tcPr marL="7620" marR="7620" marT="7620" marB="0" anchor="ctr"/>
                </a:tc>
                <a:tc>
                  <a:txBody>
                    <a:bodyPr/>
                    <a:lstStyle/>
                    <a:p>
                      <a:pPr algn="ctr" rtl="0" fontAlgn="ctr"/>
                      <a:r>
                        <a:rPr lang="es-CO" sz="1400" b="0" i="0" u="none" strike="noStrike">
                          <a:solidFill>
                            <a:srgbClr val="000000"/>
                          </a:solidFill>
                          <a:effectLst/>
                          <a:latin typeface="Amasis MT Pro Light" panose="02040304050005020304" pitchFamily="18" charset="0"/>
                        </a:rPr>
                        <a:t>1</a:t>
                      </a:r>
                    </a:p>
                  </a:txBody>
                  <a:tcPr marL="7620" marR="7620" marT="7620" marB="0" anchor="ctr"/>
                </a:tc>
                <a:tc>
                  <a:txBody>
                    <a:bodyPr/>
                    <a:lstStyle/>
                    <a:p>
                      <a:pPr algn="r" rtl="0" fontAlgn="ctr"/>
                      <a:r>
                        <a:rPr lang="es-CO" sz="1400" b="0" i="0" u="none" strike="noStrike" dirty="0">
                          <a:solidFill>
                            <a:srgbClr val="000000"/>
                          </a:solidFill>
                          <a:effectLst/>
                          <a:latin typeface="Amasis MT Pro Light" panose="02040304050005020304" pitchFamily="18" charset="0"/>
                        </a:rPr>
                        <a:t>1</a:t>
                      </a:r>
                    </a:p>
                  </a:txBody>
                  <a:tcPr marL="7620" marR="7620" marT="7620" marB="0" anchor="ctr"/>
                </a:tc>
                <a:tc>
                  <a:txBody>
                    <a:bodyPr/>
                    <a:lstStyle/>
                    <a:p>
                      <a:pPr algn="r" fontAlgn="b"/>
                      <a:r>
                        <a:rPr lang="es-CO" sz="1400" b="0" i="0" u="none" strike="noStrike">
                          <a:solidFill>
                            <a:srgbClr val="000000"/>
                          </a:solidFill>
                          <a:effectLst/>
                          <a:latin typeface="Amasis MT Pro Light" panose="02040304050005020304" pitchFamily="18" charset="0"/>
                        </a:rPr>
                        <a:t>100%</a:t>
                      </a:r>
                    </a:p>
                  </a:txBody>
                  <a:tcPr marL="7620" marR="7620" marT="7620" marB="0" anchor="b"/>
                </a:tc>
                <a:extLst>
                  <a:ext uri="{0D108BD9-81ED-4DB2-BD59-A6C34878D82A}">
                    <a16:rowId xmlns:a16="http://schemas.microsoft.com/office/drawing/2014/main" xmlns="" val="1768731479"/>
                  </a:ext>
                </a:extLst>
              </a:tr>
              <a:tr h="370840">
                <a:tc>
                  <a:txBody>
                    <a:bodyPr/>
                    <a:lstStyle/>
                    <a:p>
                      <a:pPr algn="just" fontAlgn="ctr"/>
                      <a:r>
                        <a:rPr lang="es-CO" sz="1400" b="0" i="0" u="none" strike="noStrike" dirty="0">
                          <a:solidFill>
                            <a:srgbClr val="000000"/>
                          </a:solidFill>
                          <a:effectLst/>
                          <a:latin typeface="Amasis MT Pro Light" panose="02040304050005020304" pitchFamily="18" charset="0"/>
                        </a:rPr>
                        <a:t>Proyectos o iniciativas comunales implementados</a:t>
                      </a:r>
                    </a:p>
                  </a:txBody>
                  <a:tcPr marL="7620" marR="7620" marT="7620" marB="0" anchor="ctr"/>
                </a:tc>
                <a:tc>
                  <a:txBody>
                    <a:bodyPr/>
                    <a:lstStyle/>
                    <a:p>
                      <a:pPr algn="ctr" rtl="0" fontAlgn="ctr"/>
                      <a:r>
                        <a:rPr lang="es-CO" sz="1400" b="0" i="0" u="none" strike="noStrike">
                          <a:solidFill>
                            <a:srgbClr val="000000"/>
                          </a:solidFill>
                          <a:effectLst/>
                          <a:latin typeface="Amasis MT Pro Light" panose="02040304050005020304" pitchFamily="18" charset="0"/>
                        </a:rPr>
                        <a:t>15</a:t>
                      </a:r>
                    </a:p>
                  </a:txBody>
                  <a:tcPr marL="7620" marR="7620" marT="7620" marB="0" anchor="ctr"/>
                </a:tc>
                <a:tc>
                  <a:txBody>
                    <a:bodyPr/>
                    <a:lstStyle/>
                    <a:p>
                      <a:pPr algn="r" rtl="0" fontAlgn="ctr"/>
                      <a:r>
                        <a:rPr lang="es-CO" sz="1400" b="0" i="0" u="none" strike="noStrike" dirty="0">
                          <a:solidFill>
                            <a:srgbClr val="000000"/>
                          </a:solidFill>
                          <a:effectLst/>
                          <a:latin typeface="Amasis MT Pro Light" panose="02040304050005020304" pitchFamily="18" charset="0"/>
                        </a:rPr>
                        <a:t>             6   </a:t>
                      </a:r>
                    </a:p>
                  </a:txBody>
                  <a:tcPr marL="7620" marR="7620" marT="7620" marB="0" anchor="ctr"/>
                </a:tc>
                <a:tc>
                  <a:txBody>
                    <a:bodyPr/>
                    <a:lstStyle/>
                    <a:p>
                      <a:pPr algn="r" fontAlgn="b"/>
                      <a:r>
                        <a:rPr lang="es-CO" sz="1400" b="0" i="0" u="none" strike="noStrike" dirty="0">
                          <a:solidFill>
                            <a:srgbClr val="000000"/>
                          </a:solidFill>
                          <a:effectLst/>
                          <a:latin typeface="Amasis MT Pro Light" panose="02040304050005020304" pitchFamily="18" charset="0"/>
                        </a:rPr>
                        <a:t>40%</a:t>
                      </a:r>
                    </a:p>
                  </a:txBody>
                  <a:tcPr marL="7620" marR="7620" marT="7620" marB="0" anchor="b"/>
                </a:tc>
                <a:extLst>
                  <a:ext uri="{0D108BD9-81ED-4DB2-BD59-A6C34878D82A}">
                    <a16:rowId xmlns:a16="http://schemas.microsoft.com/office/drawing/2014/main" xmlns="" val="2473060844"/>
                  </a:ext>
                </a:extLst>
              </a:tr>
              <a:tr h="370840">
                <a:tc>
                  <a:txBody>
                    <a:bodyPr/>
                    <a:lstStyle/>
                    <a:p>
                      <a:pPr algn="just" fontAlgn="ctr"/>
                      <a:r>
                        <a:rPr lang="es-MX" sz="1400" b="0" i="0" u="none" strike="noStrike" dirty="0">
                          <a:solidFill>
                            <a:srgbClr val="000000"/>
                          </a:solidFill>
                          <a:effectLst/>
                          <a:latin typeface="Amasis MT Pro Light" panose="02040304050005020304" pitchFamily="18" charset="0"/>
                        </a:rPr>
                        <a:t>Realizar actividades de Inspección , Vigilancia y control a las Juntas de Acción Comunal</a:t>
                      </a:r>
                    </a:p>
                  </a:txBody>
                  <a:tcPr marL="7620" marR="7620" marT="7620" marB="0" anchor="ctr"/>
                </a:tc>
                <a:tc>
                  <a:txBody>
                    <a:bodyPr/>
                    <a:lstStyle/>
                    <a:p>
                      <a:pPr algn="ctr" rtl="0" fontAlgn="ctr"/>
                      <a:r>
                        <a:rPr lang="es-CO" sz="1400" b="0" i="0" u="none" strike="noStrike">
                          <a:solidFill>
                            <a:srgbClr val="000000"/>
                          </a:solidFill>
                          <a:effectLst/>
                          <a:latin typeface="Amasis MT Pro Light" panose="02040304050005020304" pitchFamily="18" charset="0"/>
                        </a:rPr>
                        <a:t>26</a:t>
                      </a:r>
                    </a:p>
                  </a:txBody>
                  <a:tcPr marL="7620" marR="7620" marT="7620" marB="0" anchor="ctr"/>
                </a:tc>
                <a:tc>
                  <a:txBody>
                    <a:bodyPr/>
                    <a:lstStyle/>
                    <a:p>
                      <a:pPr algn="r" rtl="0" fontAlgn="ctr"/>
                      <a:r>
                        <a:rPr lang="es-CO" sz="1400" b="0" i="0" u="none" strike="noStrike" dirty="0">
                          <a:solidFill>
                            <a:srgbClr val="000000"/>
                          </a:solidFill>
                          <a:effectLst/>
                          <a:latin typeface="Amasis MT Pro Light" panose="02040304050005020304" pitchFamily="18" charset="0"/>
                        </a:rPr>
                        <a:t>              44 </a:t>
                      </a:r>
                    </a:p>
                  </a:txBody>
                  <a:tcPr marL="7620" marR="7620" marT="7620" marB="0" anchor="ctr"/>
                </a:tc>
                <a:tc>
                  <a:txBody>
                    <a:bodyPr/>
                    <a:lstStyle/>
                    <a:p>
                      <a:pPr algn="r" fontAlgn="b"/>
                      <a:r>
                        <a:rPr lang="es-CO" sz="1400" b="0" i="0" u="none" strike="noStrike" dirty="0">
                          <a:solidFill>
                            <a:srgbClr val="000000"/>
                          </a:solidFill>
                          <a:effectLst/>
                          <a:latin typeface="Amasis MT Pro Light" panose="02040304050005020304" pitchFamily="18" charset="0"/>
                        </a:rPr>
                        <a:t>169%</a:t>
                      </a:r>
                    </a:p>
                  </a:txBody>
                  <a:tcPr marL="7620" marR="7620" marT="7620" marB="0" anchor="b"/>
                </a:tc>
                <a:extLst>
                  <a:ext uri="{0D108BD9-81ED-4DB2-BD59-A6C34878D82A}">
                    <a16:rowId xmlns:a16="http://schemas.microsoft.com/office/drawing/2014/main" xmlns="" val="1512294910"/>
                  </a:ext>
                </a:extLst>
              </a:tr>
              <a:tr h="370840">
                <a:tc>
                  <a:txBody>
                    <a:bodyPr/>
                    <a:lstStyle/>
                    <a:p>
                      <a:pPr algn="just" fontAlgn="ctr"/>
                      <a:r>
                        <a:rPr lang="es-MX" sz="1400" b="0" i="0" u="none" strike="noStrike" dirty="0">
                          <a:solidFill>
                            <a:srgbClr val="000000"/>
                          </a:solidFill>
                          <a:effectLst/>
                          <a:latin typeface="Amasis MT Pro Light" panose="02040304050005020304" pitchFamily="18" charset="0"/>
                        </a:rPr>
                        <a:t>Eventos de formación, y capacitación en temas de acción comunal realizados</a:t>
                      </a:r>
                    </a:p>
                  </a:txBody>
                  <a:tcPr marL="7620" marR="7620" marT="7620" marB="0" anchor="ctr"/>
                </a:tc>
                <a:tc>
                  <a:txBody>
                    <a:bodyPr/>
                    <a:lstStyle/>
                    <a:p>
                      <a:pPr algn="ctr" rtl="0" fontAlgn="ctr"/>
                      <a:r>
                        <a:rPr lang="es-CO" sz="1400" b="0" i="0" u="none" strike="noStrike">
                          <a:solidFill>
                            <a:srgbClr val="000000"/>
                          </a:solidFill>
                          <a:effectLst/>
                          <a:latin typeface="Amasis MT Pro Light" panose="02040304050005020304" pitchFamily="18" charset="0"/>
                        </a:rPr>
                        <a:t>4</a:t>
                      </a:r>
                    </a:p>
                  </a:txBody>
                  <a:tcPr marL="7620" marR="7620" marT="7620" marB="0" anchor="ctr"/>
                </a:tc>
                <a:tc>
                  <a:txBody>
                    <a:bodyPr/>
                    <a:lstStyle/>
                    <a:p>
                      <a:pPr algn="r" rtl="0" fontAlgn="ctr"/>
                      <a:r>
                        <a:rPr lang="es-CO" sz="1400" b="0" i="0" u="none" strike="noStrike" dirty="0">
                          <a:solidFill>
                            <a:srgbClr val="000000"/>
                          </a:solidFill>
                          <a:effectLst/>
                          <a:latin typeface="Amasis MT Pro Light" panose="02040304050005020304" pitchFamily="18" charset="0"/>
                        </a:rPr>
                        <a:t>                4 </a:t>
                      </a:r>
                    </a:p>
                  </a:txBody>
                  <a:tcPr marL="7620" marR="7620" marT="7620" marB="0" anchor="ctr"/>
                </a:tc>
                <a:tc>
                  <a:txBody>
                    <a:bodyPr/>
                    <a:lstStyle/>
                    <a:p>
                      <a:pPr algn="r" fontAlgn="b"/>
                      <a:r>
                        <a:rPr lang="es-CO" sz="1400" b="0" i="0" u="none" strike="noStrike">
                          <a:solidFill>
                            <a:srgbClr val="000000"/>
                          </a:solidFill>
                          <a:effectLst/>
                          <a:latin typeface="Amasis MT Pro Light" panose="02040304050005020304" pitchFamily="18" charset="0"/>
                        </a:rPr>
                        <a:t>100%</a:t>
                      </a:r>
                    </a:p>
                  </a:txBody>
                  <a:tcPr marL="7620" marR="7620" marT="7620" marB="0" anchor="b"/>
                </a:tc>
                <a:extLst>
                  <a:ext uri="{0D108BD9-81ED-4DB2-BD59-A6C34878D82A}">
                    <a16:rowId xmlns:a16="http://schemas.microsoft.com/office/drawing/2014/main" xmlns="" val="2458242931"/>
                  </a:ext>
                </a:extLst>
              </a:tr>
              <a:tr h="370840">
                <a:tc>
                  <a:txBody>
                    <a:bodyPr/>
                    <a:lstStyle/>
                    <a:p>
                      <a:pPr algn="just" fontAlgn="ctr"/>
                      <a:r>
                        <a:rPr lang="es-MX" sz="1400" b="0" i="0" u="none" strike="noStrike">
                          <a:solidFill>
                            <a:srgbClr val="000000"/>
                          </a:solidFill>
                          <a:effectLst/>
                          <a:latin typeface="Amasis MT Pro Light" panose="02040304050005020304" pitchFamily="18" charset="0"/>
                        </a:rPr>
                        <a:t>Apoyo técnico y profesional en la isla de Providencia en temas de juntas de acción comunal creado</a:t>
                      </a:r>
                    </a:p>
                  </a:txBody>
                  <a:tcPr marL="7620" marR="7620" marT="7620" marB="0" anchor="ctr"/>
                </a:tc>
                <a:tc>
                  <a:txBody>
                    <a:bodyPr/>
                    <a:lstStyle/>
                    <a:p>
                      <a:pPr algn="ctr" rtl="0" fontAlgn="ctr"/>
                      <a:r>
                        <a:rPr lang="es-CO" sz="1400" b="0" i="0" u="none" strike="noStrike" dirty="0">
                          <a:solidFill>
                            <a:srgbClr val="000000"/>
                          </a:solidFill>
                          <a:effectLst/>
                          <a:latin typeface="Amasis MT Pro Light" panose="02040304050005020304" pitchFamily="18" charset="0"/>
                        </a:rPr>
                        <a:t>1</a:t>
                      </a:r>
                    </a:p>
                  </a:txBody>
                  <a:tcPr marL="7620" marR="7620" marT="7620" marB="0" anchor="ctr"/>
                </a:tc>
                <a:tc>
                  <a:txBody>
                    <a:bodyPr/>
                    <a:lstStyle/>
                    <a:p>
                      <a:pPr algn="r" rtl="0" fontAlgn="ctr"/>
                      <a:r>
                        <a:rPr lang="es-CO" sz="1400" b="0" i="0" u="none" strike="noStrike" dirty="0">
                          <a:solidFill>
                            <a:srgbClr val="000000"/>
                          </a:solidFill>
                          <a:effectLst/>
                          <a:latin typeface="Amasis MT Pro Light" panose="02040304050005020304" pitchFamily="18" charset="0"/>
                        </a:rPr>
                        <a:t>                1 </a:t>
                      </a:r>
                    </a:p>
                  </a:txBody>
                  <a:tcPr marL="7620" marR="7620" marT="7620" marB="0" anchor="ctr"/>
                </a:tc>
                <a:tc>
                  <a:txBody>
                    <a:bodyPr/>
                    <a:lstStyle/>
                    <a:p>
                      <a:pPr algn="r" fontAlgn="b"/>
                      <a:r>
                        <a:rPr lang="es-CO" sz="1400" b="0" i="0" u="none" strike="noStrike" dirty="0">
                          <a:solidFill>
                            <a:srgbClr val="000000"/>
                          </a:solidFill>
                          <a:effectLst/>
                          <a:latin typeface="Amasis MT Pro Light" panose="02040304050005020304" pitchFamily="18" charset="0"/>
                        </a:rPr>
                        <a:t>100%</a:t>
                      </a:r>
                    </a:p>
                  </a:txBody>
                  <a:tcPr marL="7620" marR="7620" marT="7620" marB="0" anchor="b"/>
                </a:tc>
                <a:extLst>
                  <a:ext uri="{0D108BD9-81ED-4DB2-BD59-A6C34878D82A}">
                    <a16:rowId xmlns:a16="http://schemas.microsoft.com/office/drawing/2014/main" xmlns="" val="732468878"/>
                  </a:ext>
                </a:extLst>
              </a:tr>
              <a:tr h="370840">
                <a:tc>
                  <a:txBody>
                    <a:bodyPr/>
                    <a:lstStyle/>
                    <a:p>
                      <a:pPr algn="just" fontAlgn="ctr"/>
                      <a:r>
                        <a:rPr lang="es-MX" sz="1400" b="0" i="0" u="none" strike="noStrike">
                          <a:solidFill>
                            <a:srgbClr val="000000"/>
                          </a:solidFill>
                          <a:effectLst/>
                          <a:latin typeface="Amasis MT Pro Light" panose="02040304050005020304" pitchFamily="18" charset="0"/>
                        </a:rPr>
                        <a:t>Encuentros realizados en los barrios con la comunidad para identificar la principal problemática de estos</a:t>
                      </a:r>
                    </a:p>
                  </a:txBody>
                  <a:tcPr marL="7620" marR="7620" marT="7620" marB="0" anchor="ctr"/>
                </a:tc>
                <a:tc>
                  <a:txBody>
                    <a:bodyPr/>
                    <a:lstStyle/>
                    <a:p>
                      <a:pPr algn="ctr" rtl="0" fontAlgn="ctr"/>
                      <a:r>
                        <a:rPr lang="es-CO" sz="1400" b="0" i="0" u="none" strike="noStrike" dirty="0">
                          <a:solidFill>
                            <a:srgbClr val="000000"/>
                          </a:solidFill>
                          <a:effectLst/>
                          <a:latin typeface="Amasis MT Pro Light" panose="02040304050005020304" pitchFamily="18" charset="0"/>
                        </a:rPr>
                        <a:t>9</a:t>
                      </a:r>
                    </a:p>
                  </a:txBody>
                  <a:tcPr marL="7620" marR="7620" marT="7620" marB="0" anchor="ctr"/>
                </a:tc>
                <a:tc>
                  <a:txBody>
                    <a:bodyPr/>
                    <a:lstStyle/>
                    <a:p>
                      <a:pPr algn="r" rtl="0" fontAlgn="ctr"/>
                      <a:r>
                        <a:rPr lang="es-CO" sz="1400" b="0" i="0" u="none" strike="noStrike" dirty="0">
                          <a:solidFill>
                            <a:srgbClr val="000000"/>
                          </a:solidFill>
                          <a:effectLst/>
                          <a:latin typeface="Amasis MT Pro Light" panose="02040304050005020304" pitchFamily="18" charset="0"/>
                        </a:rPr>
                        <a:t>                4</a:t>
                      </a:r>
                    </a:p>
                  </a:txBody>
                  <a:tcPr marL="7620" marR="7620" marT="7620" marB="0" anchor="ctr"/>
                </a:tc>
                <a:tc>
                  <a:txBody>
                    <a:bodyPr/>
                    <a:lstStyle/>
                    <a:p>
                      <a:pPr algn="r" fontAlgn="b"/>
                      <a:r>
                        <a:rPr lang="es-CO" sz="1400" b="0" i="0" u="none" strike="noStrike" dirty="0">
                          <a:solidFill>
                            <a:srgbClr val="000000"/>
                          </a:solidFill>
                          <a:effectLst/>
                          <a:latin typeface="Amasis MT Pro Light" panose="02040304050005020304" pitchFamily="18" charset="0"/>
                        </a:rPr>
                        <a:t>44%</a:t>
                      </a:r>
                    </a:p>
                  </a:txBody>
                  <a:tcPr marL="7620" marR="7620" marT="7620" marB="0" anchor="b"/>
                </a:tc>
                <a:extLst>
                  <a:ext uri="{0D108BD9-81ED-4DB2-BD59-A6C34878D82A}">
                    <a16:rowId xmlns:a16="http://schemas.microsoft.com/office/drawing/2014/main" xmlns="" val="3108043279"/>
                  </a:ext>
                </a:extLst>
              </a:tr>
            </a:tbl>
          </a:graphicData>
        </a:graphic>
      </p:graphicFrame>
    </p:spTree>
    <p:extLst>
      <p:ext uri="{BB962C8B-B14F-4D97-AF65-F5344CB8AC3E}">
        <p14:creationId xmlns:p14="http://schemas.microsoft.com/office/powerpoint/2010/main" val="1087008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a:extLst>
              <a:ext uri="{FF2B5EF4-FFF2-40B4-BE49-F238E27FC236}">
                <a16:creationId xmlns:a16="http://schemas.microsoft.com/office/drawing/2014/main" xmlns="" id="{21401D0B-18E1-4583-A399-4EDF76041ACE}"/>
              </a:ext>
            </a:extLst>
          </p:cNvPr>
          <p:cNvSpPr txBox="1"/>
          <p:nvPr/>
        </p:nvSpPr>
        <p:spPr>
          <a:xfrm>
            <a:off x="4599346" y="1906621"/>
            <a:ext cx="7269968" cy="2800767"/>
          </a:xfrm>
          <a:prstGeom prst="rect">
            <a:avLst/>
          </a:prstGeom>
          <a:noFill/>
        </p:spPr>
        <p:txBody>
          <a:bodyPr wrap="square" rtlCol="0">
            <a:spAutoFit/>
          </a:bodyPr>
          <a:lstStyle/>
          <a:p>
            <a:pPr algn="just">
              <a:buClr>
                <a:schemeClr val="accent4"/>
              </a:buClr>
            </a:pPr>
            <a:r>
              <a:rPr lang="es-MX" sz="2000" dirty="0">
                <a:solidFill>
                  <a:schemeClr val="tx2"/>
                </a:solidFill>
              </a:rPr>
              <a:t>Realización Convenio No. 2608214 del 2021 con la Corporación Universitaria Americana de Barranquilla:</a:t>
            </a:r>
          </a:p>
          <a:p>
            <a:pPr marL="342900" indent="-342900" algn="just">
              <a:buClr>
                <a:schemeClr val="accent4"/>
              </a:buClr>
              <a:buFont typeface="Wingdings" panose="05000000000000000000" pitchFamily="2" charset="2"/>
              <a:buChar char="ü"/>
            </a:pPr>
            <a:endParaRPr lang="es-MX" sz="2000" dirty="0">
              <a:solidFill>
                <a:schemeClr val="tx2"/>
              </a:solidFill>
            </a:endParaRPr>
          </a:p>
          <a:p>
            <a:pPr marL="342900" indent="-342900" algn="just">
              <a:buClr>
                <a:schemeClr val="accent4"/>
              </a:buClr>
              <a:buFont typeface="Wingdings" panose="05000000000000000000" pitchFamily="2" charset="2"/>
              <a:buChar char="ü"/>
            </a:pPr>
            <a:r>
              <a:rPr lang="es-MX" sz="2000" dirty="0">
                <a:solidFill>
                  <a:schemeClr val="tx2"/>
                </a:solidFill>
              </a:rPr>
              <a:t>Actualizar la política pública </a:t>
            </a:r>
          </a:p>
          <a:p>
            <a:pPr marL="342900" indent="-342900" algn="just">
              <a:buClr>
                <a:schemeClr val="accent4"/>
              </a:buClr>
              <a:buFont typeface="Wingdings" panose="05000000000000000000" pitchFamily="2" charset="2"/>
              <a:buChar char="ü"/>
            </a:pPr>
            <a:r>
              <a:rPr lang="es-MX" sz="2000" dirty="0">
                <a:solidFill>
                  <a:schemeClr val="tx2"/>
                </a:solidFill>
              </a:rPr>
              <a:t>Formación académica en nuevos liderazgos, normativa comunal &amp; elecciones comunales </a:t>
            </a:r>
          </a:p>
          <a:p>
            <a:pPr marL="342900" indent="-342900" algn="just">
              <a:buClr>
                <a:schemeClr val="accent4"/>
              </a:buClr>
              <a:buFont typeface="Wingdings" panose="05000000000000000000" pitchFamily="2" charset="2"/>
              <a:buChar char="ü"/>
            </a:pPr>
            <a:r>
              <a:rPr lang="es-MX" sz="2000" dirty="0">
                <a:solidFill>
                  <a:schemeClr val="tx2"/>
                </a:solidFill>
              </a:rPr>
              <a:t>Formación académica en emprendimiento comunal &amp; comisiones empresariales</a:t>
            </a:r>
            <a:endParaRPr lang="es-MX" sz="2000" dirty="0">
              <a:solidFill>
                <a:schemeClr val="accent4"/>
              </a:solidFill>
            </a:endParaRPr>
          </a:p>
          <a:p>
            <a:pPr marL="342900" indent="-342900">
              <a:buClr>
                <a:schemeClr val="accent4"/>
              </a:buClr>
              <a:buFont typeface="Wingdings" panose="05000000000000000000" pitchFamily="2" charset="2"/>
              <a:buChar char="ü"/>
            </a:pPr>
            <a:endParaRPr lang="es-MX" sz="1600" dirty="0">
              <a:solidFill>
                <a:schemeClr val="tx2"/>
              </a:solidFill>
            </a:endParaRPr>
          </a:p>
        </p:txBody>
      </p:sp>
      <p:sp>
        <p:nvSpPr>
          <p:cNvPr id="34" name="Título 1">
            <a:extLst>
              <a:ext uri="{FF2B5EF4-FFF2-40B4-BE49-F238E27FC236}">
                <a16:creationId xmlns:a16="http://schemas.microsoft.com/office/drawing/2014/main" xmlns="" id="{98ED6D42-9A9D-4037-B952-F228A641DC82}"/>
              </a:ext>
            </a:extLst>
          </p:cNvPr>
          <p:cNvSpPr txBox="1">
            <a:spLocks/>
          </p:cNvSpPr>
          <p:nvPr/>
        </p:nvSpPr>
        <p:spPr>
          <a:xfrm>
            <a:off x="429680" y="165513"/>
            <a:ext cx="11332639" cy="110309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b="1" dirty="0">
                <a:solidFill>
                  <a:srgbClr val="002060"/>
                </a:solidFill>
                <a:effectLst>
                  <a:glow rad="63500">
                    <a:schemeClr val="accent4">
                      <a:satMod val="175000"/>
                      <a:alpha val="40000"/>
                    </a:schemeClr>
                  </a:glow>
                  <a:outerShdw blurRad="50800" dist="38100" dir="16200000" rotWithShape="0">
                    <a:prstClr val="black">
                      <a:alpha val="40000"/>
                    </a:prstClr>
                  </a:outerShdw>
                </a:effectLst>
                <a:cs typeface="Gotham Medium" pitchFamily="50" charset="0"/>
              </a:rPr>
              <a:t>Proyecto: Construcción de un nuevo comienzo comunal como garantía de participación ciudadana e instrumento de un buen vivir en el archipiélago de San Andrés</a:t>
            </a:r>
            <a:endParaRPr lang="es-CO" sz="2800" b="1" dirty="0">
              <a:solidFill>
                <a:srgbClr val="002060"/>
              </a:solidFill>
              <a:effectLst>
                <a:glow rad="63500">
                  <a:schemeClr val="accent4">
                    <a:satMod val="175000"/>
                    <a:alpha val="40000"/>
                  </a:schemeClr>
                </a:glow>
                <a:outerShdw blurRad="50800" dist="38100" dir="16200000" rotWithShape="0">
                  <a:prstClr val="black">
                    <a:alpha val="40000"/>
                  </a:prstClr>
                </a:outerShdw>
              </a:effectLst>
              <a:cs typeface="Gotham Medium" pitchFamily="50" charset="0"/>
            </a:endParaRPr>
          </a:p>
        </p:txBody>
      </p:sp>
      <p:pic>
        <p:nvPicPr>
          <p:cNvPr id="6" name="Imagen 5">
            <a:extLst>
              <a:ext uri="{FF2B5EF4-FFF2-40B4-BE49-F238E27FC236}">
                <a16:creationId xmlns:a16="http://schemas.microsoft.com/office/drawing/2014/main" xmlns="" id="{A24CBB7F-1381-40E2-BF08-F572912849B2}"/>
              </a:ext>
            </a:extLst>
          </p:cNvPr>
          <p:cNvPicPr>
            <a:picLocks noChangeAspect="1"/>
          </p:cNvPicPr>
          <p:nvPr/>
        </p:nvPicPr>
        <p:blipFill>
          <a:blip r:embed="rId2"/>
          <a:stretch>
            <a:fillRect/>
          </a:stretch>
        </p:blipFill>
        <p:spPr>
          <a:xfrm>
            <a:off x="217755" y="1704959"/>
            <a:ext cx="4272122" cy="3204092"/>
          </a:xfrm>
          <a:prstGeom prst="rect">
            <a:avLst/>
          </a:prstGeom>
        </p:spPr>
      </p:pic>
      <p:pic>
        <p:nvPicPr>
          <p:cNvPr id="7" name="Imagen 6">
            <a:extLst>
              <a:ext uri="{FF2B5EF4-FFF2-40B4-BE49-F238E27FC236}">
                <a16:creationId xmlns:a16="http://schemas.microsoft.com/office/drawing/2014/main" xmlns="" id="{6E8DB4D7-A2EA-429F-B5BD-F62F24C28BEA}"/>
              </a:ext>
            </a:extLst>
          </p:cNvPr>
          <p:cNvPicPr>
            <a:picLocks noChangeAspect="1"/>
          </p:cNvPicPr>
          <p:nvPr/>
        </p:nvPicPr>
        <p:blipFill>
          <a:blip r:embed="rId3"/>
          <a:srcRect/>
          <a:stretch/>
        </p:blipFill>
        <p:spPr>
          <a:xfrm>
            <a:off x="3706" y="0"/>
            <a:ext cx="12188294" cy="6857997"/>
          </a:xfrm>
          <a:prstGeom prst="rect">
            <a:avLst/>
          </a:prstGeom>
        </p:spPr>
      </p:pic>
    </p:spTree>
    <p:extLst>
      <p:ext uri="{BB962C8B-B14F-4D97-AF65-F5344CB8AC3E}">
        <p14:creationId xmlns:p14="http://schemas.microsoft.com/office/powerpoint/2010/main" val="3978686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9190A9D6-66D3-4373-AEFE-371466ABD478}"/>
              </a:ext>
            </a:extLst>
          </p:cNvPr>
          <p:cNvPicPr>
            <a:picLocks noChangeAspect="1"/>
          </p:cNvPicPr>
          <p:nvPr/>
        </p:nvPicPr>
        <p:blipFill>
          <a:blip r:embed="rId2"/>
          <a:srcRect/>
          <a:stretch/>
        </p:blipFill>
        <p:spPr>
          <a:xfrm>
            <a:off x="0" y="221760"/>
            <a:ext cx="12188294" cy="6857997"/>
          </a:xfrm>
          <a:prstGeom prst="rect">
            <a:avLst/>
          </a:prstGeom>
        </p:spPr>
      </p:pic>
      <p:sp>
        <p:nvSpPr>
          <p:cNvPr id="22" name="CuadroTexto 21">
            <a:extLst>
              <a:ext uri="{FF2B5EF4-FFF2-40B4-BE49-F238E27FC236}">
                <a16:creationId xmlns:a16="http://schemas.microsoft.com/office/drawing/2014/main" xmlns="" id="{21401D0B-18E1-4583-A399-4EDF76041ACE}"/>
              </a:ext>
            </a:extLst>
          </p:cNvPr>
          <p:cNvSpPr txBox="1"/>
          <p:nvPr/>
        </p:nvSpPr>
        <p:spPr>
          <a:xfrm>
            <a:off x="190071" y="1236645"/>
            <a:ext cx="6489577" cy="4401205"/>
          </a:xfrm>
          <a:prstGeom prst="rect">
            <a:avLst/>
          </a:prstGeom>
          <a:noFill/>
        </p:spPr>
        <p:txBody>
          <a:bodyPr wrap="square" rtlCol="0">
            <a:spAutoFit/>
          </a:bodyPr>
          <a:lstStyle/>
          <a:p>
            <a:pPr algn="just"/>
            <a:r>
              <a:rPr lang="es-CO" sz="2200" b="1" dirty="0">
                <a:solidFill>
                  <a:srgbClr val="002060"/>
                </a:solidFill>
                <a:ea typeface="Arial" panose="020B0604020202020204" pitchFamily="34" charset="0"/>
              </a:rPr>
              <a:t>ACTIVIDADES DE INSPECCIÓN, VIGILANCIA Y CONTROL </a:t>
            </a:r>
          </a:p>
          <a:p>
            <a:pPr algn="just"/>
            <a:endParaRPr lang="es-CO" sz="2200" b="1" dirty="0">
              <a:solidFill>
                <a:srgbClr val="002060"/>
              </a:solidFill>
            </a:endParaRPr>
          </a:p>
          <a:p>
            <a:pPr algn="just"/>
            <a:r>
              <a:rPr lang="es-CO" sz="2200" dirty="0">
                <a:solidFill>
                  <a:srgbClr val="002060"/>
                </a:solidFill>
              </a:rPr>
              <a:t>Con el equipo de I.V.C. se han realizado a la fecha treinta (30) visitas:</a:t>
            </a:r>
          </a:p>
          <a:p>
            <a:pPr marL="342900" indent="-342900" algn="just">
              <a:buClr>
                <a:schemeClr val="accent4"/>
              </a:buClr>
              <a:buFont typeface="Wingdings" panose="05000000000000000000" pitchFamily="2" charset="2"/>
              <a:buChar char="ü"/>
            </a:pPr>
            <a:r>
              <a:rPr lang="es-CO" sz="2200" dirty="0">
                <a:solidFill>
                  <a:srgbClr val="002060"/>
                </a:solidFill>
              </a:rPr>
              <a:t>Inspección contable</a:t>
            </a:r>
          </a:p>
          <a:p>
            <a:pPr marL="342900" indent="-342900" algn="just">
              <a:buClr>
                <a:schemeClr val="accent4"/>
              </a:buClr>
              <a:buFont typeface="Wingdings" panose="05000000000000000000" pitchFamily="2" charset="2"/>
              <a:buChar char="ü"/>
            </a:pPr>
            <a:r>
              <a:rPr lang="es-CO" sz="2200" dirty="0">
                <a:solidFill>
                  <a:srgbClr val="002060"/>
                </a:solidFill>
              </a:rPr>
              <a:t>Depuración de libros </a:t>
            </a:r>
          </a:p>
          <a:p>
            <a:pPr marL="342900" indent="-342900" algn="just">
              <a:buClr>
                <a:schemeClr val="accent4"/>
              </a:buClr>
              <a:buFont typeface="Wingdings" panose="05000000000000000000" pitchFamily="2" charset="2"/>
              <a:buChar char="ü"/>
            </a:pPr>
            <a:r>
              <a:rPr lang="es-CO" sz="2200" dirty="0">
                <a:solidFill>
                  <a:srgbClr val="002060"/>
                </a:solidFill>
              </a:rPr>
              <a:t>Verificación del funcionamiento de la JAC Y/O JVC.</a:t>
            </a:r>
          </a:p>
          <a:p>
            <a:pPr algn="just"/>
            <a:endParaRPr lang="es-CO" sz="2200" dirty="0">
              <a:solidFill>
                <a:srgbClr val="002060"/>
              </a:solidFill>
            </a:endParaRPr>
          </a:p>
          <a:p>
            <a:pPr algn="just"/>
            <a:r>
              <a:rPr lang="es-CO" sz="2200" dirty="0">
                <a:solidFill>
                  <a:srgbClr val="002060"/>
                </a:solidFill>
              </a:rPr>
              <a:t>Se instalo una capacitación a los presentante de las 52 JAC, en convenio con el Ministerio de Interior para en aras de ceñir unos lineamientos claros para las próximas elecciones el 28 de noviembre.</a:t>
            </a:r>
          </a:p>
          <a:p>
            <a:pPr marL="342900" indent="-342900">
              <a:buClr>
                <a:schemeClr val="accent4"/>
              </a:buClr>
              <a:buFont typeface="Wingdings" panose="05000000000000000000" pitchFamily="2" charset="2"/>
              <a:buChar char="ü"/>
            </a:pPr>
            <a:endParaRPr lang="es-MX" sz="1600" dirty="0">
              <a:solidFill>
                <a:schemeClr val="tx2"/>
              </a:solidFill>
            </a:endParaRPr>
          </a:p>
        </p:txBody>
      </p:sp>
      <p:pic>
        <p:nvPicPr>
          <p:cNvPr id="10242" name="Picture 2" descr="Puede ser una imagen de una o varias personas y texto que dice &quot;Come along and participute On November 28th The elections for Communal Action and Community Housing Organizations will be carried out. Participate and register for your Community Action Committee More information will be given soon regarding the schedule. WE ALL FORA NEW BEGINNING GOVERNMENT Department Archipielago aAndres, rovidence and Catalina.&quot;">
            <a:extLst>
              <a:ext uri="{FF2B5EF4-FFF2-40B4-BE49-F238E27FC236}">
                <a16:creationId xmlns:a16="http://schemas.microsoft.com/office/drawing/2014/main" xmlns="" id="{CB8FD1BF-5DE5-4920-858D-AE3862F12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6367" y="1420434"/>
            <a:ext cx="5295562" cy="3532099"/>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xmlns="" id="{84C7E1D5-3577-4E9B-B39F-122CD365B08F}"/>
              </a:ext>
            </a:extLst>
          </p:cNvPr>
          <p:cNvSpPr txBox="1">
            <a:spLocks/>
          </p:cNvSpPr>
          <p:nvPr/>
        </p:nvSpPr>
        <p:spPr>
          <a:xfrm>
            <a:off x="0" y="75297"/>
            <a:ext cx="12188294" cy="110309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b="1" dirty="0">
                <a:solidFill>
                  <a:srgbClr val="002060"/>
                </a:solidFill>
                <a:effectLst>
                  <a:glow rad="63500">
                    <a:schemeClr val="accent4">
                      <a:satMod val="175000"/>
                      <a:alpha val="40000"/>
                    </a:schemeClr>
                  </a:glow>
                  <a:outerShdw blurRad="50800" dist="38100" dir="16200000" rotWithShape="0">
                    <a:prstClr val="black">
                      <a:alpha val="40000"/>
                    </a:prstClr>
                  </a:outerShdw>
                </a:effectLst>
                <a:cs typeface="Gotham Medium" pitchFamily="50" charset="0"/>
              </a:rPr>
              <a:t>Proyecto: Construcción de un nuevo comienzo comunal como garantía de participación ciudadana e instrumento de un buen vivir en el archipiélago de San Andrés</a:t>
            </a:r>
            <a:endParaRPr lang="es-CO" sz="2800" b="1" dirty="0">
              <a:solidFill>
                <a:srgbClr val="002060"/>
              </a:solidFill>
              <a:effectLst>
                <a:glow rad="63500">
                  <a:schemeClr val="accent4">
                    <a:satMod val="175000"/>
                    <a:alpha val="40000"/>
                  </a:schemeClr>
                </a:glow>
                <a:outerShdw blurRad="50800" dist="38100" dir="16200000" rotWithShape="0">
                  <a:prstClr val="black">
                    <a:alpha val="40000"/>
                  </a:prstClr>
                </a:outerShdw>
              </a:effectLst>
              <a:cs typeface="Gotham Medium" pitchFamily="50" charset="0"/>
            </a:endParaRPr>
          </a:p>
        </p:txBody>
      </p:sp>
    </p:spTree>
    <p:extLst>
      <p:ext uri="{BB962C8B-B14F-4D97-AF65-F5344CB8AC3E}">
        <p14:creationId xmlns:p14="http://schemas.microsoft.com/office/powerpoint/2010/main" val="918427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8DD989AE-D366-40BE-8B5F-18D77443B3F6}"/>
              </a:ext>
            </a:extLst>
          </p:cNvPr>
          <p:cNvPicPr>
            <a:picLocks noChangeAspect="1"/>
          </p:cNvPicPr>
          <p:nvPr/>
        </p:nvPicPr>
        <p:blipFill>
          <a:blip r:embed="rId2"/>
          <a:stretch>
            <a:fillRect/>
          </a:stretch>
        </p:blipFill>
        <p:spPr>
          <a:xfrm>
            <a:off x="6370820" y="1246057"/>
            <a:ext cx="5821180" cy="4365885"/>
          </a:xfrm>
          <a:prstGeom prst="rect">
            <a:avLst/>
          </a:prstGeom>
        </p:spPr>
      </p:pic>
      <p:pic>
        <p:nvPicPr>
          <p:cNvPr id="5" name="Imagen 4">
            <a:extLst>
              <a:ext uri="{FF2B5EF4-FFF2-40B4-BE49-F238E27FC236}">
                <a16:creationId xmlns:a16="http://schemas.microsoft.com/office/drawing/2014/main" xmlns="" id="{072DF5A5-2A31-412D-84BB-C97A13A90EA7}"/>
              </a:ext>
            </a:extLst>
          </p:cNvPr>
          <p:cNvPicPr>
            <a:picLocks noChangeAspect="1"/>
          </p:cNvPicPr>
          <p:nvPr/>
        </p:nvPicPr>
        <p:blipFill>
          <a:blip r:embed="rId3"/>
          <a:stretch>
            <a:fillRect/>
          </a:stretch>
        </p:blipFill>
        <p:spPr>
          <a:xfrm>
            <a:off x="272968" y="1246057"/>
            <a:ext cx="5821180" cy="4365885"/>
          </a:xfrm>
          <a:prstGeom prst="rect">
            <a:avLst/>
          </a:prstGeom>
        </p:spPr>
      </p:pic>
      <p:sp>
        <p:nvSpPr>
          <p:cNvPr id="6" name="Título 1">
            <a:extLst>
              <a:ext uri="{FF2B5EF4-FFF2-40B4-BE49-F238E27FC236}">
                <a16:creationId xmlns:a16="http://schemas.microsoft.com/office/drawing/2014/main" xmlns="" id="{D8FC2127-0C4E-4D84-818F-52EADFCCD4B8}"/>
              </a:ext>
            </a:extLst>
          </p:cNvPr>
          <p:cNvSpPr txBox="1">
            <a:spLocks/>
          </p:cNvSpPr>
          <p:nvPr/>
        </p:nvSpPr>
        <p:spPr>
          <a:xfrm>
            <a:off x="0" y="0"/>
            <a:ext cx="12191999" cy="110309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b="1" dirty="0">
                <a:solidFill>
                  <a:srgbClr val="002060"/>
                </a:solidFill>
                <a:effectLst>
                  <a:glow rad="63500">
                    <a:schemeClr val="accent4">
                      <a:satMod val="175000"/>
                      <a:alpha val="40000"/>
                    </a:schemeClr>
                  </a:glow>
                  <a:outerShdw blurRad="50800" dist="38100" dir="16200000" rotWithShape="0">
                    <a:prstClr val="black">
                      <a:alpha val="40000"/>
                    </a:prstClr>
                  </a:outerShdw>
                </a:effectLst>
                <a:cs typeface="Gotham Medium" pitchFamily="50" charset="0"/>
              </a:rPr>
              <a:t>Proyecto: Construcción de un nuevo comienzo comunal como garantía de participación ciudadana e instrumento de un buen vivir en el archipiélago de San Andrés</a:t>
            </a:r>
            <a:endParaRPr lang="es-CO" sz="2800" b="1" dirty="0">
              <a:solidFill>
                <a:srgbClr val="002060"/>
              </a:solidFill>
              <a:effectLst>
                <a:glow rad="63500">
                  <a:schemeClr val="accent4">
                    <a:satMod val="175000"/>
                    <a:alpha val="40000"/>
                  </a:schemeClr>
                </a:glow>
                <a:outerShdw blurRad="50800" dist="38100" dir="16200000" rotWithShape="0">
                  <a:prstClr val="black">
                    <a:alpha val="40000"/>
                  </a:prstClr>
                </a:outerShdw>
              </a:effectLst>
              <a:cs typeface="Gotham Medium" pitchFamily="50" charset="0"/>
            </a:endParaRPr>
          </a:p>
        </p:txBody>
      </p:sp>
      <p:pic>
        <p:nvPicPr>
          <p:cNvPr id="7" name="Imagen 6">
            <a:extLst>
              <a:ext uri="{FF2B5EF4-FFF2-40B4-BE49-F238E27FC236}">
                <a16:creationId xmlns:a16="http://schemas.microsoft.com/office/drawing/2014/main" xmlns="" id="{C9959325-B390-43A6-A427-496FF389B1B1}"/>
              </a:ext>
            </a:extLst>
          </p:cNvPr>
          <p:cNvPicPr>
            <a:picLocks noChangeAspect="1"/>
          </p:cNvPicPr>
          <p:nvPr/>
        </p:nvPicPr>
        <p:blipFill>
          <a:blip r:embed="rId4"/>
          <a:srcRect/>
          <a:stretch/>
        </p:blipFill>
        <p:spPr>
          <a:xfrm>
            <a:off x="0" y="3"/>
            <a:ext cx="12188294" cy="6857997"/>
          </a:xfrm>
          <a:prstGeom prst="rect">
            <a:avLst/>
          </a:prstGeom>
        </p:spPr>
      </p:pic>
    </p:spTree>
    <p:extLst>
      <p:ext uri="{BB962C8B-B14F-4D97-AF65-F5344CB8AC3E}">
        <p14:creationId xmlns:p14="http://schemas.microsoft.com/office/powerpoint/2010/main" val="2779141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BE1B95F8-A879-4B58-9CAD-1B8CB9134254}"/>
              </a:ext>
            </a:extLst>
          </p:cNvPr>
          <p:cNvPicPr>
            <a:picLocks noChangeAspect="1"/>
          </p:cNvPicPr>
          <p:nvPr/>
        </p:nvPicPr>
        <p:blipFill>
          <a:blip r:embed="rId2"/>
          <a:stretch>
            <a:fillRect/>
          </a:stretch>
        </p:blipFill>
        <p:spPr>
          <a:xfrm>
            <a:off x="23197" y="0"/>
            <a:ext cx="12185905" cy="6858000"/>
          </a:xfrm>
          <a:prstGeom prst="rect">
            <a:avLst/>
          </a:prstGeom>
        </p:spPr>
      </p:pic>
      <p:sp>
        <p:nvSpPr>
          <p:cNvPr id="14" name="CuadroTexto 13">
            <a:extLst>
              <a:ext uri="{FF2B5EF4-FFF2-40B4-BE49-F238E27FC236}">
                <a16:creationId xmlns:a16="http://schemas.microsoft.com/office/drawing/2014/main" xmlns="" id="{4C5768DD-1F2E-4D69-8CF6-CF59B238EBC9}"/>
              </a:ext>
            </a:extLst>
          </p:cNvPr>
          <p:cNvSpPr txBox="1"/>
          <p:nvPr/>
        </p:nvSpPr>
        <p:spPr>
          <a:xfrm>
            <a:off x="9369484" y="2790948"/>
            <a:ext cx="2239344" cy="400110"/>
          </a:xfrm>
          <a:prstGeom prst="rect">
            <a:avLst/>
          </a:prstGeom>
          <a:noFill/>
        </p:spPr>
        <p:txBody>
          <a:bodyPr wrap="square" rtlCol="0">
            <a:spAutoFit/>
          </a:bodyPr>
          <a:lstStyle/>
          <a:p>
            <a:r>
              <a:rPr lang="es-CO" sz="2000" b="1" dirty="0">
                <a:solidFill>
                  <a:schemeClr val="bg1"/>
                </a:solidFill>
              </a:rPr>
              <a:t>Millones de Pesos</a:t>
            </a:r>
          </a:p>
        </p:txBody>
      </p:sp>
      <p:sp>
        <p:nvSpPr>
          <p:cNvPr id="24" name="Título 1">
            <a:extLst>
              <a:ext uri="{FF2B5EF4-FFF2-40B4-BE49-F238E27FC236}">
                <a16:creationId xmlns:a16="http://schemas.microsoft.com/office/drawing/2014/main" xmlns="" id="{B9EB7AF0-54A3-4268-B7F9-9F57227D0BDB}"/>
              </a:ext>
            </a:extLst>
          </p:cNvPr>
          <p:cNvSpPr txBox="1">
            <a:spLocks/>
          </p:cNvSpPr>
          <p:nvPr/>
        </p:nvSpPr>
        <p:spPr>
          <a:xfrm>
            <a:off x="-34812" y="183076"/>
            <a:ext cx="11744730" cy="93928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dirty="0">
                <a:solidFill>
                  <a:srgbClr val="002060"/>
                </a:solidFill>
                <a:effectLst>
                  <a:glow rad="63500">
                    <a:schemeClr val="accent4">
                      <a:satMod val="175000"/>
                      <a:alpha val="40000"/>
                    </a:schemeClr>
                  </a:glow>
                  <a:outerShdw blurRad="50800" dist="38100" dir="16200000" rotWithShape="0">
                    <a:prstClr val="black">
                      <a:alpha val="40000"/>
                    </a:prstClr>
                  </a:outerShdw>
                </a:effectLst>
                <a:cs typeface="Gotham Medium" pitchFamily="50" charset="0"/>
              </a:rPr>
              <a:t>Programa 2. Grupos asociativos y organizaciones de la sociedad civil y religiosas; Garantía de participación, transparencia y cumplimiento de los derechos humanos.</a:t>
            </a:r>
            <a:endParaRPr lang="es-CO" sz="2800" dirty="0">
              <a:solidFill>
                <a:srgbClr val="002060"/>
              </a:solidFill>
              <a:effectLst>
                <a:glow rad="63500">
                  <a:schemeClr val="accent4">
                    <a:satMod val="175000"/>
                    <a:alpha val="40000"/>
                  </a:schemeClr>
                </a:glow>
                <a:outerShdw blurRad="50800" dist="38100" dir="16200000" rotWithShape="0">
                  <a:prstClr val="black">
                    <a:alpha val="40000"/>
                  </a:prstClr>
                </a:outerShdw>
              </a:effectLst>
              <a:cs typeface="Gotham Medium" pitchFamily="50" charset="0"/>
            </a:endParaRPr>
          </a:p>
        </p:txBody>
      </p:sp>
      <p:graphicFrame>
        <p:nvGraphicFramePr>
          <p:cNvPr id="21" name="Tabla 20">
            <a:extLst>
              <a:ext uri="{FF2B5EF4-FFF2-40B4-BE49-F238E27FC236}">
                <a16:creationId xmlns:a16="http://schemas.microsoft.com/office/drawing/2014/main" xmlns="" id="{4341FC77-6A24-45A1-97D2-4FDC6FDFB58D}"/>
              </a:ext>
            </a:extLst>
          </p:cNvPr>
          <p:cNvGraphicFramePr>
            <a:graphicFrameLocks noGrp="1"/>
          </p:cNvGraphicFramePr>
          <p:nvPr>
            <p:extLst/>
          </p:nvPr>
        </p:nvGraphicFramePr>
        <p:xfrm>
          <a:off x="710665" y="1163341"/>
          <a:ext cx="10810968" cy="4262120"/>
        </p:xfrm>
        <a:graphic>
          <a:graphicData uri="http://schemas.openxmlformats.org/drawingml/2006/table">
            <a:tbl>
              <a:tblPr firstRow="1" bandRow="1">
                <a:tableStyleId>{17292A2E-F333-43FB-9621-5CBBE7FDCDCB}</a:tableStyleId>
              </a:tblPr>
              <a:tblGrid>
                <a:gridCol w="4843067">
                  <a:extLst>
                    <a:ext uri="{9D8B030D-6E8A-4147-A177-3AD203B41FA5}">
                      <a16:colId xmlns:a16="http://schemas.microsoft.com/office/drawing/2014/main" xmlns="" val="1473574224"/>
                    </a:ext>
                  </a:extLst>
                </a:gridCol>
                <a:gridCol w="1951931">
                  <a:extLst>
                    <a:ext uri="{9D8B030D-6E8A-4147-A177-3AD203B41FA5}">
                      <a16:colId xmlns:a16="http://schemas.microsoft.com/office/drawing/2014/main" xmlns="" val="68243287"/>
                    </a:ext>
                  </a:extLst>
                </a:gridCol>
                <a:gridCol w="1810263">
                  <a:extLst>
                    <a:ext uri="{9D8B030D-6E8A-4147-A177-3AD203B41FA5}">
                      <a16:colId xmlns:a16="http://schemas.microsoft.com/office/drawing/2014/main" xmlns="" val="2708345189"/>
                    </a:ext>
                  </a:extLst>
                </a:gridCol>
                <a:gridCol w="2205707">
                  <a:extLst>
                    <a:ext uri="{9D8B030D-6E8A-4147-A177-3AD203B41FA5}">
                      <a16:colId xmlns:a16="http://schemas.microsoft.com/office/drawing/2014/main" xmlns="" val="1129175181"/>
                    </a:ext>
                  </a:extLst>
                </a:gridCol>
              </a:tblGrid>
              <a:tr h="370840">
                <a:tc>
                  <a:txBody>
                    <a:bodyPr/>
                    <a:lstStyle/>
                    <a:p>
                      <a:pPr algn="ctr" fontAlgn="ctr"/>
                      <a:r>
                        <a:rPr lang="es-CO" sz="1600" b="1" i="0" u="none" strike="noStrike" dirty="0">
                          <a:solidFill>
                            <a:srgbClr val="084358"/>
                          </a:solidFill>
                          <a:effectLst/>
                          <a:latin typeface="Amasis MT Pro Light" panose="02040304050005020304" pitchFamily="18" charset="0"/>
                        </a:rPr>
                        <a:t>DESCRIPCIÓN DE LA META</a:t>
                      </a:r>
                    </a:p>
                  </a:txBody>
                  <a:tcPr marL="7620" marR="7620" marT="7620" marB="0" anchor="ctr"/>
                </a:tc>
                <a:tc>
                  <a:txBody>
                    <a:bodyPr/>
                    <a:lstStyle/>
                    <a:p>
                      <a:pPr algn="ctr" fontAlgn="ctr"/>
                      <a:r>
                        <a:rPr lang="es-CO" sz="1600" b="1" i="0" u="none" strike="noStrike" dirty="0">
                          <a:solidFill>
                            <a:srgbClr val="084358"/>
                          </a:solidFill>
                          <a:effectLst/>
                          <a:latin typeface="Amasis MT Pro Light" panose="02040304050005020304" pitchFamily="18" charset="0"/>
                        </a:rPr>
                        <a:t>META PROGRAMADA</a:t>
                      </a:r>
                    </a:p>
                  </a:txBody>
                  <a:tcPr marL="7620" marR="7620" marT="7620" marB="0" anchor="ctr"/>
                </a:tc>
                <a:tc>
                  <a:txBody>
                    <a:bodyPr/>
                    <a:lstStyle/>
                    <a:p>
                      <a:pPr algn="ctr" fontAlgn="ctr"/>
                      <a:r>
                        <a:rPr lang="es-CO" sz="1600" b="1" i="0" u="none" strike="noStrike">
                          <a:solidFill>
                            <a:srgbClr val="084358"/>
                          </a:solidFill>
                          <a:effectLst/>
                          <a:latin typeface="Amasis MT Pro Light" panose="02040304050005020304" pitchFamily="18" charset="0"/>
                        </a:rPr>
                        <a:t>META CUMPLIDA</a:t>
                      </a:r>
                    </a:p>
                  </a:txBody>
                  <a:tcPr marL="7620" marR="7620" marT="7620" marB="0" anchor="ctr"/>
                </a:tc>
                <a:tc>
                  <a:txBody>
                    <a:bodyPr/>
                    <a:lstStyle/>
                    <a:p>
                      <a:pPr algn="ctr" fontAlgn="ctr"/>
                      <a:r>
                        <a:rPr lang="es-CO" sz="1600" b="1" i="0" u="none" strike="noStrike" dirty="0">
                          <a:solidFill>
                            <a:srgbClr val="084358"/>
                          </a:solidFill>
                          <a:effectLst/>
                          <a:latin typeface="Amasis MT Pro Light" panose="02040304050005020304" pitchFamily="18" charset="0"/>
                        </a:rPr>
                        <a:t>% CUMPLIMIENTO DE METAS</a:t>
                      </a:r>
                    </a:p>
                  </a:txBody>
                  <a:tcPr marL="7620" marR="7620" marT="7620" marB="0" anchor="ctr"/>
                </a:tc>
                <a:extLst>
                  <a:ext uri="{0D108BD9-81ED-4DB2-BD59-A6C34878D82A}">
                    <a16:rowId xmlns:a16="http://schemas.microsoft.com/office/drawing/2014/main" xmlns="" val="3790834809"/>
                  </a:ext>
                </a:extLst>
              </a:tr>
              <a:tr h="370840">
                <a:tc>
                  <a:txBody>
                    <a:bodyPr/>
                    <a:lstStyle/>
                    <a:p>
                      <a:pPr algn="just" fontAlgn="ctr"/>
                      <a:r>
                        <a:rPr lang="es-MX" sz="1400" b="0" i="0" u="none" strike="noStrike" dirty="0">
                          <a:solidFill>
                            <a:srgbClr val="084358"/>
                          </a:solidFill>
                          <a:effectLst/>
                          <a:latin typeface="Amasis MT Pro Light" panose="02040304050005020304" pitchFamily="18" charset="0"/>
                        </a:rPr>
                        <a:t>Fortalecer la Red Institucional de veedurías ciudadanas. Ley 850 de 2003</a:t>
                      </a:r>
                    </a:p>
                  </a:txBody>
                  <a:tcPr marL="7620" marR="7620" marT="7620" marB="0" anchor="ctr"/>
                </a:tc>
                <a:tc>
                  <a:txBody>
                    <a:bodyPr/>
                    <a:lstStyle/>
                    <a:p>
                      <a:pPr algn="ctr" rtl="0" fontAlgn="ctr"/>
                      <a:r>
                        <a:rPr lang="es-CO" sz="1400" b="0" i="0" u="none" strike="noStrike">
                          <a:solidFill>
                            <a:srgbClr val="084358"/>
                          </a:solidFill>
                          <a:effectLst/>
                          <a:latin typeface="Amasis MT Pro Light" panose="02040304050005020304" pitchFamily="18" charset="0"/>
                        </a:rPr>
                        <a:t>50%</a:t>
                      </a:r>
                      <a:endParaRPr lang="es-CO" sz="1400" b="0" i="0" u="none" strike="noStrike" dirty="0">
                        <a:solidFill>
                          <a:srgbClr val="084358"/>
                        </a:solidFill>
                        <a:effectLst/>
                        <a:latin typeface="Amasis MT Pro Light" panose="02040304050005020304" pitchFamily="18" charset="0"/>
                      </a:endParaRPr>
                    </a:p>
                  </a:txBody>
                  <a:tcPr marL="7620" marR="7620" marT="7620" marB="0" anchor="ctr"/>
                </a:tc>
                <a:tc>
                  <a:txBody>
                    <a:bodyPr/>
                    <a:lstStyle/>
                    <a:p>
                      <a:pPr algn="r" rtl="0" fontAlgn="ctr"/>
                      <a:r>
                        <a:rPr lang="es-CO" sz="1400" b="0" i="0" u="none" strike="noStrike" dirty="0">
                          <a:solidFill>
                            <a:srgbClr val="084358"/>
                          </a:solidFill>
                          <a:effectLst/>
                          <a:latin typeface="Amasis MT Pro Light" panose="02040304050005020304" pitchFamily="18" charset="0"/>
                        </a:rPr>
                        <a:t>50%</a:t>
                      </a:r>
                    </a:p>
                  </a:txBody>
                  <a:tcPr marL="7620" marR="7620" marT="7620" marB="0" anchor="ctr"/>
                </a:tc>
                <a:tc>
                  <a:txBody>
                    <a:bodyPr/>
                    <a:lstStyle/>
                    <a:p>
                      <a:pPr algn="ctr" fontAlgn="b"/>
                      <a:r>
                        <a:rPr lang="es-CO" sz="1400" b="0" i="0" u="none" strike="noStrike">
                          <a:solidFill>
                            <a:srgbClr val="084358"/>
                          </a:solidFill>
                          <a:effectLst/>
                          <a:latin typeface="Amasis MT Pro Light" panose="02040304050005020304" pitchFamily="18" charset="0"/>
                        </a:rPr>
                        <a:t>100%</a:t>
                      </a:r>
                    </a:p>
                  </a:txBody>
                  <a:tcPr marL="7620" marR="7620" marT="7620" marB="0" anchor="b"/>
                </a:tc>
                <a:extLst>
                  <a:ext uri="{0D108BD9-81ED-4DB2-BD59-A6C34878D82A}">
                    <a16:rowId xmlns:a16="http://schemas.microsoft.com/office/drawing/2014/main" xmlns="" val="1768731479"/>
                  </a:ext>
                </a:extLst>
              </a:tr>
              <a:tr h="370840">
                <a:tc>
                  <a:txBody>
                    <a:bodyPr/>
                    <a:lstStyle/>
                    <a:p>
                      <a:pPr algn="just" fontAlgn="ctr"/>
                      <a:r>
                        <a:rPr lang="es-MX" sz="1400" b="0" i="0" u="none" strike="noStrike">
                          <a:solidFill>
                            <a:srgbClr val="084358"/>
                          </a:solidFill>
                          <a:effectLst/>
                          <a:latin typeface="Amasis MT Pro Light" panose="02040304050005020304" pitchFamily="18" charset="0"/>
                        </a:rPr>
                        <a:t>Capacitar personas en temas de veedurías ciudadanas</a:t>
                      </a:r>
                    </a:p>
                  </a:txBody>
                  <a:tcPr marL="7620" marR="7620" marT="7620" marB="0" anchor="ctr"/>
                </a:tc>
                <a:tc>
                  <a:txBody>
                    <a:bodyPr/>
                    <a:lstStyle/>
                    <a:p>
                      <a:pPr algn="ctr" rtl="0" fontAlgn="ctr"/>
                      <a:r>
                        <a:rPr lang="es-CO" sz="1400" b="0" i="0" u="none" strike="noStrike" dirty="0">
                          <a:solidFill>
                            <a:srgbClr val="084358"/>
                          </a:solidFill>
                          <a:effectLst/>
                          <a:latin typeface="Amasis MT Pro Light" panose="02040304050005020304" pitchFamily="18" charset="0"/>
                        </a:rPr>
                        <a:t>60</a:t>
                      </a:r>
                    </a:p>
                  </a:txBody>
                  <a:tcPr marL="7620" marR="7620" marT="7620" marB="0" anchor="ctr"/>
                </a:tc>
                <a:tc>
                  <a:txBody>
                    <a:bodyPr/>
                    <a:lstStyle/>
                    <a:p>
                      <a:pPr algn="r" rtl="0" fontAlgn="ctr"/>
                      <a:r>
                        <a:rPr lang="es-CO" sz="1400" b="0" i="0" u="none" strike="noStrike" dirty="0">
                          <a:solidFill>
                            <a:srgbClr val="084358"/>
                          </a:solidFill>
                          <a:effectLst/>
                          <a:latin typeface="Amasis MT Pro Light" panose="02040304050005020304" pitchFamily="18" charset="0"/>
                        </a:rPr>
                        <a:t>              40 </a:t>
                      </a:r>
                    </a:p>
                  </a:txBody>
                  <a:tcPr marL="7620" marR="7620" marT="7620" marB="0" anchor="ctr"/>
                </a:tc>
                <a:tc>
                  <a:txBody>
                    <a:bodyPr/>
                    <a:lstStyle/>
                    <a:p>
                      <a:pPr algn="ctr" fontAlgn="b"/>
                      <a:r>
                        <a:rPr lang="es-CO" sz="1400" b="0" i="0" u="none" strike="noStrike" dirty="0">
                          <a:solidFill>
                            <a:srgbClr val="084358"/>
                          </a:solidFill>
                          <a:effectLst/>
                          <a:latin typeface="Amasis MT Pro Light" panose="02040304050005020304" pitchFamily="18" charset="0"/>
                        </a:rPr>
                        <a:t>67%</a:t>
                      </a:r>
                    </a:p>
                  </a:txBody>
                  <a:tcPr marL="7620" marR="7620" marT="7620" marB="0" anchor="b"/>
                </a:tc>
                <a:extLst>
                  <a:ext uri="{0D108BD9-81ED-4DB2-BD59-A6C34878D82A}">
                    <a16:rowId xmlns:a16="http://schemas.microsoft.com/office/drawing/2014/main" xmlns="" val="170006359"/>
                  </a:ext>
                </a:extLst>
              </a:tr>
              <a:tr h="370840">
                <a:tc>
                  <a:txBody>
                    <a:bodyPr/>
                    <a:lstStyle/>
                    <a:p>
                      <a:pPr algn="just" fontAlgn="ctr"/>
                      <a:r>
                        <a:rPr lang="es-MX" sz="1400" b="0" i="0" u="none" strike="noStrike" dirty="0">
                          <a:solidFill>
                            <a:srgbClr val="084358"/>
                          </a:solidFill>
                          <a:effectLst/>
                          <a:latin typeface="Amasis MT Pro Light" panose="02040304050005020304" pitchFamily="18" charset="0"/>
                        </a:rPr>
                        <a:t>Implementar Consejo de Paz y Derechos Humanos</a:t>
                      </a:r>
                    </a:p>
                  </a:txBody>
                  <a:tcPr marL="7620" marR="7620" marT="7620" marB="0" anchor="ctr"/>
                </a:tc>
                <a:tc>
                  <a:txBody>
                    <a:bodyPr/>
                    <a:lstStyle/>
                    <a:p>
                      <a:pPr algn="ctr" rtl="0" fontAlgn="ctr"/>
                      <a:r>
                        <a:rPr lang="es-CO" sz="1400" b="0" i="0" u="none" strike="noStrike">
                          <a:solidFill>
                            <a:srgbClr val="084358"/>
                          </a:solidFill>
                          <a:effectLst/>
                          <a:latin typeface="Amasis MT Pro Light" panose="02040304050005020304" pitchFamily="18" charset="0"/>
                        </a:rPr>
                        <a:t>1</a:t>
                      </a:r>
                      <a:endParaRPr lang="es-CO" sz="1400" b="0" i="0" u="none" strike="noStrike" dirty="0">
                        <a:solidFill>
                          <a:srgbClr val="084358"/>
                        </a:solidFill>
                        <a:effectLst/>
                        <a:latin typeface="Amasis MT Pro Light" panose="02040304050005020304" pitchFamily="18" charset="0"/>
                      </a:endParaRPr>
                    </a:p>
                  </a:txBody>
                  <a:tcPr marL="7620" marR="7620" marT="7620" marB="0" anchor="ctr"/>
                </a:tc>
                <a:tc>
                  <a:txBody>
                    <a:bodyPr/>
                    <a:lstStyle/>
                    <a:p>
                      <a:pPr algn="r" rtl="0" fontAlgn="ctr"/>
                      <a:r>
                        <a:rPr lang="es-CO" sz="1400" b="0" i="0" u="none" strike="noStrike" dirty="0">
                          <a:solidFill>
                            <a:srgbClr val="084358"/>
                          </a:solidFill>
                          <a:effectLst/>
                          <a:latin typeface="Amasis MT Pro Light" panose="02040304050005020304" pitchFamily="18" charset="0"/>
                        </a:rPr>
                        <a:t>                1 </a:t>
                      </a:r>
                    </a:p>
                  </a:txBody>
                  <a:tcPr marL="7620" marR="7620" marT="7620" marB="0" anchor="ctr"/>
                </a:tc>
                <a:tc>
                  <a:txBody>
                    <a:bodyPr/>
                    <a:lstStyle/>
                    <a:p>
                      <a:pPr algn="ctr" fontAlgn="b"/>
                      <a:r>
                        <a:rPr lang="es-CO" sz="1400" b="0" i="0" u="none" strike="noStrike">
                          <a:solidFill>
                            <a:srgbClr val="084358"/>
                          </a:solidFill>
                          <a:effectLst/>
                          <a:latin typeface="Amasis MT Pro Light" panose="02040304050005020304" pitchFamily="18" charset="0"/>
                        </a:rPr>
                        <a:t>100%</a:t>
                      </a:r>
                    </a:p>
                  </a:txBody>
                  <a:tcPr marL="7620" marR="7620" marT="7620" marB="0" anchor="b"/>
                </a:tc>
                <a:extLst>
                  <a:ext uri="{0D108BD9-81ED-4DB2-BD59-A6C34878D82A}">
                    <a16:rowId xmlns:a16="http://schemas.microsoft.com/office/drawing/2014/main" xmlns="" val="2863740547"/>
                  </a:ext>
                </a:extLst>
              </a:tr>
              <a:tr h="370840">
                <a:tc>
                  <a:txBody>
                    <a:bodyPr/>
                    <a:lstStyle/>
                    <a:p>
                      <a:pPr algn="just" fontAlgn="ctr"/>
                      <a:r>
                        <a:rPr lang="es-MX" sz="1400" b="0" i="0" u="none" strike="noStrike">
                          <a:solidFill>
                            <a:srgbClr val="084358"/>
                          </a:solidFill>
                          <a:effectLst/>
                          <a:latin typeface="Amasis MT Pro Light" panose="02040304050005020304" pitchFamily="18" charset="0"/>
                        </a:rPr>
                        <a:t>Diseñar e Implementar una estrategia de promoción, formación y   apropiación de los derechos humanos y con enfoque diferencial.</a:t>
                      </a:r>
                    </a:p>
                  </a:txBody>
                  <a:tcPr marL="7620" marR="7620" marT="7620" marB="0" anchor="ctr"/>
                </a:tc>
                <a:tc>
                  <a:txBody>
                    <a:bodyPr/>
                    <a:lstStyle/>
                    <a:p>
                      <a:pPr algn="ctr" rtl="0" fontAlgn="ctr"/>
                      <a:r>
                        <a:rPr lang="es-CO" sz="1400" b="0" i="0" u="none" strike="noStrike">
                          <a:solidFill>
                            <a:srgbClr val="084358"/>
                          </a:solidFill>
                          <a:effectLst/>
                          <a:latin typeface="Amasis MT Pro Light" panose="02040304050005020304" pitchFamily="18" charset="0"/>
                        </a:rPr>
                        <a:t>1</a:t>
                      </a:r>
                      <a:endParaRPr lang="es-CO" sz="1400" b="0" i="0" u="none" strike="noStrike" dirty="0">
                        <a:solidFill>
                          <a:srgbClr val="084358"/>
                        </a:solidFill>
                        <a:effectLst/>
                        <a:latin typeface="Amasis MT Pro Light" panose="02040304050005020304" pitchFamily="18" charset="0"/>
                      </a:endParaRPr>
                    </a:p>
                  </a:txBody>
                  <a:tcPr marL="7620" marR="7620" marT="7620" marB="0" anchor="ctr"/>
                </a:tc>
                <a:tc>
                  <a:txBody>
                    <a:bodyPr/>
                    <a:lstStyle/>
                    <a:p>
                      <a:pPr algn="r" rtl="0" fontAlgn="ctr"/>
                      <a:r>
                        <a:rPr lang="es-CO" sz="1400" b="0" i="0" u="none" strike="noStrike" dirty="0">
                          <a:solidFill>
                            <a:srgbClr val="084358"/>
                          </a:solidFill>
                          <a:effectLst/>
                          <a:latin typeface="Amasis MT Pro Light" panose="02040304050005020304" pitchFamily="18" charset="0"/>
                        </a:rPr>
                        <a:t>                1 </a:t>
                      </a:r>
                    </a:p>
                  </a:txBody>
                  <a:tcPr marL="7620" marR="7620" marT="7620" marB="0" anchor="ctr"/>
                </a:tc>
                <a:tc>
                  <a:txBody>
                    <a:bodyPr/>
                    <a:lstStyle/>
                    <a:p>
                      <a:pPr algn="ctr" fontAlgn="b"/>
                      <a:r>
                        <a:rPr lang="es-CO" sz="1400" b="0" i="0" u="none" strike="noStrike">
                          <a:solidFill>
                            <a:srgbClr val="084358"/>
                          </a:solidFill>
                          <a:effectLst/>
                          <a:latin typeface="Amasis MT Pro Light" panose="02040304050005020304" pitchFamily="18" charset="0"/>
                        </a:rPr>
                        <a:t>100%</a:t>
                      </a:r>
                      <a:endParaRPr lang="es-CO" sz="1400" b="0" i="0" u="none" strike="noStrike" dirty="0">
                        <a:solidFill>
                          <a:srgbClr val="084358"/>
                        </a:solidFill>
                        <a:effectLst/>
                        <a:latin typeface="Amasis MT Pro Light" panose="02040304050005020304" pitchFamily="18" charset="0"/>
                      </a:endParaRPr>
                    </a:p>
                  </a:txBody>
                  <a:tcPr marL="7620" marR="7620" marT="7620" marB="0" anchor="b"/>
                </a:tc>
                <a:extLst>
                  <a:ext uri="{0D108BD9-81ED-4DB2-BD59-A6C34878D82A}">
                    <a16:rowId xmlns:a16="http://schemas.microsoft.com/office/drawing/2014/main" xmlns="" val="2473060844"/>
                  </a:ext>
                </a:extLst>
              </a:tr>
              <a:tr h="370840">
                <a:tc>
                  <a:txBody>
                    <a:bodyPr/>
                    <a:lstStyle/>
                    <a:p>
                      <a:pPr algn="just" fontAlgn="ctr"/>
                      <a:r>
                        <a:rPr lang="es-MX" sz="1400" b="0" i="0" u="none" strike="noStrike">
                          <a:solidFill>
                            <a:srgbClr val="084358"/>
                          </a:solidFill>
                          <a:effectLst/>
                          <a:latin typeface="Amasis MT Pro Light" panose="02040304050005020304" pitchFamily="18" charset="0"/>
                        </a:rPr>
                        <a:t>Realizar acciones para la prevención del reclutamiento, utilización, uso y violencia sexual en contra de niños, niñas y adolescentes por parte de los grupos armados,   los grupos delincuenciales y delincuencia comùn</a:t>
                      </a:r>
                    </a:p>
                  </a:txBody>
                  <a:tcPr marL="7620" marR="7620" marT="7620" marB="0" anchor="ctr"/>
                </a:tc>
                <a:tc>
                  <a:txBody>
                    <a:bodyPr/>
                    <a:lstStyle/>
                    <a:p>
                      <a:pPr algn="ctr" rtl="0" fontAlgn="ctr"/>
                      <a:r>
                        <a:rPr lang="es-CO" sz="1400" b="0" i="0" u="none" strike="noStrike">
                          <a:solidFill>
                            <a:srgbClr val="084358"/>
                          </a:solidFill>
                          <a:effectLst/>
                          <a:latin typeface="Amasis MT Pro Light" panose="02040304050005020304" pitchFamily="18" charset="0"/>
                        </a:rPr>
                        <a:t>2</a:t>
                      </a:r>
                      <a:endParaRPr lang="es-CO" sz="1400" b="0" i="0" u="none" strike="noStrike" dirty="0">
                        <a:solidFill>
                          <a:srgbClr val="084358"/>
                        </a:solidFill>
                        <a:effectLst/>
                        <a:latin typeface="Amasis MT Pro Light" panose="02040304050005020304" pitchFamily="18" charset="0"/>
                      </a:endParaRPr>
                    </a:p>
                  </a:txBody>
                  <a:tcPr marL="7620" marR="7620" marT="7620" marB="0" anchor="ctr"/>
                </a:tc>
                <a:tc>
                  <a:txBody>
                    <a:bodyPr/>
                    <a:lstStyle/>
                    <a:p>
                      <a:pPr algn="r" rtl="0" fontAlgn="ctr"/>
                      <a:r>
                        <a:rPr lang="es-CO" sz="1400" b="0" i="0" u="none" strike="noStrike" dirty="0">
                          <a:solidFill>
                            <a:srgbClr val="084358"/>
                          </a:solidFill>
                          <a:effectLst/>
                          <a:latin typeface="Amasis MT Pro Light" panose="02040304050005020304" pitchFamily="18" charset="0"/>
                        </a:rPr>
                        <a:t>                2 </a:t>
                      </a:r>
                    </a:p>
                  </a:txBody>
                  <a:tcPr marL="7620" marR="7620" marT="7620" marB="0" anchor="ctr"/>
                </a:tc>
                <a:tc>
                  <a:txBody>
                    <a:bodyPr/>
                    <a:lstStyle/>
                    <a:p>
                      <a:pPr algn="ctr" fontAlgn="b"/>
                      <a:r>
                        <a:rPr lang="es-CO" sz="1400" b="0" i="0" u="none" strike="noStrike" dirty="0">
                          <a:solidFill>
                            <a:srgbClr val="084358"/>
                          </a:solidFill>
                          <a:effectLst/>
                          <a:latin typeface="Amasis MT Pro Light" panose="02040304050005020304" pitchFamily="18" charset="0"/>
                        </a:rPr>
                        <a:t>100%</a:t>
                      </a:r>
                    </a:p>
                  </a:txBody>
                  <a:tcPr marL="7620" marR="7620" marT="7620" marB="0" anchor="b"/>
                </a:tc>
                <a:extLst>
                  <a:ext uri="{0D108BD9-81ED-4DB2-BD59-A6C34878D82A}">
                    <a16:rowId xmlns:a16="http://schemas.microsoft.com/office/drawing/2014/main" xmlns="" val="1512294910"/>
                  </a:ext>
                </a:extLst>
              </a:tr>
              <a:tr h="0">
                <a:tc>
                  <a:txBody>
                    <a:bodyPr/>
                    <a:lstStyle/>
                    <a:p>
                      <a:pPr algn="just" fontAlgn="ctr"/>
                      <a:r>
                        <a:rPr lang="es-MX" sz="1400" b="0" i="0" u="none" strike="noStrike" dirty="0">
                          <a:solidFill>
                            <a:srgbClr val="084358"/>
                          </a:solidFill>
                          <a:effectLst/>
                          <a:latin typeface="Amasis MT Pro Light" panose="02040304050005020304" pitchFamily="18" charset="0"/>
                        </a:rPr>
                        <a:t>Implementar iniciativas para prevenir la trata de personas en el departamento</a:t>
                      </a:r>
                    </a:p>
                  </a:txBody>
                  <a:tcPr marL="7620" marR="7620" marT="7620" marB="0" anchor="ctr"/>
                </a:tc>
                <a:tc>
                  <a:txBody>
                    <a:bodyPr/>
                    <a:lstStyle/>
                    <a:p>
                      <a:pPr algn="ctr" rtl="0" fontAlgn="ctr"/>
                      <a:r>
                        <a:rPr lang="es-CO" sz="1400" b="0" i="0" u="none" strike="noStrike">
                          <a:solidFill>
                            <a:srgbClr val="084358"/>
                          </a:solidFill>
                          <a:effectLst/>
                          <a:latin typeface="Amasis MT Pro Light" panose="02040304050005020304" pitchFamily="18" charset="0"/>
                        </a:rPr>
                        <a:t>2</a:t>
                      </a:r>
                    </a:p>
                  </a:txBody>
                  <a:tcPr marL="7620" marR="7620" marT="7620" marB="0" anchor="ctr"/>
                </a:tc>
                <a:tc>
                  <a:txBody>
                    <a:bodyPr/>
                    <a:lstStyle/>
                    <a:p>
                      <a:pPr algn="r" rtl="0" fontAlgn="ctr"/>
                      <a:r>
                        <a:rPr lang="es-CO" sz="1400" b="0" i="0" u="none" strike="noStrike" dirty="0">
                          <a:solidFill>
                            <a:srgbClr val="084358"/>
                          </a:solidFill>
                          <a:effectLst/>
                          <a:latin typeface="Amasis MT Pro Light" panose="02040304050005020304" pitchFamily="18" charset="0"/>
                        </a:rPr>
                        <a:t>                2 </a:t>
                      </a:r>
                    </a:p>
                  </a:txBody>
                  <a:tcPr marL="7620" marR="7620" marT="7620" marB="0" anchor="ctr"/>
                </a:tc>
                <a:tc>
                  <a:txBody>
                    <a:bodyPr/>
                    <a:lstStyle/>
                    <a:p>
                      <a:pPr algn="ctr" fontAlgn="b"/>
                      <a:r>
                        <a:rPr lang="es-CO" sz="1400" b="0" i="0" u="none" strike="noStrike" dirty="0">
                          <a:solidFill>
                            <a:srgbClr val="084358"/>
                          </a:solidFill>
                          <a:effectLst/>
                          <a:latin typeface="Amasis MT Pro Light" panose="02040304050005020304" pitchFamily="18" charset="0"/>
                        </a:rPr>
                        <a:t>100%</a:t>
                      </a:r>
                    </a:p>
                  </a:txBody>
                  <a:tcPr marL="7620" marR="7620" marT="7620" marB="0" anchor="b"/>
                </a:tc>
                <a:extLst>
                  <a:ext uri="{0D108BD9-81ED-4DB2-BD59-A6C34878D82A}">
                    <a16:rowId xmlns:a16="http://schemas.microsoft.com/office/drawing/2014/main" xmlns="" val="2458242931"/>
                  </a:ext>
                </a:extLst>
              </a:tr>
              <a:tr h="370840">
                <a:tc>
                  <a:txBody>
                    <a:bodyPr/>
                    <a:lstStyle/>
                    <a:p>
                      <a:pPr algn="just" fontAlgn="ctr"/>
                      <a:r>
                        <a:rPr lang="es-MX" sz="1400" b="0" i="0" u="none" strike="noStrike">
                          <a:solidFill>
                            <a:srgbClr val="084358"/>
                          </a:solidFill>
                          <a:effectLst/>
                          <a:latin typeface="Amasis MT Pro Light" panose="02040304050005020304" pitchFamily="18" charset="0"/>
                        </a:rPr>
                        <a:t>Ejecutar acciones de intervención para la protección de líderes y lideresas sociales y defensores de derechos humanos</a:t>
                      </a:r>
                    </a:p>
                  </a:txBody>
                  <a:tcPr marL="7620" marR="7620" marT="7620" marB="0" anchor="ctr"/>
                </a:tc>
                <a:tc>
                  <a:txBody>
                    <a:bodyPr/>
                    <a:lstStyle/>
                    <a:p>
                      <a:pPr algn="ctr" rtl="0" fontAlgn="ctr"/>
                      <a:r>
                        <a:rPr lang="es-CO" sz="1400" b="0" i="0" u="none" strike="noStrike">
                          <a:solidFill>
                            <a:srgbClr val="084358"/>
                          </a:solidFill>
                          <a:effectLst/>
                          <a:latin typeface="Amasis MT Pro Light" panose="02040304050005020304" pitchFamily="18" charset="0"/>
                        </a:rPr>
                        <a:t>60%</a:t>
                      </a:r>
                    </a:p>
                  </a:txBody>
                  <a:tcPr marL="7620" marR="7620" marT="7620" marB="0" anchor="ctr"/>
                </a:tc>
                <a:tc>
                  <a:txBody>
                    <a:bodyPr/>
                    <a:lstStyle/>
                    <a:p>
                      <a:pPr algn="r" rtl="0" fontAlgn="ctr"/>
                      <a:r>
                        <a:rPr lang="es-CO" sz="1400" b="0" i="0" u="none" strike="noStrike" dirty="0">
                          <a:solidFill>
                            <a:srgbClr val="084358"/>
                          </a:solidFill>
                          <a:effectLst/>
                          <a:latin typeface="Amasis MT Pro Light" panose="02040304050005020304" pitchFamily="18" charset="0"/>
                        </a:rPr>
                        <a:t>60%</a:t>
                      </a:r>
                    </a:p>
                  </a:txBody>
                  <a:tcPr marL="7620" marR="7620" marT="7620" marB="0" anchor="ctr"/>
                </a:tc>
                <a:tc>
                  <a:txBody>
                    <a:bodyPr/>
                    <a:lstStyle/>
                    <a:p>
                      <a:pPr algn="ctr" fontAlgn="b"/>
                      <a:r>
                        <a:rPr lang="es-CO" sz="1400" b="0" i="0" u="none" strike="noStrike" dirty="0">
                          <a:solidFill>
                            <a:srgbClr val="084358"/>
                          </a:solidFill>
                          <a:effectLst/>
                          <a:latin typeface="Amasis MT Pro Light" panose="02040304050005020304" pitchFamily="18" charset="0"/>
                        </a:rPr>
                        <a:t>100%</a:t>
                      </a:r>
                    </a:p>
                  </a:txBody>
                  <a:tcPr marL="7620" marR="7620" marT="7620" marB="0" anchor="b"/>
                </a:tc>
                <a:extLst>
                  <a:ext uri="{0D108BD9-81ED-4DB2-BD59-A6C34878D82A}">
                    <a16:rowId xmlns:a16="http://schemas.microsoft.com/office/drawing/2014/main" xmlns="" val="1396146998"/>
                  </a:ext>
                </a:extLst>
              </a:tr>
            </a:tbl>
          </a:graphicData>
        </a:graphic>
      </p:graphicFrame>
    </p:spTree>
    <p:extLst>
      <p:ext uri="{BB962C8B-B14F-4D97-AF65-F5344CB8AC3E}">
        <p14:creationId xmlns:p14="http://schemas.microsoft.com/office/powerpoint/2010/main" val="1255377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xmlns="" id="{858F8A5D-A6E3-4E55-8226-016108C41964}"/>
              </a:ext>
            </a:extLst>
          </p:cNvPr>
          <p:cNvPicPr>
            <a:picLocks noChangeAspect="1"/>
          </p:cNvPicPr>
          <p:nvPr/>
        </p:nvPicPr>
        <p:blipFill>
          <a:blip r:embed="rId2"/>
          <a:srcRect/>
          <a:stretch/>
        </p:blipFill>
        <p:spPr>
          <a:xfrm>
            <a:off x="3705" y="188260"/>
            <a:ext cx="12188294" cy="6857997"/>
          </a:xfrm>
          <a:prstGeom prst="rect">
            <a:avLst/>
          </a:prstGeom>
        </p:spPr>
      </p:pic>
      <p:sp>
        <p:nvSpPr>
          <p:cNvPr id="14" name="CuadroTexto 13">
            <a:extLst>
              <a:ext uri="{FF2B5EF4-FFF2-40B4-BE49-F238E27FC236}">
                <a16:creationId xmlns:a16="http://schemas.microsoft.com/office/drawing/2014/main" xmlns="" id="{4C5768DD-1F2E-4D69-8CF6-CF59B238EBC9}"/>
              </a:ext>
            </a:extLst>
          </p:cNvPr>
          <p:cNvSpPr txBox="1"/>
          <p:nvPr/>
        </p:nvSpPr>
        <p:spPr>
          <a:xfrm>
            <a:off x="9396308" y="2213918"/>
            <a:ext cx="2239344" cy="400110"/>
          </a:xfrm>
          <a:prstGeom prst="rect">
            <a:avLst/>
          </a:prstGeom>
          <a:noFill/>
        </p:spPr>
        <p:txBody>
          <a:bodyPr wrap="square" rtlCol="0">
            <a:spAutoFit/>
          </a:bodyPr>
          <a:lstStyle/>
          <a:p>
            <a:r>
              <a:rPr lang="es-CO" sz="2000" b="1" dirty="0">
                <a:solidFill>
                  <a:schemeClr val="bg1"/>
                </a:solidFill>
              </a:rPr>
              <a:t>Millones de Pesos</a:t>
            </a:r>
          </a:p>
        </p:txBody>
      </p:sp>
      <p:sp>
        <p:nvSpPr>
          <p:cNvPr id="24" name="Título 1">
            <a:extLst>
              <a:ext uri="{FF2B5EF4-FFF2-40B4-BE49-F238E27FC236}">
                <a16:creationId xmlns:a16="http://schemas.microsoft.com/office/drawing/2014/main" xmlns="" id="{B9EB7AF0-54A3-4268-B7F9-9F57227D0BDB}"/>
              </a:ext>
            </a:extLst>
          </p:cNvPr>
          <p:cNvSpPr txBox="1">
            <a:spLocks/>
          </p:cNvSpPr>
          <p:nvPr/>
        </p:nvSpPr>
        <p:spPr>
          <a:xfrm>
            <a:off x="76941" y="72275"/>
            <a:ext cx="12158604" cy="140831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rPr>
              <a:t>Proyecto. Apoyo Fortalecimiento Participación Ciudadana y Democrática en Control Social, Procesos Electorales y Asuntos Religiosos San Andrés.</a:t>
            </a:r>
            <a:endParaRPr lang="es-CO" sz="28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endParaRPr>
          </a:p>
        </p:txBody>
      </p:sp>
      <p:sp>
        <p:nvSpPr>
          <p:cNvPr id="25" name="CuadroTexto 24">
            <a:extLst>
              <a:ext uri="{FF2B5EF4-FFF2-40B4-BE49-F238E27FC236}">
                <a16:creationId xmlns:a16="http://schemas.microsoft.com/office/drawing/2014/main" xmlns="" id="{6483BC6B-84F6-4283-B375-501452CAAA08}"/>
              </a:ext>
            </a:extLst>
          </p:cNvPr>
          <p:cNvSpPr txBox="1"/>
          <p:nvPr/>
        </p:nvSpPr>
        <p:spPr>
          <a:xfrm>
            <a:off x="215254" y="1570023"/>
            <a:ext cx="7010464" cy="830997"/>
          </a:xfrm>
          <a:prstGeom prst="rect">
            <a:avLst/>
          </a:prstGeom>
          <a:noFill/>
        </p:spPr>
        <p:txBody>
          <a:bodyPr wrap="square" rtlCol="0">
            <a:spAutoFit/>
          </a:bodyPr>
          <a:lstStyle/>
          <a:p>
            <a:pPr marL="342900" indent="-342900">
              <a:buClr>
                <a:schemeClr val="accent4"/>
              </a:buClr>
              <a:buFont typeface="Wingdings" panose="05000000000000000000" pitchFamily="2" charset="2"/>
              <a:buChar char="ü"/>
            </a:pPr>
            <a:endParaRPr lang="es-MX" sz="1600" dirty="0">
              <a:solidFill>
                <a:schemeClr val="tx2"/>
              </a:solidFill>
            </a:endParaRPr>
          </a:p>
          <a:p>
            <a:pPr>
              <a:buClr>
                <a:schemeClr val="accent4"/>
              </a:buClr>
            </a:pPr>
            <a:endParaRPr lang="es-MX" sz="1600" dirty="0">
              <a:solidFill>
                <a:schemeClr val="tx2"/>
              </a:solidFill>
            </a:endParaRPr>
          </a:p>
          <a:p>
            <a:pPr marL="342900" indent="-342900">
              <a:buClr>
                <a:schemeClr val="accent4"/>
              </a:buClr>
              <a:buFont typeface="Wingdings" panose="05000000000000000000" pitchFamily="2" charset="2"/>
              <a:buChar char="ü"/>
            </a:pPr>
            <a:endParaRPr lang="es-MX" sz="1600" dirty="0">
              <a:solidFill>
                <a:schemeClr val="tx2"/>
              </a:solidFill>
            </a:endParaRPr>
          </a:p>
        </p:txBody>
      </p:sp>
      <p:sp>
        <p:nvSpPr>
          <p:cNvPr id="16" name="CuadroTexto 15">
            <a:extLst>
              <a:ext uri="{FF2B5EF4-FFF2-40B4-BE49-F238E27FC236}">
                <a16:creationId xmlns:a16="http://schemas.microsoft.com/office/drawing/2014/main" xmlns="" id="{47C56ABD-B3FC-4E6F-AD77-FF5DC7656800}"/>
              </a:ext>
            </a:extLst>
          </p:cNvPr>
          <p:cNvSpPr txBox="1"/>
          <p:nvPr/>
        </p:nvSpPr>
        <p:spPr>
          <a:xfrm>
            <a:off x="9311172" y="1531304"/>
            <a:ext cx="2296882" cy="369332"/>
          </a:xfrm>
          <a:prstGeom prst="rect">
            <a:avLst/>
          </a:prstGeom>
          <a:noFill/>
        </p:spPr>
        <p:txBody>
          <a:bodyPr wrap="square" rtlCol="0">
            <a:spAutoFit/>
          </a:bodyPr>
          <a:lstStyle/>
          <a:p>
            <a:r>
              <a:rPr lang="es-CO" dirty="0">
                <a:solidFill>
                  <a:schemeClr val="bg1"/>
                </a:solidFill>
              </a:rPr>
              <a:t>Presupuesto</a:t>
            </a:r>
            <a:r>
              <a:rPr lang="es-CO" dirty="0"/>
              <a:t> </a:t>
            </a:r>
            <a:r>
              <a:rPr lang="es-CO" dirty="0">
                <a:solidFill>
                  <a:schemeClr val="bg1"/>
                </a:solidFill>
              </a:rPr>
              <a:t>Asignado</a:t>
            </a:r>
          </a:p>
        </p:txBody>
      </p:sp>
      <p:sp>
        <p:nvSpPr>
          <p:cNvPr id="17" name="CuadroTexto 16">
            <a:extLst>
              <a:ext uri="{FF2B5EF4-FFF2-40B4-BE49-F238E27FC236}">
                <a16:creationId xmlns:a16="http://schemas.microsoft.com/office/drawing/2014/main" xmlns="" id="{6983364C-2CCA-4B5D-A64F-C9339208E586}"/>
              </a:ext>
            </a:extLst>
          </p:cNvPr>
          <p:cNvSpPr txBox="1"/>
          <p:nvPr/>
        </p:nvSpPr>
        <p:spPr>
          <a:xfrm>
            <a:off x="6266228" y="1480587"/>
            <a:ext cx="5710518" cy="3662541"/>
          </a:xfrm>
          <a:prstGeom prst="rect">
            <a:avLst/>
          </a:prstGeom>
          <a:noFill/>
        </p:spPr>
        <p:txBody>
          <a:bodyPr wrap="square" rtlCol="0">
            <a:spAutoFit/>
          </a:bodyPr>
          <a:lstStyle/>
          <a:p>
            <a:pPr marL="342900" indent="-342900" algn="just">
              <a:buClr>
                <a:schemeClr val="accent4"/>
              </a:buClr>
              <a:buFont typeface="Wingdings" panose="05000000000000000000" pitchFamily="2" charset="2"/>
              <a:buChar char="ü"/>
            </a:pPr>
            <a:r>
              <a:rPr lang="es-MX" sz="2400" dirty="0">
                <a:solidFill>
                  <a:schemeClr val="tx2"/>
                </a:solidFill>
              </a:rPr>
              <a:t>Formalización y elaboración del Plan de acción de la Red Interinstitucional de apoyo a las veedurías ciudadanas y su socialización con la comunidad mediante las redes sociales de la Gobernación. </a:t>
            </a:r>
          </a:p>
          <a:p>
            <a:pPr>
              <a:buClr>
                <a:schemeClr val="accent4"/>
              </a:buClr>
            </a:pPr>
            <a:endParaRPr lang="es-MX" sz="2400" dirty="0">
              <a:solidFill>
                <a:schemeClr val="tx2"/>
              </a:solidFill>
            </a:endParaRPr>
          </a:p>
          <a:p>
            <a:pPr marL="342900" indent="-342900">
              <a:buClr>
                <a:schemeClr val="accent4"/>
              </a:buClr>
              <a:buFont typeface="Wingdings" panose="05000000000000000000" pitchFamily="2" charset="2"/>
              <a:buChar char="ü"/>
            </a:pPr>
            <a:r>
              <a:rPr lang="es-MX" sz="2400" dirty="0">
                <a:solidFill>
                  <a:schemeClr val="tx2"/>
                </a:solidFill>
              </a:rPr>
              <a:t>El 25 de octubre del presente año, se realizo la 4ta reunión del consejo de Paz y Derechos Humanos.</a:t>
            </a:r>
          </a:p>
          <a:p>
            <a:pPr marL="342900" indent="-342900">
              <a:buClr>
                <a:schemeClr val="accent4"/>
              </a:buClr>
              <a:buFont typeface="Wingdings" panose="05000000000000000000" pitchFamily="2" charset="2"/>
              <a:buChar char="ü"/>
            </a:pPr>
            <a:endParaRPr lang="es-MX" sz="1600" dirty="0">
              <a:solidFill>
                <a:schemeClr val="tx2"/>
              </a:solidFill>
            </a:endParaRPr>
          </a:p>
        </p:txBody>
      </p:sp>
      <p:pic>
        <p:nvPicPr>
          <p:cNvPr id="18" name="Imagen 17">
            <a:extLst>
              <a:ext uri="{FF2B5EF4-FFF2-40B4-BE49-F238E27FC236}">
                <a16:creationId xmlns:a16="http://schemas.microsoft.com/office/drawing/2014/main" xmlns="" id="{90CE0D84-05D4-43E8-A158-B5DE581F1852}"/>
              </a:ext>
            </a:extLst>
          </p:cNvPr>
          <p:cNvPicPr>
            <a:picLocks noChangeAspect="1"/>
          </p:cNvPicPr>
          <p:nvPr/>
        </p:nvPicPr>
        <p:blipFill>
          <a:blip r:embed="rId3"/>
          <a:stretch>
            <a:fillRect/>
          </a:stretch>
        </p:blipFill>
        <p:spPr>
          <a:xfrm>
            <a:off x="306301" y="1192939"/>
            <a:ext cx="5495264" cy="3665298"/>
          </a:xfrm>
          <a:prstGeom prst="rect">
            <a:avLst/>
          </a:prstGeom>
        </p:spPr>
      </p:pic>
    </p:spTree>
    <p:extLst>
      <p:ext uri="{BB962C8B-B14F-4D97-AF65-F5344CB8AC3E}">
        <p14:creationId xmlns:p14="http://schemas.microsoft.com/office/powerpoint/2010/main" val="1154123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xmlns="" id="{4C5768DD-1F2E-4D69-8CF6-CF59B238EBC9}"/>
              </a:ext>
            </a:extLst>
          </p:cNvPr>
          <p:cNvSpPr txBox="1"/>
          <p:nvPr/>
        </p:nvSpPr>
        <p:spPr>
          <a:xfrm>
            <a:off x="9355795" y="2848094"/>
            <a:ext cx="2358501" cy="400110"/>
          </a:xfrm>
          <a:prstGeom prst="rect">
            <a:avLst/>
          </a:prstGeom>
          <a:noFill/>
        </p:spPr>
        <p:txBody>
          <a:bodyPr wrap="square" rtlCol="0">
            <a:spAutoFit/>
          </a:bodyPr>
          <a:lstStyle/>
          <a:p>
            <a:r>
              <a:rPr lang="es-CO" sz="2000" b="1" dirty="0">
                <a:solidFill>
                  <a:schemeClr val="bg1"/>
                </a:solidFill>
              </a:rPr>
              <a:t>Millones de Pesos</a:t>
            </a:r>
          </a:p>
        </p:txBody>
      </p:sp>
      <p:sp>
        <p:nvSpPr>
          <p:cNvPr id="24" name="Título 1">
            <a:extLst>
              <a:ext uri="{FF2B5EF4-FFF2-40B4-BE49-F238E27FC236}">
                <a16:creationId xmlns:a16="http://schemas.microsoft.com/office/drawing/2014/main" xmlns="" id="{B9EB7AF0-54A3-4268-B7F9-9F57227D0BDB}"/>
              </a:ext>
            </a:extLst>
          </p:cNvPr>
          <p:cNvSpPr txBox="1">
            <a:spLocks/>
          </p:cNvSpPr>
          <p:nvPr/>
        </p:nvSpPr>
        <p:spPr>
          <a:xfrm>
            <a:off x="243122" y="6551"/>
            <a:ext cx="11403944" cy="1177104"/>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2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rPr>
              <a:t>Programa 1.  Convivencia ciudadana para construir espacios seguros</a:t>
            </a:r>
            <a:endParaRPr lang="es-CO" sz="32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endParaRPr>
          </a:p>
        </p:txBody>
      </p:sp>
      <p:graphicFrame>
        <p:nvGraphicFramePr>
          <p:cNvPr id="25" name="Tabla 24">
            <a:extLst>
              <a:ext uri="{FF2B5EF4-FFF2-40B4-BE49-F238E27FC236}">
                <a16:creationId xmlns:a16="http://schemas.microsoft.com/office/drawing/2014/main" xmlns="" id="{F59717B6-BA4E-4A28-BD3D-F0B376EA848B}"/>
              </a:ext>
            </a:extLst>
          </p:cNvPr>
          <p:cNvGraphicFramePr>
            <a:graphicFrameLocks noGrp="1"/>
          </p:cNvGraphicFramePr>
          <p:nvPr>
            <p:extLst/>
          </p:nvPr>
        </p:nvGraphicFramePr>
        <p:xfrm>
          <a:off x="1079728" y="1617575"/>
          <a:ext cx="9730732" cy="2843440"/>
        </p:xfrm>
        <a:graphic>
          <a:graphicData uri="http://schemas.openxmlformats.org/drawingml/2006/table">
            <a:tbl>
              <a:tblPr firstRow="1" bandRow="1">
                <a:tableStyleId>{17292A2E-F333-43FB-9621-5CBBE7FDCDCB}</a:tableStyleId>
              </a:tblPr>
              <a:tblGrid>
                <a:gridCol w="4773139">
                  <a:extLst>
                    <a:ext uri="{9D8B030D-6E8A-4147-A177-3AD203B41FA5}">
                      <a16:colId xmlns:a16="http://schemas.microsoft.com/office/drawing/2014/main" xmlns="" val="1473574224"/>
                    </a:ext>
                  </a:extLst>
                </a:gridCol>
                <a:gridCol w="1342900">
                  <a:extLst>
                    <a:ext uri="{9D8B030D-6E8A-4147-A177-3AD203B41FA5}">
                      <a16:colId xmlns:a16="http://schemas.microsoft.com/office/drawing/2014/main" xmlns="" val="68243287"/>
                    </a:ext>
                  </a:extLst>
                </a:gridCol>
                <a:gridCol w="1629381">
                  <a:extLst>
                    <a:ext uri="{9D8B030D-6E8A-4147-A177-3AD203B41FA5}">
                      <a16:colId xmlns:a16="http://schemas.microsoft.com/office/drawing/2014/main" xmlns="" val="2708345189"/>
                    </a:ext>
                  </a:extLst>
                </a:gridCol>
                <a:gridCol w="1985312">
                  <a:extLst>
                    <a:ext uri="{9D8B030D-6E8A-4147-A177-3AD203B41FA5}">
                      <a16:colId xmlns:a16="http://schemas.microsoft.com/office/drawing/2014/main" xmlns="" val="1129175181"/>
                    </a:ext>
                  </a:extLst>
                </a:gridCol>
              </a:tblGrid>
              <a:tr h="486847">
                <a:tc>
                  <a:txBody>
                    <a:bodyPr/>
                    <a:lstStyle/>
                    <a:p>
                      <a:pPr algn="ctr" fontAlgn="ctr"/>
                      <a:r>
                        <a:rPr lang="es-CO" sz="1400" b="1" i="0" u="none" strike="noStrike" dirty="0">
                          <a:solidFill>
                            <a:srgbClr val="084358"/>
                          </a:solidFill>
                          <a:effectLst/>
                          <a:latin typeface="Amasis MT Pro Light" panose="02040304050005020304" pitchFamily="18" charset="0"/>
                        </a:rPr>
                        <a:t>DESCRIPCIÓN DE LA META</a:t>
                      </a:r>
                    </a:p>
                  </a:txBody>
                  <a:tcPr marL="7620" marR="7620" marT="7620" marB="0" anchor="ctr"/>
                </a:tc>
                <a:tc>
                  <a:txBody>
                    <a:bodyPr/>
                    <a:lstStyle/>
                    <a:p>
                      <a:pPr algn="ctr" fontAlgn="ctr"/>
                      <a:r>
                        <a:rPr lang="es-CO" sz="1400" b="1" i="0" u="none" strike="noStrike" dirty="0">
                          <a:solidFill>
                            <a:srgbClr val="084358"/>
                          </a:solidFill>
                          <a:effectLst/>
                          <a:latin typeface="Amasis MT Pro Light" panose="02040304050005020304" pitchFamily="18" charset="0"/>
                        </a:rPr>
                        <a:t>META PROGRAMADA</a:t>
                      </a:r>
                    </a:p>
                  </a:txBody>
                  <a:tcPr marL="7620" marR="7620" marT="7620" marB="0" anchor="ctr"/>
                </a:tc>
                <a:tc>
                  <a:txBody>
                    <a:bodyPr/>
                    <a:lstStyle/>
                    <a:p>
                      <a:pPr algn="ctr" fontAlgn="ctr"/>
                      <a:r>
                        <a:rPr lang="es-CO" sz="1400" b="1" i="0" u="none" strike="noStrike">
                          <a:solidFill>
                            <a:srgbClr val="084358"/>
                          </a:solidFill>
                          <a:effectLst/>
                          <a:latin typeface="Amasis MT Pro Light" panose="02040304050005020304" pitchFamily="18" charset="0"/>
                        </a:rPr>
                        <a:t>META CUMPLIDA</a:t>
                      </a:r>
                    </a:p>
                  </a:txBody>
                  <a:tcPr marL="7620" marR="7620" marT="7620" marB="0" anchor="ctr"/>
                </a:tc>
                <a:tc>
                  <a:txBody>
                    <a:bodyPr/>
                    <a:lstStyle/>
                    <a:p>
                      <a:pPr algn="ctr" fontAlgn="ctr"/>
                      <a:r>
                        <a:rPr lang="es-CO" sz="1400" b="1" i="0" u="none" strike="noStrike" dirty="0">
                          <a:solidFill>
                            <a:srgbClr val="084358"/>
                          </a:solidFill>
                          <a:effectLst/>
                          <a:latin typeface="Amasis MT Pro Light" panose="02040304050005020304" pitchFamily="18" charset="0"/>
                        </a:rPr>
                        <a:t>% CUMPLIMIENTO DE METAS</a:t>
                      </a:r>
                    </a:p>
                  </a:txBody>
                  <a:tcPr marL="7620" marR="7620" marT="7620" marB="0" anchor="ctr"/>
                </a:tc>
                <a:extLst>
                  <a:ext uri="{0D108BD9-81ED-4DB2-BD59-A6C34878D82A}">
                    <a16:rowId xmlns:a16="http://schemas.microsoft.com/office/drawing/2014/main" xmlns="" val="3790834809"/>
                  </a:ext>
                </a:extLst>
              </a:tr>
              <a:tr h="717460">
                <a:tc>
                  <a:txBody>
                    <a:bodyPr/>
                    <a:lstStyle/>
                    <a:p>
                      <a:pPr algn="just" fontAlgn="ctr"/>
                      <a:r>
                        <a:rPr lang="es-MX" sz="1600" b="0" i="0" u="none" strike="noStrike" dirty="0">
                          <a:solidFill>
                            <a:srgbClr val="084358"/>
                          </a:solidFill>
                          <a:effectLst/>
                          <a:latin typeface="Amasis MT Pro Light" panose="02040304050005020304" pitchFamily="18" charset="0"/>
                        </a:rPr>
                        <a:t>Implementar acciones de control y vigilancia  para la recuperación del espacio publico </a:t>
                      </a:r>
                    </a:p>
                  </a:txBody>
                  <a:tcPr marL="7620" marR="7620" marT="7620" marB="0" anchor="ctr"/>
                </a:tc>
                <a:tc>
                  <a:txBody>
                    <a:bodyPr/>
                    <a:lstStyle/>
                    <a:p>
                      <a:pPr algn="ctr" rtl="0" fontAlgn="ctr"/>
                      <a:r>
                        <a:rPr lang="es-CO" sz="1600" b="0" i="0" u="none" strike="noStrike" dirty="0">
                          <a:solidFill>
                            <a:srgbClr val="084358"/>
                          </a:solidFill>
                          <a:effectLst/>
                          <a:latin typeface="Amasis MT Pro Light" panose="02040304050005020304" pitchFamily="18" charset="0"/>
                        </a:rPr>
                        <a:t>1</a:t>
                      </a:r>
                    </a:p>
                  </a:txBody>
                  <a:tcPr marL="7620" marR="7620" marT="7620" marB="0" anchor="ctr"/>
                </a:tc>
                <a:tc>
                  <a:txBody>
                    <a:bodyPr/>
                    <a:lstStyle/>
                    <a:p>
                      <a:pPr algn="ctr" rtl="0" fontAlgn="ctr"/>
                      <a:r>
                        <a:rPr lang="es-CO" sz="1600" b="0" i="0" u="none" strike="noStrike" dirty="0">
                          <a:solidFill>
                            <a:srgbClr val="084358"/>
                          </a:solidFill>
                          <a:effectLst/>
                          <a:latin typeface="Amasis MT Pro Light" panose="02040304050005020304" pitchFamily="18" charset="0"/>
                        </a:rPr>
                        <a:t>                1 </a:t>
                      </a:r>
                    </a:p>
                  </a:txBody>
                  <a:tcPr marL="7620" marR="7620" marT="7620" marB="0" anchor="ctr"/>
                </a:tc>
                <a:tc>
                  <a:txBody>
                    <a:bodyPr/>
                    <a:lstStyle/>
                    <a:p>
                      <a:pPr algn="r" fontAlgn="b"/>
                      <a:r>
                        <a:rPr lang="es-CO" sz="1600" b="0" i="0" u="none" strike="noStrike" dirty="0">
                          <a:solidFill>
                            <a:srgbClr val="084358"/>
                          </a:solidFill>
                          <a:effectLst/>
                          <a:latin typeface="Amasis MT Pro Light" panose="02040304050005020304" pitchFamily="18" charset="0"/>
                        </a:rPr>
                        <a:t>100%</a:t>
                      </a:r>
                    </a:p>
                  </a:txBody>
                  <a:tcPr marL="7620" marR="7620" marT="7620" marB="0" anchor="b"/>
                </a:tc>
                <a:extLst>
                  <a:ext uri="{0D108BD9-81ED-4DB2-BD59-A6C34878D82A}">
                    <a16:rowId xmlns:a16="http://schemas.microsoft.com/office/drawing/2014/main" xmlns="" val="2473060844"/>
                  </a:ext>
                </a:extLst>
              </a:tr>
              <a:tr h="717460">
                <a:tc>
                  <a:txBody>
                    <a:bodyPr/>
                    <a:lstStyle/>
                    <a:p>
                      <a:pPr algn="just" fontAlgn="ctr"/>
                      <a:r>
                        <a:rPr lang="es-MX" sz="1600" b="0" i="0" u="none" strike="noStrike">
                          <a:solidFill>
                            <a:srgbClr val="084358"/>
                          </a:solidFill>
                          <a:effectLst/>
                          <a:latin typeface="Amasis MT Pro Light" panose="02040304050005020304" pitchFamily="18" charset="0"/>
                        </a:rPr>
                        <a:t>Diseñar una estrategia interinstitucional articulada  orientada al control de ruido que afecten a la comunidad y al ambiente</a:t>
                      </a:r>
                    </a:p>
                  </a:txBody>
                  <a:tcPr marL="7620" marR="7620" marT="7620" marB="0" anchor="ctr"/>
                </a:tc>
                <a:tc>
                  <a:txBody>
                    <a:bodyPr/>
                    <a:lstStyle/>
                    <a:p>
                      <a:pPr algn="ctr" fontAlgn="ctr"/>
                      <a:r>
                        <a:rPr lang="es-CO" sz="1600" b="0" i="0" u="none" strike="noStrike" dirty="0">
                          <a:solidFill>
                            <a:srgbClr val="084358"/>
                          </a:solidFill>
                          <a:effectLst/>
                          <a:latin typeface="Amasis MT Pro Light" panose="02040304050005020304" pitchFamily="18" charset="0"/>
                        </a:rPr>
                        <a:t>1</a:t>
                      </a:r>
                    </a:p>
                  </a:txBody>
                  <a:tcPr marL="7620" marR="7620" marT="7620" marB="0" anchor="ctr"/>
                </a:tc>
                <a:tc>
                  <a:txBody>
                    <a:bodyPr/>
                    <a:lstStyle/>
                    <a:p>
                      <a:pPr algn="ctr" rtl="0" fontAlgn="ctr"/>
                      <a:r>
                        <a:rPr lang="es-CO" sz="1600" b="0" i="0" u="none" strike="noStrike" dirty="0">
                          <a:solidFill>
                            <a:srgbClr val="084358"/>
                          </a:solidFill>
                          <a:effectLst/>
                          <a:latin typeface="Amasis MT Pro Light" panose="02040304050005020304" pitchFamily="18" charset="0"/>
                        </a:rPr>
                        <a:t>                1 </a:t>
                      </a:r>
                    </a:p>
                  </a:txBody>
                  <a:tcPr marL="7620" marR="7620" marT="7620" marB="0" anchor="ctr"/>
                </a:tc>
                <a:tc>
                  <a:txBody>
                    <a:bodyPr/>
                    <a:lstStyle/>
                    <a:p>
                      <a:pPr algn="r" fontAlgn="b"/>
                      <a:r>
                        <a:rPr lang="es-CO" sz="1600" b="0" i="0" u="none" strike="noStrike" dirty="0">
                          <a:solidFill>
                            <a:srgbClr val="084358"/>
                          </a:solidFill>
                          <a:effectLst/>
                          <a:latin typeface="Amasis MT Pro Light" panose="02040304050005020304" pitchFamily="18" charset="0"/>
                        </a:rPr>
                        <a:t>100%</a:t>
                      </a:r>
                    </a:p>
                  </a:txBody>
                  <a:tcPr marL="7620" marR="7620" marT="7620" marB="0" anchor="b"/>
                </a:tc>
                <a:extLst>
                  <a:ext uri="{0D108BD9-81ED-4DB2-BD59-A6C34878D82A}">
                    <a16:rowId xmlns:a16="http://schemas.microsoft.com/office/drawing/2014/main" xmlns="" val="1512294910"/>
                  </a:ext>
                </a:extLst>
              </a:tr>
              <a:tr h="717460">
                <a:tc>
                  <a:txBody>
                    <a:bodyPr/>
                    <a:lstStyle/>
                    <a:p>
                      <a:pPr algn="just" fontAlgn="ctr"/>
                      <a:r>
                        <a:rPr lang="es-MX" sz="1600" b="0" i="0" u="none" strike="noStrike">
                          <a:solidFill>
                            <a:srgbClr val="084358"/>
                          </a:solidFill>
                          <a:effectLst/>
                          <a:latin typeface="Amasis MT Pro Light" panose="02040304050005020304" pitchFamily="18" charset="0"/>
                        </a:rPr>
                        <a:t>Implementar el programa para promover convivencia ciudadana y la creación de espacios seguro reduciendo el delito</a:t>
                      </a:r>
                    </a:p>
                  </a:txBody>
                  <a:tcPr marL="7620" marR="7620" marT="7620" marB="0" anchor="ctr"/>
                </a:tc>
                <a:tc>
                  <a:txBody>
                    <a:bodyPr/>
                    <a:lstStyle/>
                    <a:p>
                      <a:pPr algn="ctr" rtl="0" fontAlgn="ctr"/>
                      <a:r>
                        <a:rPr lang="es-CO" sz="1600" b="0" i="0" u="none" strike="noStrike" dirty="0">
                          <a:solidFill>
                            <a:srgbClr val="084358"/>
                          </a:solidFill>
                          <a:effectLst/>
                          <a:latin typeface="Amasis MT Pro Light" panose="02040304050005020304" pitchFamily="18" charset="0"/>
                        </a:rPr>
                        <a:t>700</a:t>
                      </a:r>
                    </a:p>
                  </a:txBody>
                  <a:tcPr marL="7620" marR="7620" marT="7620" marB="0" anchor="ctr"/>
                </a:tc>
                <a:tc>
                  <a:txBody>
                    <a:bodyPr/>
                    <a:lstStyle/>
                    <a:p>
                      <a:pPr algn="ctr" rtl="0" fontAlgn="ctr"/>
                      <a:r>
                        <a:rPr lang="es-CO" sz="1600" b="0" i="0" u="none" strike="noStrike" dirty="0">
                          <a:solidFill>
                            <a:srgbClr val="084358"/>
                          </a:solidFill>
                          <a:effectLst/>
                          <a:latin typeface="Amasis MT Pro Light" panose="02040304050005020304" pitchFamily="18" charset="0"/>
                        </a:rPr>
                        <a:t>            700 </a:t>
                      </a:r>
                    </a:p>
                  </a:txBody>
                  <a:tcPr marL="7620" marR="7620" marT="7620" marB="0" anchor="ctr"/>
                </a:tc>
                <a:tc>
                  <a:txBody>
                    <a:bodyPr/>
                    <a:lstStyle/>
                    <a:p>
                      <a:pPr algn="r" fontAlgn="b"/>
                      <a:r>
                        <a:rPr lang="es-CO" sz="1600" b="0" i="0" u="none" strike="noStrike" dirty="0">
                          <a:solidFill>
                            <a:srgbClr val="084358"/>
                          </a:solidFill>
                          <a:effectLst/>
                          <a:latin typeface="Amasis MT Pro Light" panose="02040304050005020304" pitchFamily="18" charset="0"/>
                        </a:rPr>
                        <a:t>100%</a:t>
                      </a:r>
                    </a:p>
                  </a:txBody>
                  <a:tcPr marL="7620" marR="7620" marT="7620" marB="0" anchor="b"/>
                </a:tc>
                <a:extLst>
                  <a:ext uri="{0D108BD9-81ED-4DB2-BD59-A6C34878D82A}">
                    <a16:rowId xmlns:a16="http://schemas.microsoft.com/office/drawing/2014/main" xmlns="" val="2458242931"/>
                  </a:ext>
                </a:extLst>
              </a:tr>
            </a:tbl>
          </a:graphicData>
        </a:graphic>
      </p:graphicFrame>
      <p:pic>
        <p:nvPicPr>
          <p:cNvPr id="6" name="Imagen 5">
            <a:extLst>
              <a:ext uri="{FF2B5EF4-FFF2-40B4-BE49-F238E27FC236}">
                <a16:creationId xmlns:a16="http://schemas.microsoft.com/office/drawing/2014/main" xmlns="" id="{59DBE41C-C696-48A0-9063-F8DD6249168F}"/>
              </a:ext>
            </a:extLst>
          </p:cNvPr>
          <p:cNvPicPr>
            <a:picLocks noChangeAspect="1"/>
          </p:cNvPicPr>
          <p:nvPr/>
        </p:nvPicPr>
        <p:blipFill>
          <a:blip r:embed="rId2"/>
          <a:srcRect/>
          <a:stretch/>
        </p:blipFill>
        <p:spPr>
          <a:xfrm>
            <a:off x="3706" y="6551"/>
            <a:ext cx="12188294" cy="6857997"/>
          </a:xfrm>
          <a:prstGeom prst="rect">
            <a:avLst/>
          </a:prstGeom>
        </p:spPr>
      </p:pic>
    </p:spTree>
    <p:extLst>
      <p:ext uri="{BB962C8B-B14F-4D97-AF65-F5344CB8AC3E}">
        <p14:creationId xmlns:p14="http://schemas.microsoft.com/office/powerpoint/2010/main" val="4137000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4"/>
          <a:srcRect/>
          <a:stretch/>
        </p:blipFill>
        <p:spPr>
          <a:xfrm>
            <a:off x="3706" y="0"/>
            <a:ext cx="12188294" cy="6857997"/>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387404161"/>
              </p:ext>
            </p:extLst>
          </p:nvPr>
        </p:nvGraphicFramePr>
        <p:xfrm>
          <a:off x="499250" y="641446"/>
          <a:ext cx="5100932" cy="4421874"/>
        </p:xfrm>
        <a:graphic>
          <a:graphicData uri="http://schemas.openxmlformats.org/presentationml/2006/ole">
            <mc:AlternateContent xmlns:mc="http://schemas.openxmlformats.org/markup-compatibility/2006">
              <mc:Choice xmlns:v="urn:schemas-microsoft-com:vml" Requires="v">
                <p:oleObj spid="_x0000_s17421" name="Hoja de cálculo" r:id="rId5" imgW="5114771" imgH="4486236" progId="Excel.Sheet.12">
                  <p:embed/>
                </p:oleObj>
              </mc:Choice>
              <mc:Fallback>
                <p:oleObj name="Hoja de cálculo" r:id="rId5" imgW="5114771" imgH="4486236" progId="Excel.Sheet.12">
                  <p:embed/>
                  <p:pic>
                    <p:nvPicPr>
                      <p:cNvPr id="6" name="Objeto 5"/>
                      <p:cNvPicPr/>
                      <p:nvPr/>
                    </p:nvPicPr>
                    <p:blipFill>
                      <a:blip r:embed="rId6"/>
                      <a:stretch>
                        <a:fillRect/>
                      </a:stretch>
                    </p:blipFill>
                    <p:spPr>
                      <a:xfrm>
                        <a:off x="499250" y="641446"/>
                        <a:ext cx="5100932" cy="4421874"/>
                      </a:xfrm>
                      <a:prstGeom prst="rect">
                        <a:avLst/>
                      </a:prstGeom>
                    </p:spPr>
                  </p:pic>
                </p:oleObj>
              </mc:Fallback>
            </mc:AlternateContent>
          </a:graphicData>
        </a:graphic>
      </p:graphicFrame>
      <p:graphicFrame>
        <p:nvGraphicFramePr>
          <p:cNvPr id="7" name="Gráfico 6"/>
          <p:cNvGraphicFramePr>
            <a:graphicFrameLocks/>
          </p:cNvGraphicFramePr>
          <p:nvPr>
            <p:extLst>
              <p:ext uri="{D42A27DB-BD31-4B8C-83A1-F6EECF244321}">
                <p14:modId xmlns:p14="http://schemas.microsoft.com/office/powerpoint/2010/main" val="2898777018"/>
              </p:ext>
            </p:extLst>
          </p:nvPr>
        </p:nvGraphicFramePr>
        <p:xfrm>
          <a:off x="5600182" y="809409"/>
          <a:ext cx="6396200" cy="4376740"/>
        </p:xfrm>
        <a:graphic>
          <a:graphicData uri="http://schemas.openxmlformats.org/drawingml/2006/chart">
            <c:chart xmlns:c="http://schemas.openxmlformats.org/drawingml/2006/chart" xmlns:r="http://schemas.openxmlformats.org/officeDocument/2006/relationships" r:id="rId7"/>
          </a:graphicData>
        </a:graphic>
      </p:graphicFrame>
      <p:sp>
        <p:nvSpPr>
          <p:cNvPr id="2" name="Rectángulo 1"/>
          <p:cNvSpPr/>
          <p:nvPr/>
        </p:nvSpPr>
        <p:spPr>
          <a:xfrm>
            <a:off x="3092713" y="-72349"/>
            <a:ext cx="7051609" cy="954107"/>
          </a:xfrm>
          <a:prstGeom prst="rect">
            <a:avLst/>
          </a:prstGeom>
          <a:noFill/>
        </p:spPr>
        <p:txBody>
          <a:bodyPr wrap="none" lIns="91440" tIns="45720" rIns="91440" bIns="45720">
            <a:spAutoFit/>
          </a:bodyPr>
          <a:lstStyle/>
          <a:p>
            <a:pPr algn="ctr"/>
            <a:r>
              <a:rPr lang="es-MX"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EJECUCION PRESUPUESTAL 2021 </a:t>
            </a:r>
          </a:p>
          <a:p>
            <a:pPr algn="ctr"/>
            <a:r>
              <a:rPr lang="es-MX" sz="1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(15 DICIEMBRE)</a:t>
            </a:r>
            <a:endParaRPr lang="es-ES" sz="1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9799656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C:\Users\esmith\Downloads\IMG-20210426-WA0010.jpg">
            <a:extLst>
              <a:ext uri="{FF2B5EF4-FFF2-40B4-BE49-F238E27FC236}">
                <a16:creationId xmlns:a16="http://schemas.microsoft.com/office/drawing/2014/main" xmlns="" id="{3F892807-4D4F-47A6-BBFD-C8779C168D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082118" y="1521521"/>
            <a:ext cx="4870395" cy="4260714"/>
          </a:xfrm>
          <a:prstGeom prst="rect">
            <a:avLst/>
          </a:prstGeom>
          <a:noFill/>
          <a:ln>
            <a:noFill/>
          </a:ln>
        </p:spPr>
      </p:pic>
      <p:pic>
        <p:nvPicPr>
          <p:cNvPr id="19" name="Imagen 18">
            <a:extLst>
              <a:ext uri="{FF2B5EF4-FFF2-40B4-BE49-F238E27FC236}">
                <a16:creationId xmlns:a16="http://schemas.microsoft.com/office/drawing/2014/main" xmlns="" id="{AD622D32-361E-493A-9CFC-5E690515D70E}"/>
              </a:ext>
            </a:extLst>
          </p:cNvPr>
          <p:cNvPicPr>
            <a:picLocks noChangeAspect="1"/>
          </p:cNvPicPr>
          <p:nvPr/>
        </p:nvPicPr>
        <p:blipFill>
          <a:blip r:embed="rId3"/>
          <a:srcRect/>
          <a:stretch/>
        </p:blipFill>
        <p:spPr>
          <a:xfrm>
            <a:off x="0" y="3"/>
            <a:ext cx="12188294" cy="6857997"/>
          </a:xfrm>
          <a:prstGeom prst="rect">
            <a:avLst/>
          </a:prstGeom>
        </p:spPr>
      </p:pic>
      <p:sp>
        <p:nvSpPr>
          <p:cNvPr id="24" name="Título 1">
            <a:extLst>
              <a:ext uri="{FF2B5EF4-FFF2-40B4-BE49-F238E27FC236}">
                <a16:creationId xmlns:a16="http://schemas.microsoft.com/office/drawing/2014/main" xmlns="" id="{B9EB7AF0-54A3-4268-B7F9-9F57227D0BDB}"/>
              </a:ext>
            </a:extLst>
          </p:cNvPr>
          <p:cNvSpPr txBox="1">
            <a:spLocks/>
          </p:cNvSpPr>
          <p:nvPr/>
        </p:nvSpPr>
        <p:spPr>
          <a:xfrm>
            <a:off x="76940" y="72275"/>
            <a:ext cx="11875573" cy="1252025"/>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rPr>
              <a:t>Proyecto. Fortalecimiento de las acciones para un nuevo comienzo en la recuperación del espacio público y mejoramiento de las condiciones de vida de los vendedores informales en la isla de San Andrés</a:t>
            </a:r>
          </a:p>
        </p:txBody>
      </p:sp>
      <p:sp>
        <p:nvSpPr>
          <p:cNvPr id="23" name="CuadroTexto 22">
            <a:extLst>
              <a:ext uri="{FF2B5EF4-FFF2-40B4-BE49-F238E27FC236}">
                <a16:creationId xmlns:a16="http://schemas.microsoft.com/office/drawing/2014/main" xmlns="" id="{AC3FB8AB-3D77-4ACE-855A-6CF1AC3BEBE7}"/>
              </a:ext>
            </a:extLst>
          </p:cNvPr>
          <p:cNvSpPr txBox="1"/>
          <p:nvPr/>
        </p:nvSpPr>
        <p:spPr>
          <a:xfrm>
            <a:off x="182019" y="1396572"/>
            <a:ext cx="6718080" cy="3785652"/>
          </a:xfrm>
          <a:prstGeom prst="rect">
            <a:avLst/>
          </a:prstGeom>
          <a:noFill/>
        </p:spPr>
        <p:txBody>
          <a:bodyPr wrap="square" rtlCol="0">
            <a:spAutoFit/>
          </a:bodyPr>
          <a:lstStyle/>
          <a:p>
            <a:pPr marL="342900" indent="-342900" algn="just">
              <a:buClr>
                <a:schemeClr val="accent4"/>
              </a:buClr>
              <a:buFont typeface="Wingdings" panose="05000000000000000000" pitchFamily="2" charset="2"/>
              <a:buChar char="ü"/>
            </a:pPr>
            <a:r>
              <a:rPr lang="es-MX" sz="2400" dirty="0">
                <a:solidFill>
                  <a:schemeClr val="accent1">
                    <a:lumMod val="50000"/>
                  </a:schemeClr>
                </a:solidFill>
                <a:latin typeface="Amasis MT Pro Light" panose="02040304050005020304" pitchFamily="18" charset="0"/>
              </a:rPr>
              <a:t>Realización de Inspección y vigilancia del Espacio Público centro y Cayos:</a:t>
            </a:r>
            <a:r>
              <a:rPr lang="es-MX" sz="2400" dirty="0">
                <a:solidFill>
                  <a:schemeClr val="accent4"/>
                </a:solidFill>
                <a:latin typeface="Amasis MT Pro Light" panose="02040304050005020304" pitchFamily="18" charset="0"/>
              </a:rPr>
              <a:t> </a:t>
            </a:r>
            <a:r>
              <a:rPr lang="es-MX" sz="2400" b="1" dirty="0" err="1">
                <a:solidFill>
                  <a:schemeClr val="accent4"/>
                </a:solidFill>
                <a:latin typeface="Amasis MT Pro Light" panose="02040304050005020304" pitchFamily="18" charset="0"/>
              </a:rPr>
              <a:t>Haines</a:t>
            </a:r>
            <a:r>
              <a:rPr lang="es-MX" sz="2400" b="1" dirty="0">
                <a:solidFill>
                  <a:schemeClr val="accent4"/>
                </a:solidFill>
                <a:latin typeface="Amasis MT Pro Light" panose="02040304050005020304" pitchFamily="18" charset="0"/>
              </a:rPr>
              <a:t> Cay, Johnny Cay </a:t>
            </a:r>
            <a:r>
              <a:rPr lang="en-US" sz="2400" b="1" dirty="0">
                <a:solidFill>
                  <a:schemeClr val="accent4"/>
                </a:solidFill>
                <a:latin typeface="Amasis MT Pro Light" panose="02040304050005020304" pitchFamily="18" charset="0"/>
              </a:rPr>
              <a:t>Spratt Bight, </a:t>
            </a:r>
            <a:r>
              <a:rPr lang="en-US" sz="2400" b="1" dirty="0" err="1">
                <a:solidFill>
                  <a:schemeClr val="accent4"/>
                </a:solidFill>
                <a:latin typeface="Amasis MT Pro Light" panose="02040304050005020304" pitchFamily="18" charset="0"/>
              </a:rPr>
              <a:t>Acuario</a:t>
            </a:r>
            <a:r>
              <a:rPr lang="en-US" sz="2400" b="1" dirty="0">
                <a:solidFill>
                  <a:schemeClr val="accent4"/>
                </a:solidFill>
                <a:latin typeface="Amasis MT Pro Light" panose="02040304050005020304" pitchFamily="18" charset="0"/>
              </a:rPr>
              <a:t>, tiendas de Barrio.</a:t>
            </a:r>
            <a:endParaRPr lang="es-MX" sz="2400" b="1" dirty="0">
              <a:solidFill>
                <a:schemeClr val="accent4"/>
              </a:solidFill>
              <a:latin typeface="Amasis MT Pro Light" panose="02040304050005020304" pitchFamily="18" charset="0"/>
            </a:endParaRPr>
          </a:p>
          <a:p>
            <a:pPr algn="just">
              <a:buClr>
                <a:schemeClr val="accent4"/>
              </a:buClr>
            </a:pPr>
            <a:endParaRPr lang="es-MX" sz="2400" dirty="0">
              <a:solidFill>
                <a:schemeClr val="accent1">
                  <a:lumMod val="50000"/>
                </a:schemeClr>
              </a:solidFill>
              <a:latin typeface="Amasis MT Pro Light" panose="02040304050005020304" pitchFamily="18" charset="0"/>
            </a:endParaRPr>
          </a:p>
          <a:p>
            <a:pPr marL="342900" indent="-342900" algn="just">
              <a:buClr>
                <a:schemeClr val="accent4"/>
              </a:buClr>
              <a:buFont typeface="Wingdings" panose="05000000000000000000" pitchFamily="2" charset="2"/>
              <a:buChar char="ü"/>
            </a:pPr>
            <a:r>
              <a:rPr lang="es-MX" sz="2400" dirty="0">
                <a:solidFill>
                  <a:schemeClr val="accent1">
                    <a:lumMod val="50000"/>
                  </a:schemeClr>
                </a:solidFill>
                <a:latin typeface="Amasis MT Pro Light" panose="02040304050005020304" pitchFamily="18" charset="0"/>
              </a:rPr>
              <a:t>Seguimiento a denuncia presencia vendedores ambulantes en distintos sectores de la Isla.</a:t>
            </a:r>
          </a:p>
          <a:p>
            <a:pPr marL="342900" indent="-342900" algn="just">
              <a:buClr>
                <a:schemeClr val="accent4"/>
              </a:buClr>
              <a:buFont typeface="Wingdings" panose="05000000000000000000" pitchFamily="2" charset="2"/>
              <a:buChar char="ü"/>
            </a:pPr>
            <a:endParaRPr lang="es-MX" sz="2400" dirty="0">
              <a:solidFill>
                <a:schemeClr val="accent1">
                  <a:lumMod val="50000"/>
                </a:schemeClr>
              </a:solidFill>
              <a:latin typeface="Amasis MT Pro Light" panose="02040304050005020304" pitchFamily="18" charset="0"/>
            </a:endParaRPr>
          </a:p>
          <a:p>
            <a:pPr marL="342900" indent="-342900" algn="just">
              <a:buClr>
                <a:schemeClr val="accent4"/>
              </a:buClr>
              <a:buFont typeface="Wingdings" panose="05000000000000000000" pitchFamily="2" charset="2"/>
              <a:buChar char="ü"/>
            </a:pPr>
            <a:r>
              <a:rPr lang="es-MX" sz="2400" dirty="0">
                <a:solidFill>
                  <a:schemeClr val="accent1">
                    <a:lumMod val="50000"/>
                  </a:schemeClr>
                </a:solidFill>
                <a:latin typeface="Amasis MT Pro Light" panose="02040304050005020304" pitchFamily="18" charset="0"/>
              </a:rPr>
              <a:t>Visitas a establecimientos: </a:t>
            </a:r>
            <a:r>
              <a:rPr lang="es-MX" sz="2400" b="1" dirty="0">
                <a:solidFill>
                  <a:srgbClr val="FFC000"/>
                </a:solidFill>
                <a:latin typeface="Amasis MT Pro Light" panose="02040304050005020304" pitchFamily="18" charset="0"/>
              </a:rPr>
              <a:t>52 inspecciones diarias (Vendedores ambulantes)</a:t>
            </a:r>
            <a:r>
              <a:rPr lang="es-MX" sz="2400" dirty="0">
                <a:solidFill>
                  <a:schemeClr val="accent1">
                    <a:lumMod val="50000"/>
                  </a:schemeClr>
                </a:solidFill>
                <a:latin typeface="Amasis MT Pro Light" panose="02040304050005020304" pitchFamily="18" charset="0"/>
              </a:rPr>
              <a:t> en turnos de 3 equipos.</a:t>
            </a:r>
          </a:p>
        </p:txBody>
      </p:sp>
    </p:spTree>
    <p:extLst>
      <p:ext uri="{BB962C8B-B14F-4D97-AF65-F5344CB8AC3E}">
        <p14:creationId xmlns:p14="http://schemas.microsoft.com/office/powerpoint/2010/main" val="4122127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xmlns="" id="{584D7ED0-3353-4D7C-ADC9-959C76E44C65}"/>
              </a:ext>
            </a:extLst>
          </p:cNvPr>
          <p:cNvPicPr>
            <a:picLocks noChangeAspect="1"/>
          </p:cNvPicPr>
          <p:nvPr/>
        </p:nvPicPr>
        <p:blipFill>
          <a:blip r:embed="rId2"/>
          <a:srcRect/>
          <a:stretch/>
        </p:blipFill>
        <p:spPr>
          <a:xfrm>
            <a:off x="3706" y="3"/>
            <a:ext cx="12188294" cy="6857997"/>
          </a:xfrm>
          <a:prstGeom prst="rect">
            <a:avLst/>
          </a:prstGeom>
        </p:spPr>
      </p:pic>
      <p:sp>
        <p:nvSpPr>
          <p:cNvPr id="14" name="CuadroTexto 13">
            <a:extLst>
              <a:ext uri="{FF2B5EF4-FFF2-40B4-BE49-F238E27FC236}">
                <a16:creationId xmlns:a16="http://schemas.microsoft.com/office/drawing/2014/main" xmlns="" id="{4C5768DD-1F2E-4D69-8CF6-CF59B238EBC9}"/>
              </a:ext>
            </a:extLst>
          </p:cNvPr>
          <p:cNvSpPr txBox="1"/>
          <p:nvPr/>
        </p:nvSpPr>
        <p:spPr>
          <a:xfrm>
            <a:off x="9479178" y="2749108"/>
            <a:ext cx="2239344" cy="400110"/>
          </a:xfrm>
          <a:prstGeom prst="rect">
            <a:avLst/>
          </a:prstGeom>
          <a:noFill/>
        </p:spPr>
        <p:txBody>
          <a:bodyPr wrap="square" rtlCol="0">
            <a:spAutoFit/>
          </a:bodyPr>
          <a:lstStyle/>
          <a:p>
            <a:r>
              <a:rPr lang="es-CO" sz="2000" b="1" dirty="0">
                <a:solidFill>
                  <a:schemeClr val="bg1"/>
                </a:solidFill>
              </a:rPr>
              <a:t>Millones de Pesos</a:t>
            </a:r>
          </a:p>
        </p:txBody>
      </p:sp>
      <p:sp>
        <p:nvSpPr>
          <p:cNvPr id="24" name="Título 1">
            <a:extLst>
              <a:ext uri="{FF2B5EF4-FFF2-40B4-BE49-F238E27FC236}">
                <a16:creationId xmlns:a16="http://schemas.microsoft.com/office/drawing/2014/main" xmlns="" id="{B9EB7AF0-54A3-4268-B7F9-9F57227D0BDB}"/>
              </a:ext>
            </a:extLst>
          </p:cNvPr>
          <p:cNvSpPr txBox="1">
            <a:spLocks/>
          </p:cNvSpPr>
          <p:nvPr/>
        </p:nvSpPr>
        <p:spPr>
          <a:xfrm>
            <a:off x="76941" y="72276"/>
            <a:ext cx="11443114" cy="994416"/>
          </a:xfrm>
          <a:prstGeom prst="rect">
            <a:avLst/>
          </a:prstGeom>
        </p:spPr>
        <p:txBody>
          <a:bodyPr vert="horz" lIns="91440" tIns="45720" rIns="91440" bIns="45720" rtlCol="0" anchor="ctr">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6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rPr>
              <a:t>Programa 2. Convivencia para fortalecer la red social más intima</a:t>
            </a:r>
            <a:endParaRPr lang="es-CO" sz="36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endParaRPr>
          </a:p>
        </p:txBody>
      </p:sp>
      <p:graphicFrame>
        <p:nvGraphicFramePr>
          <p:cNvPr id="23" name="Tabla 22">
            <a:extLst>
              <a:ext uri="{FF2B5EF4-FFF2-40B4-BE49-F238E27FC236}">
                <a16:creationId xmlns:a16="http://schemas.microsoft.com/office/drawing/2014/main" xmlns="" id="{0C798B1F-AAA8-4E1E-8E83-89FC430A6D39}"/>
              </a:ext>
            </a:extLst>
          </p:cNvPr>
          <p:cNvGraphicFramePr>
            <a:graphicFrameLocks noGrp="1"/>
          </p:cNvGraphicFramePr>
          <p:nvPr>
            <p:extLst/>
          </p:nvPr>
        </p:nvGraphicFramePr>
        <p:xfrm>
          <a:off x="1255425" y="1980018"/>
          <a:ext cx="8525170" cy="2338399"/>
        </p:xfrm>
        <a:graphic>
          <a:graphicData uri="http://schemas.openxmlformats.org/drawingml/2006/table">
            <a:tbl>
              <a:tblPr firstRow="1" bandRow="1">
                <a:tableStyleId>{17292A2E-F333-43FB-9621-5CBBE7FDCDCB}</a:tableStyleId>
              </a:tblPr>
              <a:tblGrid>
                <a:gridCol w="4628392">
                  <a:extLst>
                    <a:ext uri="{9D8B030D-6E8A-4147-A177-3AD203B41FA5}">
                      <a16:colId xmlns:a16="http://schemas.microsoft.com/office/drawing/2014/main" xmlns="" val="1473574224"/>
                    </a:ext>
                  </a:extLst>
                </a:gridCol>
                <a:gridCol w="1315888">
                  <a:extLst>
                    <a:ext uri="{9D8B030D-6E8A-4147-A177-3AD203B41FA5}">
                      <a16:colId xmlns:a16="http://schemas.microsoft.com/office/drawing/2014/main" xmlns="" val="68243287"/>
                    </a:ext>
                  </a:extLst>
                </a:gridCol>
                <a:gridCol w="1044742">
                  <a:extLst>
                    <a:ext uri="{9D8B030D-6E8A-4147-A177-3AD203B41FA5}">
                      <a16:colId xmlns:a16="http://schemas.microsoft.com/office/drawing/2014/main" xmlns="" val="2708345189"/>
                    </a:ext>
                  </a:extLst>
                </a:gridCol>
                <a:gridCol w="1536148">
                  <a:extLst>
                    <a:ext uri="{9D8B030D-6E8A-4147-A177-3AD203B41FA5}">
                      <a16:colId xmlns:a16="http://schemas.microsoft.com/office/drawing/2014/main" xmlns="" val="1129175181"/>
                    </a:ext>
                  </a:extLst>
                </a:gridCol>
              </a:tblGrid>
              <a:tr h="815099">
                <a:tc>
                  <a:txBody>
                    <a:bodyPr/>
                    <a:lstStyle/>
                    <a:p>
                      <a:pPr algn="ctr" fontAlgn="ctr"/>
                      <a:r>
                        <a:rPr lang="es-CO" sz="1500" b="1" i="0" u="none" strike="noStrike" dirty="0">
                          <a:solidFill>
                            <a:srgbClr val="084358"/>
                          </a:solidFill>
                          <a:effectLst/>
                          <a:latin typeface="Amasis MT Pro Light" panose="02040304050005020304" pitchFamily="18" charset="0"/>
                        </a:rPr>
                        <a:t>DESCRIPCIÓN DE LA META</a:t>
                      </a:r>
                    </a:p>
                  </a:txBody>
                  <a:tcPr marL="7620" marR="7620" marT="7620" marB="0" anchor="ctr"/>
                </a:tc>
                <a:tc>
                  <a:txBody>
                    <a:bodyPr/>
                    <a:lstStyle/>
                    <a:p>
                      <a:pPr algn="ctr" fontAlgn="ctr"/>
                      <a:r>
                        <a:rPr lang="es-CO" sz="1500" b="1" i="0" u="none" strike="noStrike" dirty="0">
                          <a:solidFill>
                            <a:srgbClr val="084358"/>
                          </a:solidFill>
                          <a:effectLst/>
                          <a:latin typeface="Amasis MT Pro Light" panose="02040304050005020304" pitchFamily="18" charset="0"/>
                        </a:rPr>
                        <a:t>META PROGRAMADA</a:t>
                      </a:r>
                    </a:p>
                  </a:txBody>
                  <a:tcPr marL="7620" marR="7620" marT="7620" marB="0" anchor="ctr"/>
                </a:tc>
                <a:tc>
                  <a:txBody>
                    <a:bodyPr/>
                    <a:lstStyle/>
                    <a:p>
                      <a:pPr algn="ctr" fontAlgn="ctr"/>
                      <a:r>
                        <a:rPr lang="es-CO" sz="1500" b="1" i="0" u="none" strike="noStrike" dirty="0">
                          <a:solidFill>
                            <a:srgbClr val="084358"/>
                          </a:solidFill>
                          <a:effectLst/>
                          <a:latin typeface="Amasis MT Pro Light" panose="02040304050005020304" pitchFamily="18" charset="0"/>
                        </a:rPr>
                        <a:t>META CUMPLIDA</a:t>
                      </a:r>
                    </a:p>
                  </a:txBody>
                  <a:tcPr marL="7620" marR="7620" marT="7620" marB="0" anchor="ctr"/>
                </a:tc>
                <a:tc>
                  <a:txBody>
                    <a:bodyPr/>
                    <a:lstStyle/>
                    <a:p>
                      <a:pPr algn="ctr" fontAlgn="ctr"/>
                      <a:r>
                        <a:rPr lang="es-CO" sz="1500" b="1" i="0" u="none" strike="noStrike" dirty="0">
                          <a:solidFill>
                            <a:srgbClr val="084358"/>
                          </a:solidFill>
                          <a:effectLst/>
                          <a:latin typeface="Amasis MT Pro Light" panose="02040304050005020304" pitchFamily="18" charset="0"/>
                        </a:rPr>
                        <a:t>% CUMPLIMIENTO DE METAS</a:t>
                      </a:r>
                    </a:p>
                  </a:txBody>
                  <a:tcPr marL="7620" marR="7620" marT="7620" marB="0" anchor="ctr"/>
                </a:tc>
                <a:extLst>
                  <a:ext uri="{0D108BD9-81ED-4DB2-BD59-A6C34878D82A}">
                    <a16:rowId xmlns:a16="http://schemas.microsoft.com/office/drawing/2014/main" xmlns="" val="3790834809"/>
                  </a:ext>
                </a:extLst>
              </a:tr>
              <a:tr h="761650">
                <a:tc>
                  <a:txBody>
                    <a:bodyPr/>
                    <a:lstStyle/>
                    <a:p>
                      <a:pPr algn="just" fontAlgn="ctr"/>
                      <a:r>
                        <a:rPr lang="es-MX" sz="1600" b="0" i="0" u="none" strike="noStrike">
                          <a:solidFill>
                            <a:srgbClr val="084358"/>
                          </a:solidFill>
                          <a:effectLst/>
                          <a:latin typeface="Amasis MT Pro Light" panose="02040304050005020304" pitchFamily="18" charset="0"/>
                        </a:rPr>
                        <a:t>Implementar un plan de acción interinstitucional para la prevención y atención de la violencia intrafamiliar</a:t>
                      </a:r>
                    </a:p>
                  </a:txBody>
                  <a:tcPr marL="7620" marR="7620" marT="7620" marB="0" anchor="ctr"/>
                </a:tc>
                <a:tc>
                  <a:txBody>
                    <a:bodyPr/>
                    <a:lstStyle/>
                    <a:p>
                      <a:pPr algn="ctr" rtl="0" fontAlgn="ctr"/>
                      <a:r>
                        <a:rPr lang="es-CO" sz="1600" b="0" i="0" u="none" strike="noStrike" dirty="0">
                          <a:solidFill>
                            <a:srgbClr val="084358"/>
                          </a:solidFill>
                          <a:effectLst/>
                          <a:latin typeface="Amasis MT Pro Light" panose="02040304050005020304" pitchFamily="18" charset="0"/>
                        </a:rPr>
                        <a:t>1</a:t>
                      </a:r>
                    </a:p>
                  </a:txBody>
                  <a:tcPr marL="7620" marR="7620" marT="7620" marB="0" anchor="ctr"/>
                </a:tc>
                <a:tc>
                  <a:txBody>
                    <a:bodyPr/>
                    <a:lstStyle/>
                    <a:p>
                      <a:pPr algn="ctr" rtl="0" fontAlgn="ctr"/>
                      <a:r>
                        <a:rPr lang="es-CO" sz="1600" b="0" i="0" u="none" strike="noStrike" dirty="0">
                          <a:solidFill>
                            <a:srgbClr val="084358"/>
                          </a:solidFill>
                          <a:effectLst/>
                          <a:latin typeface="Amasis MT Pro Light" panose="02040304050005020304" pitchFamily="18" charset="0"/>
                        </a:rPr>
                        <a:t>1 </a:t>
                      </a:r>
                    </a:p>
                  </a:txBody>
                  <a:tcPr marL="7620" marR="7620" marT="7620" marB="0" anchor="ctr"/>
                </a:tc>
                <a:tc>
                  <a:txBody>
                    <a:bodyPr/>
                    <a:lstStyle/>
                    <a:p>
                      <a:pPr algn="just" fontAlgn="ctr"/>
                      <a:r>
                        <a:rPr lang="es-MX" sz="1600" b="0" i="0" u="none" strike="noStrike" dirty="0">
                          <a:solidFill>
                            <a:srgbClr val="084358"/>
                          </a:solidFill>
                          <a:effectLst/>
                          <a:latin typeface="Amasis MT Pro Light" panose="02040304050005020304" pitchFamily="18" charset="0"/>
                        </a:rPr>
                        <a:t>100%</a:t>
                      </a:r>
                    </a:p>
                  </a:txBody>
                  <a:tcPr marL="7620" marR="7620" marT="7620" marB="0" anchor="ctr"/>
                </a:tc>
                <a:extLst>
                  <a:ext uri="{0D108BD9-81ED-4DB2-BD59-A6C34878D82A}">
                    <a16:rowId xmlns:a16="http://schemas.microsoft.com/office/drawing/2014/main" xmlns="" val="1768731479"/>
                  </a:ext>
                </a:extLst>
              </a:tr>
              <a:tr h="761650">
                <a:tc>
                  <a:txBody>
                    <a:bodyPr/>
                    <a:lstStyle/>
                    <a:p>
                      <a:pPr algn="just" fontAlgn="ctr"/>
                      <a:r>
                        <a:rPr lang="es-MX" sz="1600" b="0" i="0" u="none" strike="noStrike">
                          <a:solidFill>
                            <a:srgbClr val="084358"/>
                          </a:solidFill>
                          <a:effectLst/>
                          <a:latin typeface="Amasis MT Pro Light" panose="02040304050005020304" pitchFamily="18" charset="0"/>
                        </a:rPr>
                        <a:t>Realizar la atención a víctimas de Violencia Intrafamiliar (NNA, mujeres,  adulto mayor, entre otros).</a:t>
                      </a:r>
                    </a:p>
                  </a:txBody>
                  <a:tcPr marL="7620" marR="7620" marT="7620" marB="0" anchor="ctr"/>
                </a:tc>
                <a:tc>
                  <a:txBody>
                    <a:bodyPr/>
                    <a:lstStyle/>
                    <a:p>
                      <a:pPr algn="ctr" rtl="0" fontAlgn="ctr"/>
                      <a:r>
                        <a:rPr lang="es-CO" sz="1600" b="0" i="0" u="none" strike="noStrike">
                          <a:solidFill>
                            <a:srgbClr val="084358"/>
                          </a:solidFill>
                          <a:effectLst/>
                          <a:latin typeface="Amasis MT Pro Light" panose="02040304050005020304" pitchFamily="18" charset="0"/>
                        </a:rPr>
                        <a:t>200</a:t>
                      </a:r>
                    </a:p>
                  </a:txBody>
                  <a:tcPr marL="7620" marR="7620" marT="7620" marB="0" anchor="ctr"/>
                </a:tc>
                <a:tc>
                  <a:txBody>
                    <a:bodyPr/>
                    <a:lstStyle/>
                    <a:p>
                      <a:pPr algn="ctr" rtl="0" fontAlgn="ctr"/>
                      <a:r>
                        <a:rPr lang="es-CO" sz="1600" b="0" i="0" u="none" strike="noStrike" dirty="0">
                          <a:solidFill>
                            <a:srgbClr val="084358"/>
                          </a:solidFill>
                          <a:effectLst/>
                          <a:latin typeface="Amasis MT Pro Light" panose="02040304050005020304" pitchFamily="18" charset="0"/>
                        </a:rPr>
                        <a:t>200 </a:t>
                      </a:r>
                    </a:p>
                  </a:txBody>
                  <a:tcPr marL="7620" marR="7620" marT="7620" marB="0" anchor="ctr"/>
                </a:tc>
                <a:tc>
                  <a:txBody>
                    <a:bodyPr/>
                    <a:lstStyle/>
                    <a:p>
                      <a:pPr algn="just" fontAlgn="ctr"/>
                      <a:r>
                        <a:rPr lang="es-MX" sz="1600" b="0" i="0" u="none" strike="noStrike" dirty="0">
                          <a:solidFill>
                            <a:srgbClr val="084358"/>
                          </a:solidFill>
                          <a:effectLst/>
                          <a:latin typeface="Amasis MT Pro Light" panose="02040304050005020304" pitchFamily="18" charset="0"/>
                        </a:rPr>
                        <a:t>100%</a:t>
                      </a:r>
                    </a:p>
                  </a:txBody>
                  <a:tcPr marL="7620" marR="7620" marT="7620" marB="0" anchor="ctr"/>
                </a:tc>
                <a:extLst>
                  <a:ext uri="{0D108BD9-81ED-4DB2-BD59-A6C34878D82A}">
                    <a16:rowId xmlns:a16="http://schemas.microsoft.com/office/drawing/2014/main" xmlns="" val="3638157264"/>
                  </a:ext>
                </a:extLst>
              </a:tr>
            </a:tbl>
          </a:graphicData>
        </a:graphic>
      </p:graphicFrame>
    </p:spTree>
    <p:extLst>
      <p:ext uri="{BB962C8B-B14F-4D97-AF65-F5344CB8AC3E}">
        <p14:creationId xmlns:p14="http://schemas.microsoft.com/office/powerpoint/2010/main" val="2319621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xmlns="" id="{5DA48647-2E71-47DE-91D7-8AB5FF7B0967}"/>
              </a:ext>
            </a:extLst>
          </p:cNvPr>
          <p:cNvPicPr>
            <a:picLocks noChangeAspect="1"/>
          </p:cNvPicPr>
          <p:nvPr/>
        </p:nvPicPr>
        <p:blipFill>
          <a:blip r:embed="rId2"/>
          <a:srcRect/>
          <a:stretch/>
        </p:blipFill>
        <p:spPr>
          <a:xfrm>
            <a:off x="0" y="1"/>
            <a:ext cx="12192000" cy="6860082"/>
          </a:xfrm>
          <a:prstGeom prst="rect">
            <a:avLst/>
          </a:prstGeom>
        </p:spPr>
      </p:pic>
      <p:pic>
        <p:nvPicPr>
          <p:cNvPr id="4" name="Imagen 3">
            <a:extLst>
              <a:ext uri="{FF2B5EF4-FFF2-40B4-BE49-F238E27FC236}">
                <a16:creationId xmlns:a16="http://schemas.microsoft.com/office/drawing/2014/main" xmlns="" id="{93075176-FF5D-4D14-A0D9-54BB1C29DB5C}"/>
              </a:ext>
            </a:extLst>
          </p:cNvPr>
          <p:cNvPicPr>
            <a:picLocks noChangeAspect="1"/>
          </p:cNvPicPr>
          <p:nvPr/>
        </p:nvPicPr>
        <p:blipFill rotWithShape="1">
          <a:blip r:embed="rId3"/>
          <a:srcRect l="27286" t="15350" r="27914" b="18767"/>
          <a:stretch/>
        </p:blipFill>
        <p:spPr>
          <a:xfrm>
            <a:off x="632419" y="1019340"/>
            <a:ext cx="4956861" cy="4098389"/>
          </a:xfrm>
          <a:prstGeom prst="rect">
            <a:avLst/>
          </a:prstGeom>
        </p:spPr>
      </p:pic>
      <p:sp>
        <p:nvSpPr>
          <p:cNvPr id="24" name="Título 1">
            <a:extLst>
              <a:ext uri="{FF2B5EF4-FFF2-40B4-BE49-F238E27FC236}">
                <a16:creationId xmlns:a16="http://schemas.microsoft.com/office/drawing/2014/main" xmlns="" id="{B9EB7AF0-54A3-4268-B7F9-9F57227D0BDB}"/>
              </a:ext>
            </a:extLst>
          </p:cNvPr>
          <p:cNvSpPr txBox="1">
            <a:spLocks/>
          </p:cNvSpPr>
          <p:nvPr/>
        </p:nvSpPr>
        <p:spPr>
          <a:xfrm>
            <a:off x="76941" y="72275"/>
            <a:ext cx="11836162" cy="1252025"/>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rPr>
              <a:t>Proyecto. Implementación y Atención a Niñas, Niños y Adolescentes Victimas de Violencia Intrafamiliar en la Isla de San Andrés</a:t>
            </a:r>
            <a:endParaRPr lang="es-CO" sz="28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endParaRPr>
          </a:p>
        </p:txBody>
      </p:sp>
      <p:sp>
        <p:nvSpPr>
          <p:cNvPr id="21" name="CuadroTexto 20">
            <a:extLst>
              <a:ext uri="{FF2B5EF4-FFF2-40B4-BE49-F238E27FC236}">
                <a16:creationId xmlns:a16="http://schemas.microsoft.com/office/drawing/2014/main" xmlns="" id="{1ED862D8-96FA-4CAC-B067-AA9A26DD4978}"/>
              </a:ext>
            </a:extLst>
          </p:cNvPr>
          <p:cNvSpPr txBox="1"/>
          <p:nvPr/>
        </p:nvSpPr>
        <p:spPr>
          <a:xfrm>
            <a:off x="6096001" y="1695984"/>
            <a:ext cx="5567082" cy="2308324"/>
          </a:xfrm>
          <a:prstGeom prst="rect">
            <a:avLst/>
          </a:prstGeom>
          <a:noFill/>
        </p:spPr>
        <p:txBody>
          <a:bodyPr wrap="square" rtlCol="0">
            <a:spAutoFit/>
          </a:bodyPr>
          <a:lstStyle/>
          <a:p>
            <a:pPr marL="342900" indent="-342900" algn="just">
              <a:buClr>
                <a:schemeClr val="accent4"/>
              </a:buClr>
              <a:buFont typeface="Wingdings" panose="05000000000000000000" pitchFamily="2" charset="2"/>
              <a:buChar char="ü"/>
            </a:pPr>
            <a:r>
              <a:rPr lang="es-MX" sz="2400" dirty="0">
                <a:solidFill>
                  <a:schemeClr val="tx2"/>
                </a:solidFill>
              </a:rPr>
              <a:t>Se viene desarrollando la campaña Disciplina Positiva que ha intervenido a más de </a:t>
            </a:r>
            <a:r>
              <a:rPr lang="es-MX" sz="2400" b="1" dirty="0">
                <a:solidFill>
                  <a:schemeClr val="accent4"/>
                </a:solidFill>
              </a:rPr>
              <a:t>200 NNA </a:t>
            </a:r>
            <a:r>
              <a:rPr lang="es-MX" sz="2400" dirty="0">
                <a:solidFill>
                  <a:schemeClr val="tx2"/>
                </a:solidFill>
              </a:rPr>
              <a:t>y que hace parte del Plan de acción Departamental de la violencia contra NNA “Las voces del viento y el mar”.</a:t>
            </a:r>
          </a:p>
        </p:txBody>
      </p:sp>
    </p:spTree>
    <p:extLst>
      <p:ext uri="{BB962C8B-B14F-4D97-AF65-F5344CB8AC3E}">
        <p14:creationId xmlns:p14="http://schemas.microsoft.com/office/powerpoint/2010/main" val="3934245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xmlns="" id="{5DA48647-2E71-47DE-91D7-8AB5FF7B0967}"/>
              </a:ext>
            </a:extLst>
          </p:cNvPr>
          <p:cNvPicPr>
            <a:picLocks noChangeAspect="1"/>
          </p:cNvPicPr>
          <p:nvPr/>
        </p:nvPicPr>
        <p:blipFill>
          <a:blip r:embed="rId2"/>
          <a:srcRect/>
          <a:stretch/>
        </p:blipFill>
        <p:spPr>
          <a:xfrm>
            <a:off x="3706" y="0"/>
            <a:ext cx="12188294" cy="6857997"/>
          </a:xfrm>
          <a:prstGeom prst="rect">
            <a:avLst/>
          </a:prstGeom>
        </p:spPr>
      </p:pic>
      <p:sp>
        <p:nvSpPr>
          <p:cNvPr id="24" name="Título 1">
            <a:extLst>
              <a:ext uri="{FF2B5EF4-FFF2-40B4-BE49-F238E27FC236}">
                <a16:creationId xmlns:a16="http://schemas.microsoft.com/office/drawing/2014/main" xmlns="" id="{B9EB7AF0-54A3-4268-B7F9-9F57227D0BDB}"/>
              </a:ext>
            </a:extLst>
          </p:cNvPr>
          <p:cNvSpPr txBox="1">
            <a:spLocks/>
          </p:cNvSpPr>
          <p:nvPr/>
        </p:nvSpPr>
        <p:spPr>
          <a:xfrm>
            <a:off x="76941" y="72275"/>
            <a:ext cx="11836162" cy="1252025"/>
          </a:xfrm>
          <a:prstGeom prst="rect">
            <a:avLst/>
          </a:prstGeom>
        </p:spPr>
        <p:txBody>
          <a:bodyPr vert="horz" lIns="91440" tIns="45720" rIns="91440" bIns="45720" rtlCol="0" anchor="ctr">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54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rPr>
              <a:t>Proyecto. Implementación y Atención a Niñas, Niños y Adolescentes Victimas de Violencia Intrafamiliar en la Isla de San Andrés</a:t>
            </a:r>
            <a:endParaRPr lang="es-CO" sz="54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endParaRPr>
          </a:p>
        </p:txBody>
      </p:sp>
      <p:sp>
        <p:nvSpPr>
          <p:cNvPr id="21" name="CuadroTexto 20">
            <a:extLst>
              <a:ext uri="{FF2B5EF4-FFF2-40B4-BE49-F238E27FC236}">
                <a16:creationId xmlns:a16="http://schemas.microsoft.com/office/drawing/2014/main" xmlns="" id="{1ED862D8-96FA-4CAC-B067-AA9A26DD4978}"/>
              </a:ext>
            </a:extLst>
          </p:cNvPr>
          <p:cNvSpPr txBox="1"/>
          <p:nvPr/>
        </p:nvSpPr>
        <p:spPr>
          <a:xfrm>
            <a:off x="76941" y="1879761"/>
            <a:ext cx="6019059" cy="1938992"/>
          </a:xfrm>
          <a:prstGeom prst="rect">
            <a:avLst/>
          </a:prstGeom>
          <a:noFill/>
        </p:spPr>
        <p:txBody>
          <a:bodyPr wrap="square" rtlCol="0">
            <a:spAutoFit/>
          </a:bodyPr>
          <a:lstStyle/>
          <a:p>
            <a:pPr marL="342900" indent="-342900" algn="just">
              <a:buClr>
                <a:schemeClr val="accent4"/>
              </a:buClr>
              <a:buFont typeface="Wingdings" panose="05000000000000000000" pitchFamily="2" charset="2"/>
              <a:buChar char="ü"/>
            </a:pPr>
            <a:r>
              <a:rPr lang="es-MX" sz="2400" dirty="0">
                <a:solidFill>
                  <a:schemeClr val="tx2"/>
                </a:solidFill>
              </a:rPr>
              <a:t>El día 6 de noviembre en el sector de Morris </a:t>
            </a:r>
            <a:r>
              <a:rPr lang="es-MX" sz="2400" dirty="0" err="1">
                <a:solidFill>
                  <a:schemeClr val="tx2"/>
                </a:solidFill>
              </a:rPr>
              <a:t>Landing</a:t>
            </a:r>
            <a:r>
              <a:rPr lang="es-MX" sz="2400" dirty="0">
                <a:solidFill>
                  <a:schemeClr val="tx2"/>
                </a:solidFill>
              </a:rPr>
              <a:t> se realizo la jornada de intervención Integral dirigidos a niños, niñas y adolescentes victimas de violencia intrafamiliar en la isla de San Andrés.</a:t>
            </a:r>
          </a:p>
        </p:txBody>
      </p:sp>
      <p:pic>
        <p:nvPicPr>
          <p:cNvPr id="3" name="Imagen 2">
            <a:extLst>
              <a:ext uri="{FF2B5EF4-FFF2-40B4-BE49-F238E27FC236}">
                <a16:creationId xmlns:a16="http://schemas.microsoft.com/office/drawing/2014/main" xmlns="" id="{08D66512-9F9B-4765-980F-0BB891D54A68}"/>
              </a:ext>
            </a:extLst>
          </p:cNvPr>
          <p:cNvPicPr>
            <a:picLocks noChangeAspect="1"/>
          </p:cNvPicPr>
          <p:nvPr/>
        </p:nvPicPr>
        <p:blipFill>
          <a:blip r:embed="rId3"/>
          <a:stretch>
            <a:fillRect/>
          </a:stretch>
        </p:blipFill>
        <p:spPr>
          <a:xfrm>
            <a:off x="6355976" y="1388869"/>
            <a:ext cx="5557127" cy="3461037"/>
          </a:xfrm>
          <a:prstGeom prst="rect">
            <a:avLst/>
          </a:prstGeom>
        </p:spPr>
      </p:pic>
    </p:spTree>
    <p:extLst>
      <p:ext uri="{BB962C8B-B14F-4D97-AF65-F5344CB8AC3E}">
        <p14:creationId xmlns:p14="http://schemas.microsoft.com/office/powerpoint/2010/main" val="684466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xmlns="" id="{4C5768DD-1F2E-4D69-8CF6-CF59B238EBC9}"/>
              </a:ext>
            </a:extLst>
          </p:cNvPr>
          <p:cNvSpPr txBox="1"/>
          <p:nvPr/>
        </p:nvSpPr>
        <p:spPr>
          <a:xfrm>
            <a:off x="9355795" y="2848094"/>
            <a:ext cx="2358501" cy="400110"/>
          </a:xfrm>
          <a:prstGeom prst="rect">
            <a:avLst/>
          </a:prstGeom>
          <a:noFill/>
        </p:spPr>
        <p:txBody>
          <a:bodyPr wrap="square" rtlCol="0">
            <a:spAutoFit/>
          </a:bodyPr>
          <a:lstStyle/>
          <a:p>
            <a:r>
              <a:rPr lang="es-CO" sz="2000" b="1" dirty="0">
                <a:solidFill>
                  <a:schemeClr val="bg1"/>
                </a:solidFill>
              </a:rPr>
              <a:t>Millones de Pesos</a:t>
            </a:r>
          </a:p>
        </p:txBody>
      </p:sp>
      <p:sp>
        <p:nvSpPr>
          <p:cNvPr id="24" name="Título 1">
            <a:extLst>
              <a:ext uri="{FF2B5EF4-FFF2-40B4-BE49-F238E27FC236}">
                <a16:creationId xmlns:a16="http://schemas.microsoft.com/office/drawing/2014/main" xmlns="" id="{B9EB7AF0-54A3-4268-B7F9-9F57227D0BDB}"/>
              </a:ext>
            </a:extLst>
          </p:cNvPr>
          <p:cNvSpPr txBox="1">
            <a:spLocks/>
          </p:cNvSpPr>
          <p:nvPr/>
        </p:nvSpPr>
        <p:spPr>
          <a:xfrm>
            <a:off x="243122" y="6551"/>
            <a:ext cx="11403944" cy="102373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2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rPr>
              <a:t>Programa 2. Alianza interinstitucional para derrotar el delito y fortalecer la justicia y la seguridad</a:t>
            </a:r>
            <a:endParaRPr lang="es-CO" sz="32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endParaRPr>
          </a:p>
        </p:txBody>
      </p:sp>
      <p:graphicFrame>
        <p:nvGraphicFramePr>
          <p:cNvPr id="25" name="Tabla 24">
            <a:extLst>
              <a:ext uri="{FF2B5EF4-FFF2-40B4-BE49-F238E27FC236}">
                <a16:creationId xmlns:a16="http://schemas.microsoft.com/office/drawing/2014/main" xmlns="" id="{F59717B6-BA4E-4A28-BD3D-F0B376EA848B}"/>
              </a:ext>
            </a:extLst>
          </p:cNvPr>
          <p:cNvGraphicFramePr>
            <a:graphicFrameLocks noGrp="1"/>
          </p:cNvGraphicFramePr>
          <p:nvPr/>
        </p:nvGraphicFramePr>
        <p:xfrm>
          <a:off x="850565" y="1397167"/>
          <a:ext cx="10347648" cy="2316828"/>
        </p:xfrm>
        <a:graphic>
          <a:graphicData uri="http://schemas.openxmlformats.org/drawingml/2006/table">
            <a:tbl>
              <a:tblPr firstRow="1" bandRow="1">
                <a:tableStyleId>{17292A2E-F333-43FB-9621-5CBBE7FDCDCB}</a:tableStyleId>
              </a:tblPr>
              <a:tblGrid>
                <a:gridCol w="5075750">
                  <a:extLst>
                    <a:ext uri="{9D8B030D-6E8A-4147-A177-3AD203B41FA5}">
                      <a16:colId xmlns:a16="http://schemas.microsoft.com/office/drawing/2014/main" xmlns="" val="1473574224"/>
                    </a:ext>
                  </a:extLst>
                </a:gridCol>
                <a:gridCol w="1428038">
                  <a:extLst>
                    <a:ext uri="{9D8B030D-6E8A-4147-A177-3AD203B41FA5}">
                      <a16:colId xmlns:a16="http://schemas.microsoft.com/office/drawing/2014/main" xmlns="" val="68243287"/>
                    </a:ext>
                  </a:extLst>
                </a:gridCol>
                <a:gridCol w="1732682">
                  <a:extLst>
                    <a:ext uri="{9D8B030D-6E8A-4147-A177-3AD203B41FA5}">
                      <a16:colId xmlns:a16="http://schemas.microsoft.com/office/drawing/2014/main" xmlns="" val="2708345189"/>
                    </a:ext>
                  </a:extLst>
                </a:gridCol>
                <a:gridCol w="2111178">
                  <a:extLst>
                    <a:ext uri="{9D8B030D-6E8A-4147-A177-3AD203B41FA5}">
                      <a16:colId xmlns:a16="http://schemas.microsoft.com/office/drawing/2014/main" xmlns="" val="1129175181"/>
                    </a:ext>
                  </a:extLst>
                </a:gridCol>
              </a:tblGrid>
              <a:tr h="425800">
                <a:tc>
                  <a:txBody>
                    <a:bodyPr/>
                    <a:lstStyle/>
                    <a:p>
                      <a:pPr algn="ctr" fontAlgn="ctr"/>
                      <a:r>
                        <a:rPr lang="es-CO" sz="1400" b="1" i="0" u="none" strike="noStrike" dirty="0">
                          <a:solidFill>
                            <a:srgbClr val="084358"/>
                          </a:solidFill>
                          <a:effectLst/>
                          <a:latin typeface="Calibri" panose="020F0502020204030204" pitchFamily="34" charset="0"/>
                        </a:rPr>
                        <a:t>DESCRIPCIÓN DE LA META</a:t>
                      </a:r>
                    </a:p>
                  </a:txBody>
                  <a:tcPr marL="7620" marR="7620" marT="7620" marB="0" anchor="ctr"/>
                </a:tc>
                <a:tc>
                  <a:txBody>
                    <a:bodyPr/>
                    <a:lstStyle/>
                    <a:p>
                      <a:pPr algn="ctr" fontAlgn="ctr"/>
                      <a:r>
                        <a:rPr lang="es-CO" sz="1400" b="1" i="0" u="none" strike="noStrike" dirty="0">
                          <a:solidFill>
                            <a:srgbClr val="084358"/>
                          </a:solidFill>
                          <a:effectLst/>
                          <a:latin typeface="Calibri" panose="020F0502020204030204" pitchFamily="34" charset="0"/>
                        </a:rPr>
                        <a:t>META PROGRAMADA</a:t>
                      </a:r>
                    </a:p>
                  </a:txBody>
                  <a:tcPr marL="7620" marR="7620" marT="7620" marB="0" anchor="ctr"/>
                </a:tc>
                <a:tc>
                  <a:txBody>
                    <a:bodyPr/>
                    <a:lstStyle/>
                    <a:p>
                      <a:pPr algn="ctr" fontAlgn="ctr"/>
                      <a:r>
                        <a:rPr lang="es-CO" sz="1400" b="1" i="0" u="none" strike="noStrike">
                          <a:solidFill>
                            <a:srgbClr val="084358"/>
                          </a:solidFill>
                          <a:effectLst/>
                          <a:latin typeface="Arial" panose="020B0604020202020204" pitchFamily="34" charset="0"/>
                        </a:rPr>
                        <a:t>META CUMPLIDA</a:t>
                      </a:r>
                    </a:p>
                  </a:txBody>
                  <a:tcPr marL="7620" marR="7620" marT="7620" marB="0" anchor="ctr"/>
                </a:tc>
                <a:tc>
                  <a:txBody>
                    <a:bodyPr/>
                    <a:lstStyle/>
                    <a:p>
                      <a:pPr algn="ctr" fontAlgn="ctr"/>
                      <a:r>
                        <a:rPr lang="es-CO" sz="1400" b="1" i="0" u="none" strike="noStrike" dirty="0">
                          <a:solidFill>
                            <a:srgbClr val="084358"/>
                          </a:solidFill>
                          <a:effectLst/>
                          <a:latin typeface="Arial" panose="020B0604020202020204" pitchFamily="34" charset="0"/>
                        </a:rPr>
                        <a:t>% CUMPLIMIENTO DE METAS</a:t>
                      </a:r>
                    </a:p>
                  </a:txBody>
                  <a:tcPr marL="7620" marR="7620" marT="7620" marB="0" anchor="ctr"/>
                </a:tc>
                <a:extLst>
                  <a:ext uri="{0D108BD9-81ED-4DB2-BD59-A6C34878D82A}">
                    <a16:rowId xmlns:a16="http://schemas.microsoft.com/office/drawing/2014/main" xmlns="" val="3790834809"/>
                  </a:ext>
                </a:extLst>
              </a:tr>
              <a:tr h="627496">
                <a:tc>
                  <a:txBody>
                    <a:bodyPr/>
                    <a:lstStyle/>
                    <a:p>
                      <a:pPr algn="just" fontAlgn="ctr"/>
                      <a:r>
                        <a:rPr lang="es-MX" sz="1800" b="0" i="0" u="none" strike="noStrike">
                          <a:solidFill>
                            <a:srgbClr val="084358"/>
                          </a:solidFill>
                          <a:effectLst/>
                          <a:latin typeface="Arial" panose="020B0604020202020204" pitchFamily="34" charset="0"/>
                        </a:rPr>
                        <a:t>Formular e implementar el plan integral de Seguridad y convivencia ciudadana</a:t>
                      </a:r>
                    </a:p>
                  </a:txBody>
                  <a:tcPr marL="7620" marR="7620" marT="7620" marB="0" anchor="ctr"/>
                </a:tc>
                <a:tc>
                  <a:txBody>
                    <a:bodyPr/>
                    <a:lstStyle/>
                    <a:p>
                      <a:pPr algn="ctr" rtl="0" fontAlgn="ctr"/>
                      <a:r>
                        <a:rPr lang="es-CO" sz="1800" b="0" i="0" u="none" strike="noStrike">
                          <a:solidFill>
                            <a:srgbClr val="084358"/>
                          </a:solidFill>
                          <a:effectLst/>
                          <a:latin typeface="Arial" panose="020B0604020202020204" pitchFamily="34" charset="0"/>
                        </a:rPr>
                        <a:t>1</a:t>
                      </a:r>
                    </a:p>
                  </a:txBody>
                  <a:tcPr marL="7620" marR="7620" marT="7620" marB="0" anchor="ctr"/>
                </a:tc>
                <a:tc>
                  <a:txBody>
                    <a:bodyPr/>
                    <a:lstStyle/>
                    <a:p>
                      <a:pPr algn="ctr" rtl="0" fontAlgn="ctr"/>
                      <a:r>
                        <a:rPr lang="es-CO" sz="1800" b="0" i="0" u="none" strike="noStrike">
                          <a:solidFill>
                            <a:srgbClr val="084358"/>
                          </a:solidFill>
                          <a:effectLst/>
                          <a:latin typeface="Arial" panose="020B0604020202020204" pitchFamily="34" charset="0"/>
                        </a:rPr>
                        <a:t>                1 </a:t>
                      </a:r>
                    </a:p>
                  </a:txBody>
                  <a:tcPr marL="7620" marR="7620" marT="7620" marB="0" anchor="ctr"/>
                </a:tc>
                <a:tc>
                  <a:txBody>
                    <a:bodyPr/>
                    <a:lstStyle/>
                    <a:p>
                      <a:pPr algn="r" fontAlgn="b"/>
                      <a:r>
                        <a:rPr lang="es-CO" sz="1800" b="0" i="0" u="none" strike="noStrike">
                          <a:solidFill>
                            <a:srgbClr val="084358"/>
                          </a:solidFill>
                          <a:effectLst/>
                          <a:latin typeface="Calibri" panose="020F0502020204030204" pitchFamily="34" charset="0"/>
                        </a:rPr>
                        <a:t>100%</a:t>
                      </a:r>
                    </a:p>
                  </a:txBody>
                  <a:tcPr marL="7620" marR="7620" marT="7620" marB="0" anchor="b"/>
                </a:tc>
                <a:extLst>
                  <a:ext uri="{0D108BD9-81ED-4DB2-BD59-A6C34878D82A}">
                    <a16:rowId xmlns:a16="http://schemas.microsoft.com/office/drawing/2014/main" xmlns="" val="170006359"/>
                  </a:ext>
                </a:extLst>
              </a:tr>
              <a:tr h="627496">
                <a:tc>
                  <a:txBody>
                    <a:bodyPr/>
                    <a:lstStyle/>
                    <a:p>
                      <a:pPr algn="just" fontAlgn="ctr"/>
                      <a:r>
                        <a:rPr lang="es-MX" sz="1800" b="0" i="0" u="none" strike="noStrike" dirty="0">
                          <a:solidFill>
                            <a:srgbClr val="084358"/>
                          </a:solidFill>
                          <a:effectLst/>
                          <a:latin typeface="Arial" panose="020B0604020202020204" pitchFamily="34" charset="0"/>
                        </a:rPr>
                        <a:t>Fortalecer el sistema de responsabilidad penal NNA</a:t>
                      </a:r>
                    </a:p>
                  </a:txBody>
                  <a:tcPr marL="7620" marR="7620" marT="7620" marB="0" anchor="ctr"/>
                </a:tc>
                <a:tc>
                  <a:txBody>
                    <a:bodyPr/>
                    <a:lstStyle/>
                    <a:p>
                      <a:pPr algn="ctr" rtl="0" fontAlgn="ctr"/>
                      <a:r>
                        <a:rPr lang="es-CO" sz="1800" b="0" i="0" u="none" strike="noStrike">
                          <a:solidFill>
                            <a:srgbClr val="084358"/>
                          </a:solidFill>
                          <a:effectLst/>
                          <a:latin typeface="Arial" panose="020B0604020202020204" pitchFamily="34" charset="0"/>
                        </a:rPr>
                        <a:t>1</a:t>
                      </a:r>
                    </a:p>
                  </a:txBody>
                  <a:tcPr marL="7620" marR="7620" marT="7620" marB="0" anchor="ctr"/>
                </a:tc>
                <a:tc>
                  <a:txBody>
                    <a:bodyPr/>
                    <a:lstStyle/>
                    <a:p>
                      <a:pPr algn="ctr" rtl="0" fontAlgn="ctr"/>
                      <a:r>
                        <a:rPr lang="es-CO" sz="1800" b="0" i="0" u="none" strike="noStrike">
                          <a:solidFill>
                            <a:srgbClr val="084358"/>
                          </a:solidFill>
                          <a:effectLst/>
                          <a:latin typeface="Arial" panose="020B0604020202020204" pitchFamily="34" charset="0"/>
                        </a:rPr>
                        <a:t>                1 </a:t>
                      </a:r>
                    </a:p>
                  </a:txBody>
                  <a:tcPr marL="7620" marR="7620" marT="7620" marB="0" anchor="ctr"/>
                </a:tc>
                <a:tc>
                  <a:txBody>
                    <a:bodyPr/>
                    <a:lstStyle/>
                    <a:p>
                      <a:pPr algn="r" fontAlgn="b"/>
                      <a:r>
                        <a:rPr lang="es-CO" sz="1800" b="0" i="0" u="none" strike="noStrike">
                          <a:solidFill>
                            <a:srgbClr val="084358"/>
                          </a:solidFill>
                          <a:effectLst/>
                          <a:latin typeface="Calibri" panose="020F0502020204030204" pitchFamily="34" charset="0"/>
                        </a:rPr>
                        <a:t>100%</a:t>
                      </a:r>
                    </a:p>
                  </a:txBody>
                  <a:tcPr marL="7620" marR="7620" marT="7620" marB="0" anchor="b"/>
                </a:tc>
                <a:extLst>
                  <a:ext uri="{0D108BD9-81ED-4DB2-BD59-A6C34878D82A}">
                    <a16:rowId xmlns:a16="http://schemas.microsoft.com/office/drawing/2014/main" xmlns="" val="2863740547"/>
                  </a:ext>
                </a:extLst>
              </a:tr>
              <a:tr h="627496">
                <a:tc>
                  <a:txBody>
                    <a:bodyPr/>
                    <a:lstStyle/>
                    <a:p>
                      <a:pPr algn="just" fontAlgn="ctr"/>
                      <a:r>
                        <a:rPr lang="es-MX" sz="1800" b="0" i="0" u="none" strike="noStrike">
                          <a:solidFill>
                            <a:srgbClr val="084358"/>
                          </a:solidFill>
                          <a:effectLst/>
                          <a:latin typeface="Arial" panose="020B0604020202020204" pitchFamily="34" charset="0"/>
                        </a:rPr>
                        <a:t>Implementar la comisaria 24 horas.</a:t>
                      </a:r>
                    </a:p>
                  </a:txBody>
                  <a:tcPr marL="7620" marR="7620" marT="7620" marB="0" anchor="ctr"/>
                </a:tc>
                <a:tc>
                  <a:txBody>
                    <a:bodyPr/>
                    <a:lstStyle/>
                    <a:p>
                      <a:pPr algn="ctr" rtl="0" fontAlgn="ctr"/>
                      <a:r>
                        <a:rPr lang="es-CO" sz="1800" b="0" i="0" u="none" strike="noStrike">
                          <a:solidFill>
                            <a:srgbClr val="084358"/>
                          </a:solidFill>
                          <a:effectLst/>
                          <a:latin typeface="Arial" panose="020B0604020202020204" pitchFamily="34" charset="0"/>
                        </a:rPr>
                        <a:t>1</a:t>
                      </a:r>
                    </a:p>
                  </a:txBody>
                  <a:tcPr marL="7620" marR="7620" marT="7620" marB="0" anchor="ctr"/>
                </a:tc>
                <a:tc>
                  <a:txBody>
                    <a:bodyPr/>
                    <a:lstStyle/>
                    <a:p>
                      <a:pPr algn="ctr" rtl="0" fontAlgn="ctr"/>
                      <a:r>
                        <a:rPr lang="es-CO" sz="1800" b="0" i="0" u="none" strike="noStrike">
                          <a:solidFill>
                            <a:srgbClr val="084358"/>
                          </a:solidFill>
                          <a:effectLst/>
                          <a:latin typeface="Arial" panose="020B0604020202020204" pitchFamily="34" charset="0"/>
                        </a:rPr>
                        <a:t>                1 </a:t>
                      </a:r>
                    </a:p>
                  </a:txBody>
                  <a:tcPr marL="7620" marR="7620" marT="7620" marB="0" anchor="ctr"/>
                </a:tc>
                <a:tc>
                  <a:txBody>
                    <a:bodyPr/>
                    <a:lstStyle/>
                    <a:p>
                      <a:pPr algn="r" fontAlgn="b"/>
                      <a:r>
                        <a:rPr lang="es-CO" sz="1800" b="0" i="0" u="none" strike="noStrike" dirty="0">
                          <a:solidFill>
                            <a:srgbClr val="084358"/>
                          </a:solidFill>
                          <a:effectLst/>
                          <a:latin typeface="Calibri" panose="020F0502020204030204" pitchFamily="34" charset="0"/>
                        </a:rPr>
                        <a:t>100%</a:t>
                      </a:r>
                    </a:p>
                  </a:txBody>
                  <a:tcPr marL="7620" marR="7620" marT="7620" marB="0" anchor="b"/>
                </a:tc>
                <a:extLst>
                  <a:ext uri="{0D108BD9-81ED-4DB2-BD59-A6C34878D82A}">
                    <a16:rowId xmlns:a16="http://schemas.microsoft.com/office/drawing/2014/main" xmlns="" val="2458242931"/>
                  </a:ext>
                </a:extLst>
              </a:tr>
            </a:tbl>
          </a:graphicData>
        </a:graphic>
      </p:graphicFrame>
      <p:pic>
        <p:nvPicPr>
          <p:cNvPr id="6" name="Imagen 5">
            <a:extLst>
              <a:ext uri="{FF2B5EF4-FFF2-40B4-BE49-F238E27FC236}">
                <a16:creationId xmlns:a16="http://schemas.microsoft.com/office/drawing/2014/main" xmlns="" id="{21CB0E66-04BF-4CE4-8127-B1FA9FF7FE05}"/>
              </a:ext>
            </a:extLst>
          </p:cNvPr>
          <p:cNvPicPr>
            <a:picLocks noChangeAspect="1"/>
          </p:cNvPicPr>
          <p:nvPr/>
        </p:nvPicPr>
        <p:blipFill>
          <a:blip r:embed="rId2"/>
          <a:srcRect/>
          <a:stretch/>
        </p:blipFill>
        <p:spPr>
          <a:xfrm>
            <a:off x="3705" y="1"/>
            <a:ext cx="12188294" cy="6857997"/>
          </a:xfrm>
          <a:prstGeom prst="rect">
            <a:avLst/>
          </a:prstGeom>
        </p:spPr>
      </p:pic>
    </p:spTree>
    <p:extLst>
      <p:ext uri="{BB962C8B-B14F-4D97-AF65-F5344CB8AC3E}">
        <p14:creationId xmlns:p14="http://schemas.microsoft.com/office/powerpoint/2010/main" val="39319274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xmlns="" id="{7F19E08B-26FA-4672-9748-707DB893EA2F}"/>
              </a:ext>
            </a:extLst>
          </p:cNvPr>
          <p:cNvPicPr>
            <a:picLocks noChangeAspect="1"/>
          </p:cNvPicPr>
          <p:nvPr/>
        </p:nvPicPr>
        <p:blipFill>
          <a:blip r:embed="rId2"/>
          <a:srcRect/>
          <a:stretch/>
        </p:blipFill>
        <p:spPr>
          <a:xfrm>
            <a:off x="1853" y="0"/>
            <a:ext cx="12188294" cy="6857997"/>
          </a:xfrm>
          <a:prstGeom prst="rect">
            <a:avLst/>
          </a:prstGeom>
        </p:spPr>
      </p:pic>
      <p:sp>
        <p:nvSpPr>
          <p:cNvPr id="24" name="Título 1">
            <a:extLst>
              <a:ext uri="{FF2B5EF4-FFF2-40B4-BE49-F238E27FC236}">
                <a16:creationId xmlns:a16="http://schemas.microsoft.com/office/drawing/2014/main" xmlns="" id="{B9EB7AF0-54A3-4268-B7F9-9F57227D0BDB}"/>
              </a:ext>
            </a:extLst>
          </p:cNvPr>
          <p:cNvSpPr txBox="1">
            <a:spLocks/>
          </p:cNvSpPr>
          <p:nvPr/>
        </p:nvSpPr>
        <p:spPr>
          <a:xfrm>
            <a:off x="76941" y="72275"/>
            <a:ext cx="12071514" cy="1252025"/>
          </a:xfrm>
          <a:prstGeom prst="rect">
            <a:avLst/>
          </a:prstGeom>
        </p:spPr>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6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rPr>
              <a:t>Proyecto. Fortalecimiento para un Nuevo Comienzo en la Atención 24 Horas de la Comisaria de Familia en San Andrés</a:t>
            </a:r>
            <a:endParaRPr lang="es-CO" sz="36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endParaRPr>
          </a:p>
        </p:txBody>
      </p:sp>
      <p:pic>
        <p:nvPicPr>
          <p:cNvPr id="3" name="Imagen 2">
            <a:extLst>
              <a:ext uri="{FF2B5EF4-FFF2-40B4-BE49-F238E27FC236}">
                <a16:creationId xmlns:a16="http://schemas.microsoft.com/office/drawing/2014/main" xmlns="" id="{22AC0453-2C2A-4344-9AB0-3FAF98173E20}"/>
              </a:ext>
            </a:extLst>
          </p:cNvPr>
          <p:cNvPicPr>
            <a:picLocks noChangeAspect="1"/>
          </p:cNvPicPr>
          <p:nvPr/>
        </p:nvPicPr>
        <p:blipFill>
          <a:blip r:embed="rId3"/>
          <a:stretch>
            <a:fillRect/>
          </a:stretch>
        </p:blipFill>
        <p:spPr>
          <a:xfrm>
            <a:off x="1017333" y="1217280"/>
            <a:ext cx="4925975" cy="3694481"/>
          </a:xfrm>
          <a:prstGeom prst="rect">
            <a:avLst/>
          </a:prstGeom>
        </p:spPr>
      </p:pic>
      <p:pic>
        <p:nvPicPr>
          <p:cNvPr id="15" name="Picture 2" descr="Puede ser una imagen de una o varias personas y texto que dice &quot;DECRETO 0412 5 DE OCTUBRE 2021 Por medio del cual se adoptan medidas para la protección integral de las niñas, niños adolescentes en el Departamento Archipiélago de San Andrés, Providencia Santa Islas&quot; SE PROHÍBE Y PERMANENCIA LA CIRCULACIÓN En vías, calles, plazas, parques lugares abiertos al público, a los niños, niñas y adolescentes Entre las 10:00 p.m. y las 5:00 *Salvo que estén en compañía de sus padres y/o representantes legales. El incumplimiento del presente decreto acarreará multas entre y 100 salarios diarios legales vigentes, con posibilidad de convertirse en arresto. TODOS PORUN NUEVO COMIENZO GOBERNACIÓN DepartamentoA Santa atalına&quot;">
            <a:extLst>
              <a:ext uri="{FF2B5EF4-FFF2-40B4-BE49-F238E27FC236}">
                <a16:creationId xmlns:a16="http://schemas.microsoft.com/office/drawing/2014/main" xmlns="" id="{6FD444A9-EF9F-496B-9DB8-2724FC2835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763"/>
          <a:stretch/>
        </p:blipFill>
        <p:spPr bwMode="auto">
          <a:xfrm>
            <a:off x="6668967" y="1181142"/>
            <a:ext cx="4753828" cy="3766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626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xmlns="" id="{6FB9D710-AFDB-4C70-BFC1-64664B30D5E1}"/>
              </a:ext>
            </a:extLst>
          </p:cNvPr>
          <p:cNvPicPr>
            <a:picLocks noChangeAspect="1"/>
          </p:cNvPicPr>
          <p:nvPr/>
        </p:nvPicPr>
        <p:blipFill>
          <a:blip r:embed="rId2"/>
          <a:srcRect/>
          <a:stretch/>
        </p:blipFill>
        <p:spPr>
          <a:xfrm>
            <a:off x="3706" y="0"/>
            <a:ext cx="12188294" cy="6857997"/>
          </a:xfrm>
          <a:prstGeom prst="rect">
            <a:avLst/>
          </a:prstGeom>
        </p:spPr>
      </p:pic>
      <p:sp>
        <p:nvSpPr>
          <p:cNvPr id="14" name="CuadroTexto 13">
            <a:extLst>
              <a:ext uri="{FF2B5EF4-FFF2-40B4-BE49-F238E27FC236}">
                <a16:creationId xmlns:a16="http://schemas.microsoft.com/office/drawing/2014/main" xmlns="" id="{4C5768DD-1F2E-4D69-8CF6-CF59B238EBC9}"/>
              </a:ext>
            </a:extLst>
          </p:cNvPr>
          <p:cNvSpPr txBox="1"/>
          <p:nvPr/>
        </p:nvSpPr>
        <p:spPr>
          <a:xfrm>
            <a:off x="9574754" y="2777403"/>
            <a:ext cx="2239344" cy="400110"/>
          </a:xfrm>
          <a:prstGeom prst="rect">
            <a:avLst/>
          </a:prstGeom>
          <a:noFill/>
        </p:spPr>
        <p:txBody>
          <a:bodyPr wrap="square" rtlCol="0">
            <a:spAutoFit/>
          </a:bodyPr>
          <a:lstStyle/>
          <a:p>
            <a:r>
              <a:rPr lang="es-CO" sz="2000" b="1" dirty="0">
                <a:solidFill>
                  <a:schemeClr val="bg1"/>
                </a:solidFill>
              </a:rPr>
              <a:t>Millones de Pesos</a:t>
            </a:r>
          </a:p>
        </p:txBody>
      </p:sp>
      <p:sp>
        <p:nvSpPr>
          <p:cNvPr id="24" name="Título 1">
            <a:extLst>
              <a:ext uri="{FF2B5EF4-FFF2-40B4-BE49-F238E27FC236}">
                <a16:creationId xmlns:a16="http://schemas.microsoft.com/office/drawing/2014/main" xmlns="" id="{B9EB7AF0-54A3-4268-B7F9-9F57227D0BDB}"/>
              </a:ext>
            </a:extLst>
          </p:cNvPr>
          <p:cNvSpPr txBox="1">
            <a:spLocks/>
          </p:cNvSpPr>
          <p:nvPr/>
        </p:nvSpPr>
        <p:spPr>
          <a:xfrm>
            <a:off x="0" y="-14468"/>
            <a:ext cx="12034194" cy="1252025"/>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rPr>
              <a:t>Programa 3. Apoyo a la seguridad penitenciaria y carcelaria y al tratamiento de las personas privadas de la libertad PPL del EPMSC de San Andrés Islas</a:t>
            </a:r>
          </a:p>
        </p:txBody>
      </p:sp>
      <p:sp>
        <p:nvSpPr>
          <p:cNvPr id="28" name="CuadroTexto 27">
            <a:extLst>
              <a:ext uri="{FF2B5EF4-FFF2-40B4-BE49-F238E27FC236}">
                <a16:creationId xmlns:a16="http://schemas.microsoft.com/office/drawing/2014/main" xmlns="" id="{06EEB984-63BA-4D7E-B43E-BA5A9709A96B}"/>
              </a:ext>
            </a:extLst>
          </p:cNvPr>
          <p:cNvSpPr txBox="1"/>
          <p:nvPr/>
        </p:nvSpPr>
        <p:spPr>
          <a:xfrm>
            <a:off x="1979383" y="3084625"/>
            <a:ext cx="8818703" cy="1815882"/>
          </a:xfrm>
          <a:prstGeom prst="rect">
            <a:avLst/>
          </a:prstGeom>
          <a:noFill/>
        </p:spPr>
        <p:txBody>
          <a:bodyPr wrap="square" rtlCol="0">
            <a:spAutoFit/>
          </a:bodyPr>
          <a:lstStyle/>
          <a:p>
            <a:pPr marL="514350" indent="-514350" algn="just">
              <a:buClr>
                <a:schemeClr val="accent4"/>
              </a:buClr>
              <a:buFont typeface="Wingdings" panose="05000000000000000000" pitchFamily="2" charset="2"/>
              <a:buChar char="ü"/>
            </a:pPr>
            <a:r>
              <a:rPr lang="es-MX" sz="1600" dirty="0">
                <a:solidFill>
                  <a:schemeClr val="tx2"/>
                </a:solidFill>
              </a:rPr>
              <a:t>Contrato el Arrendamiento y alimentación del Centro Transitorio.</a:t>
            </a:r>
          </a:p>
          <a:p>
            <a:pPr algn="just">
              <a:buClr>
                <a:schemeClr val="accent4"/>
              </a:buClr>
            </a:pPr>
            <a:endParaRPr lang="es-MX" sz="1600" dirty="0">
              <a:solidFill>
                <a:schemeClr val="tx2"/>
              </a:solidFill>
            </a:endParaRPr>
          </a:p>
          <a:p>
            <a:pPr marL="514350" indent="-514350" algn="just">
              <a:buClr>
                <a:schemeClr val="accent4"/>
              </a:buClr>
              <a:buFont typeface="Wingdings" panose="05000000000000000000" pitchFamily="2" charset="2"/>
              <a:buChar char="ü"/>
            </a:pPr>
            <a:r>
              <a:rPr lang="es-MX" sz="1600" dirty="0">
                <a:solidFill>
                  <a:schemeClr val="tx2"/>
                </a:solidFill>
              </a:rPr>
              <a:t>Suministro de elementos de aseo, agua y bioseguridad Cárcel</a:t>
            </a:r>
          </a:p>
          <a:p>
            <a:pPr marL="285750" indent="-285750" algn="just">
              <a:buClr>
                <a:schemeClr val="accent4"/>
              </a:buClr>
              <a:buFont typeface="Wingdings" panose="05000000000000000000" pitchFamily="2" charset="2"/>
              <a:buChar char="ü"/>
            </a:pPr>
            <a:endParaRPr lang="es-MX" sz="1600" dirty="0">
              <a:solidFill>
                <a:schemeClr val="tx2"/>
              </a:solidFill>
            </a:endParaRPr>
          </a:p>
          <a:p>
            <a:pPr marL="514350" indent="-514350" algn="just">
              <a:buClr>
                <a:schemeClr val="accent4"/>
              </a:buClr>
              <a:buFont typeface="Wingdings" panose="05000000000000000000" pitchFamily="2" charset="2"/>
              <a:buChar char="ü"/>
            </a:pPr>
            <a:r>
              <a:rPr lang="es-MX" sz="1600" dirty="0">
                <a:solidFill>
                  <a:schemeClr val="tx2"/>
                </a:solidFill>
              </a:rPr>
              <a:t>Suministros de elementos de uso para funcionamiento del centro transitorio</a:t>
            </a:r>
          </a:p>
          <a:p>
            <a:pPr marL="285750" indent="-285750" algn="just">
              <a:buClr>
                <a:schemeClr val="accent4"/>
              </a:buClr>
              <a:buFont typeface="Wingdings" panose="05000000000000000000" pitchFamily="2" charset="2"/>
              <a:buChar char="ü"/>
            </a:pPr>
            <a:endParaRPr lang="es-MX" sz="1600" dirty="0">
              <a:solidFill>
                <a:schemeClr val="tx2"/>
              </a:solidFill>
            </a:endParaRPr>
          </a:p>
          <a:p>
            <a:pPr marL="514350" indent="-514350" algn="just">
              <a:buClr>
                <a:schemeClr val="accent4"/>
              </a:buClr>
              <a:buFont typeface="Wingdings" panose="05000000000000000000" pitchFamily="2" charset="2"/>
              <a:buChar char="ü"/>
            </a:pPr>
            <a:r>
              <a:rPr lang="es-MX" sz="1600" dirty="0">
                <a:solidFill>
                  <a:schemeClr val="tx2"/>
                </a:solidFill>
              </a:rPr>
              <a:t>Contratación equipo interdisciplinario para programa resocialización.</a:t>
            </a:r>
          </a:p>
        </p:txBody>
      </p:sp>
      <p:graphicFrame>
        <p:nvGraphicFramePr>
          <p:cNvPr id="22" name="Tabla 21">
            <a:extLst>
              <a:ext uri="{FF2B5EF4-FFF2-40B4-BE49-F238E27FC236}">
                <a16:creationId xmlns:a16="http://schemas.microsoft.com/office/drawing/2014/main" xmlns="" id="{CB85A9CB-02E0-4385-8429-C8707D22435F}"/>
              </a:ext>
            </a:extLst>
          </p:cNvPr>
          <p:cNvGraphicFramePr>
            <a:graphicFrameLocks noGrp="1"/>
          </p:cNvGraphicFramePr>
          <p:nvPr>
            <p:extLst/>
          </p:nvPr>
        </p:nvGraphicFramePr>
        <p:xfrm>
          <a:off x="1992832" y="1169592"/>
          <a:ext cx="8805254" cy="1807866"/>
        </p:xfrm>
        <a:graphic>
          <a:graphicData uri="http://schemas.openxmlformats.org/drawingml/2006/table">
            <a:tbl>
              <a:tblPr firstRow="1" bandRow="1">
                <a:tableStyleId>{17292A2E-F333-43FB-9621-5CBBE7FDCDCB}</a:tableStyleId>
              </a:tblPr>
              <a:tblGrid>
                <a:gridCol w="3748062">
                  <a:extLst>
                    <a:ext uri="{9D8B030D-6E8A-4147-A177-3AD203B41FA5}">
                      <a16:colId xmlns:a16="http://schemas.microsoft.com/office/drawing/2014/main" xmlns="" val="1473574224"/>
                    </a:ext>
                  </a:extLst>
                </a:gridCol>
                <a:gridCol w="1695575">
                  <a:extLst>
                    <a:ext uri="{9D8B030D-6E8A-4147-A177-3AD203B41FA5}">
                      <a16:colId xmlns:a16="http://schemas.microsoft.com/office/drawing/2014/main" xmlns="" val="68243287"/>
                    </a:ext>
                  </a:extLst>
                </a:gridCol>
                <a:gridCol w="1241027">
                  <a:extLst>
                    <a:ext uri="{9D8B030D-6E8A-4147-A177-3AD203B41FA5}">
                      <a16:colId xmlns:a16="http://schemas.microsoft.com/office/drawing/2014/main" xmlns="" val="2708345189"/>
                    </a:ext>
                  </a:extLst>
                </a:gridCol>
                <a:gridCol w="2120590">
                  <a:extLst>
                    <a:ext uri="{9D8B030D-6E8A-4147-A177-3AD203B41FA5}">
                      <a16:colId xmlns:a16="http://schemas.microsoft.com/office/drawing/2014/main" xmlns="" val="1129175181"/>
                    </a:ext>
                  </a:extLst>
                </a:gridCol>
              </a:tblGrid>
              <a:tr h="439777">
                <a:tc>
                  <a:txBody>
                    <a:bodyPr/>
                    <a:lstStyle/>
                    <a:p>
                      <a:pPr algn="ctr" fontAlgn="ctr"/>
                      <a:r>
                        <a:rPr lang="es-CO" sz="1600" b="1" i="0" u="none" strike="noStrike" dirty="0">
                          <a:solidFill>
                            <a:schemeClr val="accent1">
                              <a:lumMod val="50000"/>
                            </a:schemeClr>
                          </a:solidFill>
                          <a:effectLst/>
                          <a:latin typeface="+mn-lt"/>
                        </a:rPr>
                        <a:t>DESCRIPCIÓN DE LA META</a:t>
                      </a:r>
                    </a:p>
                  </a:txBody>
                  <a:tcPr marL="7620" marR="7620" marT="7620" marB="0" anchor="ctr"/>
                </a:tc>
                <a:tc>
                  <a:txBody>
                    <a:bodyPr/>
                    <a:lstStyle/>
                    <a:p>
                      <a:pPr algn="ctr" fontAlgn="ctr"/>
                      <a:r>
                        <a:rPr lang="es-CO" sz="1600" b="1" i="0" u="none" strike="noStrike" dirty="0">
                          <a:solidFill>
                            <a:schemeClr val="accent1">
                              <a:lumMod val="50000"/>
                            </a:schemeClr>
                          </a:solidFill>
                          <a:effectLst/>
                          <a:latin typeface="+mn-lt"/>
                        </a:rPr>
                        <a:t>META PROGRAMADA</a:t>
                      </a:r>
                    </a:p>
                  </a:txBody>
                  <a:tcPr marL="7620" marR="7620" marT="7620" marB="0" anchor="ctr"/>
                </a:tc>
                <a:tc>
                  <a:txBody>
                    <a:bodyPr/>
                    <a:lstStyle/>
                    <a:p>
                      <a:pPr algn="ctr" fontAlgn="ctr"/>
                      <a:r>
                        <a:rPr lang="es-CO" sz="1600" b="1" i="0" u="none" strike="noStrike">
                          <a:solidFill>
                            <a:schemeClr val="accent1">
                              <a:lumMod val="50000"/>
                            </a:schemeClr>
                          </a:solidFill>
                          <a:effectLst/>
                          <a:latin typeface="+mn-lt"/>
                        </a:rPr>
                        <a:t>META CUMPLIDA</a:t>
                      </a:r>
                    </a:p>
                  </a:txBody>
                  <a:tcPr marL="7620" marR="7620" marT="7620" marB="0" anchor="ctr"/>
                </a:tc>
                <a:tc>
                  <a:txBody>
                    <a:bodyPr/>
                    <a:lstStyle/>
                    <a:p>
                      <a:pPr algn="ctr" fontAlgn="ctr"/>
                      <a:r>
                        <a:rPr lang="es-CO" sz="1600" b="1" i="0" u="none" strike="noStrike" dirty="0">
                          <a:solidFill>
                            <a:schemeClr val="accent1">
                              <a:lumMod val="50000"/>
                            </a:schemeClr>
                          </a:solidFill>
                          <a:effectLst/>
                          <a:latin typeface="+mn-lt"/>
                        </a:rPr>
                        <a:t>% CUMPLIMIENTO DE METAS</a:t>
                      </a:r>
                    </a:p>
                  </a:txBody>
                  <a:tcPr marL="7620" marR="7620" marT="7620" marB="0" anchor="ctr"/>
                </a:tc>
                <a:extLst>
                  <a:ext uri="{0D108BD9-81ED-4DB2-BD59-A6C34878D82A}">
                    <a16:rowId xmlns:a16="http://schemas.microsoft.com/office/drawing/2014/main" xmlns="" val="3790834809"/>
                  </a:ext>
                </a:extLst>
              </a:tr>
              <a:tr h="656283">
                <a:tc>
                  <a:txBody>
                    <a:bodyPr/>
                    <a:lstStyle/>
                    <a:p>
                      <a:pPr algn="just" fontAlgn="ctr"/>
                      <a:r>
                        <a:rPr lang="es-MX" sz="1600" b="0" i="0" u="none" strike="noStrike" dirty="0">
                          <a:solidFill>
                            <a:schemeClr val="accent1">
                              <a:lumMod val="50000"/>
                            </a:schemeClr>
                          </a:solidFill>
                          <a:effectLst/>
                          <a:latin typeface="+mn-lt"/>
                        </a:rPr>
                        <a:t>Implementar un programa de resocialización a los PPL en el centro penitenciario</a:t>
                      </a:r>
                    </a:p>
                  </a:txBody>
                  <a:tcPr marL="7620" marR="7620" marT="7620" marB="0" anchor="ctr"/>
                </a:tc>
                <a:tc>
                  <a:txBody>
                    <a:bodyPr/>
                    <a:lstStyle/>
                    <a:p>
                      <a:pPr algn="ctr" fontAlgn="ctr"/>
                      <a:r>
                        <a:rPr lang="es-CO" sz="1600" b="0" i="0" u="none" strike="noStrike">
                          <a:solidFill>
                            <a:schemeClr val="accent1">
                              <a:lumMod val="50000"/>
                            </a:schemeClr>
                          </a:solidFill>
                          <a:effectLst/>
                          <a:latin typeface="+mn-lt"/>
                        </a:rPr>
                        <a:t>1</a:t>
                      </a:r>
                    </a:p>
                  </a:txBody>
                  <a:tcPr marL="7620" marR="7620" marT="7620" marB="0" anchor="ctr"/>
                </a:tc>
                <a:tc>
                  <a:txBody>
                    <a:bodyPr/>
                    <a:lstStyle/>
                    <a:p>
                      <a:pPr algn="ctr" fontAlgn="ctr"/>
                      <a:r>
                        <a:rPr lang="es-CO" sz="1600" b="0" i="0" u="none" strike="noStrike" dirty="0">
                          <a:solidFill>
                            <a:schemeClr val="accent1">
                              <a:lumMod val="50000"/>
                            </a:schemeClr>
                          </a:solidFill>
                          <a:effectLst/>
                          <a:latin typeface="+mn-lt"/>
                        </a:rPr>
                        <a:t>1</a:t>
                      </a:r>
                    </a:p>
                  </a:txBody>
                  <a:tcPr marL="7620" marR="7620" marT="7620" marB="0" anchor="ctr"/>
                </a:tc>
                <a:tc>
                  <a:txBody>
                    <a:bodyPr/>
                    <a:lstStyle/>
                    <a:p>
                      <a:pPr algn="ctr" fontAlgn="ctr"/>
                      <a:r>
                        <a:rPr lang="es-CO" sz="1600" b="0" i="0" u="none" strike="noStrike" dirty="0">
                          <a:solidFill>
                            <a:schemeClr val="accent1">
                              <a:lumMod val="50000"/>
                            </a:schemeClr>
                          </a:solidFill>
                          <a:effectLst/>
                          <a:latin typeface="+mn-lt"/>
                        </a:rPr>
                        <a:t>100%</a:t>
                      </a:r>
                    </a:p>
                  </a:txBody>
                  <a:tcPr marL="7620" marR="7620" marT="7620" marB="0" anchor="ctr"/>
                </a:tc>
                <a:extLst>
                  <a:ext uri="{0D108BD9-81ED-4DB2-BD59-A6C34878D82A}">
                    <a16:rowId xmlns:a16="http://schemas.microsoft.com/office/drawing/2014/main" xmlns="" val="1768731479"/>
                  </a:ext>
                </a:extLst>
              </a:tr>
              <a:tr h="656283">
                <a:tc>
                  <a:txBody>
                    <a:bodyPr/>
                    <a:lstStyle/>
                    <a:p>
                      <a:pPr algn="just" fontAlgn="ctr"/>
                      <a:r>
                        <a:rPr lang="es-CO" sz="1600" b="0" i="0" u="none" strike="noStrike" dirty="0">
                          <a:solidFill>
                            <a:schemeClr val="accent1">
                              <a:lumMod val="50000"/>
                            </a:schemeClr>
                          </a:solidFill>
                          <a:effectLst/>
                          <a:latin typeface="+mn-lt"/>
                        </a:rPr>
                        <a:t>Dotar de elementos e insumos asignadas a los privados de la libertad.</a:t>
                      </a:r>
                    </a:p>
                  </a:txBody>
                  <a:tcPr marL="7620" marR="7620" marT="7620" marB="0" anchor="ctr"/>
                </a:tc>
                <a:tc>
                  <a:txBody>
                    <a:bodyPr/>
                    <a:lstStyle/>
                    <a:p>
                      <a:pPr algn="ctr" fontAlgn="ctr"/>
                      <a:r>
                        <a:rPr lang="es-CO" sz="1600" b="0" i="0" u="none" strike="noStrike" dirty="0">
                          <a:solidFill>
                            <a:schemeClr val="accent1">
                              <a:lumMod val="50000"/>
                            </a:schemeClr>
                          </a:solidFill>
                          <a:effectLst/>
                          <a:latin typeface="+mn-lt"/>
                        </a:rPr>
                        <a:t>1</a:t>
                      </a:r>
                    </a:p>
                  </a:txBody>
                  <a:tcPr marL="7620" marR="7620" marT="7620" marB="0" anchor="ctr"/>
                </a:tc>
                <a:tc>
                  <a:txBody>
                    <a:bodyPr/>
                    <a:lstStyle/>
                    <a:p>
                      <a:pPr algn="ctr" fontAlgn="ctr"/>
                      <a:r>
                        <a:rPr lang="es-CO" sz="1600" b="0" i="0" u="none" strike="noStrike" dirty="0">
                          <a:solidFill>
                            <a:schemeClr val="accent1">
                              <a:lumMod val="50000"/>
                            </a:schemeClr>
                          </a:solidFill>
                          <a:effectLst/>
                          <a:latin typeface="+mn-lt"/>
                        </a:rPr>
                        <a:t>1</a:t>
                      </a:r>
                    </a:p>
                  </a:txBody>
                  <a:tcPr marL="7620" marR="7620" marT="7620" marB="0" anchor="ctr"/>
                </a:tc>
                <a:tc>
                  <a:txBody>
                    <a:bodyPr/>
                    <a:lstStyle/>
                    <a:p>
                      <a:pPr algn="ctr" fontAlgn="ctr"/>
                      <a:r>
                        <a:rPr lang="es-CO" sz="1600" b="0" i="0" u="none" strike="noStrike" dirty="0">
                          <a:solidFill>
                            <a:schemeClr val="accent1">
                              <a:lumMod val="50000"/>
                            </a:schemeClr>
                          </a:solidFill>
                          <a:effectLst/>
                          <a:latin typeface="+mn-lt"/>
                        </a:rPr>
                        <a:t>100%</a:t>
                      </a:r>
                    </a:p>
                  </a:txBody>
                  <a:tcPr marL="7620" marR="7620" marT="7620" marB="0" anchor="ctr"/>
                </a:tc>
                <a:extLst>
                  <a:ext uri="{0D108BD9-81ED-4DB2-BD59-A6C34878D82A}">
                    <a16:rowId xmlns:a16="http://schemas.microsoft.com/office/drawing/2014/main" xmlns="" val="3021486246"/>
                  </a:ext>
                </a:extLst>
              </a:tr>
            </a:tbl>
          </a:graphicData>
        </a:graphic>
      </p:graphicFrame>
    </p:spTree>
    <p:extLst>
      <p:ext uri="{BB962C8B-B14F-4D97-AF65-F5344CB8AC3E}">
        <p14:creationId xmlns:p14="http://schemas.microsoft.com/office/powerpoint/2010/main" val="3469725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xmlns="" id="{4F166929-8C6F-4381-8622-95C28EA55E71}"/>
              </a:ext>
            </a:extLst>
          </p:cNvPr>
          <p:cNvPicPr>
            <a:picLocks noChangeAspect="1"/>
          </p:cNvPicPr>
          <p:nvPr/>
        </p:nvPicPr>
        <p:blipFill>
          <a:blip r:embed="rId2"/>
          <a:srcRect/>
          <a:stretch/>
        </p:blipFill>
        <p:spPr>
          <a:xfrm>
            <a:off x="3705" y="1"/>
            <a:ext cx="12188294" cy="6857997"/>
          </a:xfrm>
          <a:prstGeom prst="rect">
            <a:avLst/>
          </a:prstGeom>
        </p:spPr>
      </p:pic>
      <p:sp>
        <p:nvSpPr>
          <p:cNvPr id="14" name="CuadroTexto 13">
            <a:extLst>
              <a:ext uri="{FF2B5EF4-FFF2-40B4-BE49-F238E27FC236}">
                <a16:creationId xmlns:a16="http://schemas.microsoft.com/office/drawing/2014/main" xmlns="" id="{4C5768DD-1F2E-4D69-8CF6-CF59B238EBC9}"/>
              </a:ext>
            </a:extLst>
          </p:cNvPr>
          <p:cNvSpPr txBox="1"/>
          <p:nvPr/>
        </p:nvSpPr>
        <p:spPr>
          <a:xfrm>
            <a:off x="9265681" y="3052810"/>
            <a:ext cx="2239344" cy="400110"/>
          </a:xfrm>
          <a:prstGeom prst="rect">
            <a:avLst/>
          </a:prstGeom>
          <a:noFill/>
        </p:spPr>
        <p:txBody>
          <a:bodyPr wrap="square" rtlCol="0">
            <a:spAutoFit/>
          </a:bodyPr>
          <a:lstStyle/>
          <a:p>
            <a:r>
              <a:rPr lang="es-CO" sz="2000" b="1" dirty="0">
                <a:solidFill>
                  <a:schemeClr val="bg1"/>
                </a:solidFill>
              </a:rPr>
              <a:t>Millones de Pesos</a:t>
            </a:r>
          </a:p>
        </p:txBody>
      </p:sp>
      <p:sp>
        <p:nvSpPr>
          <p:cNvPr id="24" name="Título 1">
            <a:extLst>
              <a:ext uri="{FF2B5EF4-FFF2-40B4-BE49-F238E27FC236}">
                <a16:creationId xmlns:a16="http://schemas.microsoft.com/office/drawing/2014/main" xmlns="" id="{B9EB7AF0-54A3-4268-B7F9-9F57227D0BDB}"/>
              </a:ext>
            </a:extLst>
          </p:cNvPr>
          <p:cNvSpPr txBox="1">
            <a:spLocks/>
          </p:cNvSpPr>
          <p:nvPr/>
        </p:nvSpPr>
        <p:spPr>
          <a:xfrm>
            <a:off x="-80509" y="135609"/>
            <a:ext cx="11949048" cy="1252025"/>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0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rPr>
              <a:t>Programa 4. Prevención y atención de factores de riesgo</a:t>
            </a:r>
            <a:endParaRPr lang="es-CO" sz="40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endParaRPr>
          </a:p>
        </p:txBody>
      </p:sp>
      <p:graphicFrame>
        <p:nvGraphicFramePr>
          <p:cNvPr id="30" name="Tabla 29">
            <a:extLst>
              <a:ext uri="{FF2B5EF4-FFF2-40B4-BE49-F238E27FC236}">
                <a16:creationId xmlns:a16="http://schemas.microsoft.com/office/drawing/2014/main" xmlns="" id="{D9221A24-BE6E-4B56-B566-A76052790FEE}"/>
              </a:ext>
            </a:extLst>
          </p:cNvPr>
          <p:cNvGraphicFramePr>
            <a:graphicFrameLocks noGrp="1"/>
          </p:cNvGraphicFramePr>
          <p:nvPr>
            <p:extLst/>
          </p:nvPr>
        </p:nvGraphicFramePr>
        <p:xfrm>
          <a:off x="1705991" y="1684047"/>
          <a:ext cx="8376048" cy="2385407"/>
        </p:xfrm>
        <a:graphic>
          <a:graphicData uri="http://schemas.openxmlformats.org/drawingml/2006/table">
            <a:tbl>
              <a:tblPr firstRow="1" bandRow="1">
                <a:tableStyleId>{17292A2E-F333-43FB-9621-5CBBE7FDCDCB}</a:tableStyleId>
              </a:tblPr>
              <a:tblGrid>
                <a:gridCol w="3565365">
                  <a:extLst>
                    <a:ext uri="{9D8B030D-6E8A-4147-A177-3AD203B41FA5}">
                      <a16:colId xmlns:a16="http://schemas.microsoft.com/office/drawing/2014/main" xmlns="" val="1473574224"/>
                    </a:ext>
                  </a:extLst>
                </a:gridCol>
                <a:gridCol w="1612925">
                  <a:extLst>
                    <a:ext uri="{9D8B030D-6E8A-4147-A177-3AD203B41FA5}">
                      <a16:colId xmlns:a16="http://schemas.microsoft.com/office/drawing/2014/main" xmlns="" val="68243287"/>
                    </a:ext>
                  </a:extLst>
                </a:gridCol>
                <a:gridCol w="1180534">
                  <a:extLst>
                    <a:ext uri="{9D8B030D-6E8A-4147-A177-3AD203B41FA5}">
                      <a16:colId xmlns:a16="http://schemas.microsoft.com/office/drawing/2014/main" xmlns="" val="2708345189"/>
                    </a:ext>
                  </a:extLst>
                </a:gridCol>
                <a:gridCol w="2017224">
                  <a:extLst>
                    <a:ext uri="{9D8B030D-6E8A-4147-A177-3AD203B41FA5}">
                      <a16:colId xmlns:a16="http://schemas.microsoft.com/office/drawing/2014/main" xmlns="" val="1129175181"/>
                    </a:ext>
                  </a:extLst>
                </a:gridCol>
              </a:tblGrid>
              <a:tr h="465770">
                <a:tc>
                  <a:txBody>
                    <a:bodyPr/>
                    <a:lstStyle/>
                    <a:p>
                      <a:pPr algn="ctr" fontAlgn="ctr"/>
                      <a:r>
                        <a:rPr lang="es-CO" sz="1600" b="1" i="0" u="none" strike="noStrike" dirty="0">
                          <a:solidFill>
                            <a:schemeClr val="accent1">
                              <a:lumMod val="50000"/>
                            </a:schemeClr>
                          </a:solidFill>
                          <a:effectLst/>
                          <a:latin typeface="+mn-lt"/>
                        </a:rPr>
                        <a:t>DESCRIPCIÓN DE LA META</a:t>
                      </a:r>
                    </a:p>
                  </a:txBody>
                  <a:tcPr marL="7620" marR="7620" marT="7620" marB="0" anchor="ctr"/>
                </a:tc>
                <a:tc>
                  <a:txBody>
                    <a:bodyPr/>
                    <a:lstStyle/>
                    <a:p>
                      <a:pPr algn="ctr" fontAlgn="ctr"/>
                      <a:r>
                        <a:rPr lang="es-CO" sz="1600" b="1" i="0" u="none" strike="noStrike" dirty="0">
                          <a:solidFill>
                            <a:schemeClr val="accent1">
                              <a:lumMod val="50000"/>
                            </a:schemeClr>
                          </a:solidFill>
                          <a:effectLst/>
                          <a:latin typeface="+mn-lt"/>
                        </a:rPr>
                        <a:t>META PROGRAMADA</a:t>
                      </a:r>
                    </a:p>
                  </a:txBody>
                  <a:tcPr marL="7620" marR="7620" marT="7620" marB="0" anchor="ctr"/>
                </a:tc>
                <a:tc>
                  <a:txBody>
                    <a:bodyPr/>
                    <a:lstStyle/>
                    <a:p>
                      <a:pPr algn="ctr" fontAlgn="ctr"/>
                      <a:r>
                        <a:rPr lang="es-CO" sz="1600" b="1" i="0" u="none" strike="noStrike">
                          <a:solidFill>
                            <a:schemeClr val="accent1">
                              <a:lumMod val="50000"/>
                            </a:schemeClr>
                          </a:solidFill>
                          <a:effectLst/>
                          <a:latin typeface="+mn-lt"/>
                        </a:rPr>
                        <a:t>META CUMPLIDA</a:t>
                      </a:r>
                    </a:p>
                  </a:txBody>
                  <a:tcPr marL="7620" marR="7620" marT="7620" marB="0" anchor="ctr"/>
                </a:tc>
                <a:tc>
                  <a:txBody>
                    <a:bodyPr/>
                    <a:lstStyle/>
                    <a:p>
                      <a:pPr algn="ctr" fontAlgn="ctr"/>
                      <a:r>
                        <a:rPr lang="es-CO" sz="1600" b="1" i="0" u="none" strike="noStrike" dirty="0">
                          <a:solidFill>
                            <a:schemeClr val="accent1">
                              <a:lumMod val="50000"/>
                            </a:schemeClr>
                          </a:solidFill>
                          <a:effectLst/>
                          <a:latin typeface="+mn-lt"/>
                        </a:rPr>
                        <a:t>% CUMPLIMIENTO DE METAS</a:t>
                      </a:r>
                    </a:p>
                  </a:txBody>
                  <a:tcPr marL="7620" marR="7620" marT="7620" marB="0" anchor="ctr"/>
                </a:tc>
                <a:extLst>
                  <a:ext uri="{0D108BD9-81ED-4DB2-BD59-A6C34878D82A}">
                    <a16:rowId xmlns:a16="http://schemas.microsoft.com/office/drawing/2014/main" xmlns="" val="3790834809"/>
                  </a:ext>
                </a:extLst>
              </a:tr>
              <a:tr h="655667">
                <a:tc>
                  <a:txBody>
                    <a:bodyPr/>
                    <a:lstStyle/>
                    <a:p>
                      <a:pPr algn="just" fontAlgn="ctr"/>
                      <a:r>
                        <a:rPr lang="es-MX" sz="1600" b="0" i="0" u="none" strike="noStrike" dirty="0">
                          <a:solidFill>
                            <a:schemeClr val="accent1">
                              <a:lumMod val="50000"/>
                            </a:schemeClr>
                          </a:solidFill>
                          <a:effectLst/>
                          <a:latin typeface="+mn-lt"/>
                        </a:rPr>
                        <a:t>Familias y/o personas organizadas y capacitadas en gestión del riesgo</a:t>
                      </a:r>
                    </a:p>
                  </a:txBody>
                  <a:tcPr marL="7620" marR="7620" marT="7620" marB="0" anchor="ctr"/>
                </a:tc>
                <a:tc>
                  <a:txBody>
                    <a:bodyPr/>
                    <a:lstStyle/>
                    <a:p>
                      <a:pPr algn="ctr" fontAlgn="ctr"/>
                      <a:r>
                        <a:rPr lang="es-CO" sz="1600" b="0" i="0" u="none" strike="noStrike">
                          <a:solidFill>
                            <a:schemeClr val="accent1">
                              <a:lumMod val="50000"/>
                            </a:schemeClr>
                          </a:solidFill>
                          <a:effectLst/>
                          <a:latin typeface="+mn-lt"/>
                        </a:rPr>
                        <a:t>20</a:t>
                      </a:r>
                    </a:p>
                  </a:txBody>
                  <a:tcPr marL="7620" marR="7620" marT="7620" marB="0" anchor="ctr"/>
                </a:tc>
                <a:tc>
                  <a:txBody>
                    <a:bodyPr/>
                    <a:lstStyle/>
                    <a:p>
                      <a:pPr algn="ctr" fontAlgn="ctr"/>
                      <a:r>
                        <a:rPr lang="es-CO" sz="1600" b="0" i="0" u="none" strike="noStrike">
                          <a:solidFill>
                            <a:schemeClr val="accent1">
                              <a:lumMod val="50000"/>
                            </a:schemeClr>
                          </a:solidFill>
                          <a:effectLst/>
                          <a:latin typeface="+mn-lt"/>
                        </a:rPr>
                        <a:t>20</a:t>
                      </a:r>
                    </a:p>
                  </a:txBody>
                  <a:tcPr marL="7620" marR="7620" marT="7620" marB="0" anchor="ctr"/>
                </a:tc>
                <a:tc>
                  <a:txBody>
                    <a:bodyPr/>
                    <a:lstStyle/>
                    <a:p>
                      <a:pPr algn="ctr" fontAlgn="ctr"/>
                      <a:r>
                        <a:rPr lang="es-CO" sz="1600" b="0" i="0" u="none" strike="noStrike">
                          <a:solidFill>
                            <a:schemeClr val="accent1">
                              <a:lumMod val="50000"/>
                            </a:schemeClr>
                          </a:solidFill>
                          <a:effectLst/>
                          <a:latin typeface="+mn-lt"/>
                        </a:rPr>
                        <a:t>100%</a:t>
                      </a:r>
                    </a:p>
                  </a:txBody>
                  <a:tcPr marL="7620" marR="7620" marT="7620" marB="0" anchor="ctr"/>
                </a:tc>
                <a:extLst>
                  <a:ext uri="{0D108BD9-81ED-4DB2-BD59-A6C34878D82A}">
                    <a16:rowId xmlns:a16="http://schemas.microsoft.com/office/drawing/2014/main" xmlns="" val="1768731479"/>
                  </a:ext>
                </a:extLst>
              </a:tr>
              <a:tr h="580248">
                <a:tc>
                  <a:txBody>
                    <a:bodyPr/>
                    <a:lstStyle/>
                    <a:p>
                      <a:pPr algn="just" fontAlgn="ctr"/>
                      <a:r>
                        <a:rPr lang="es-MX" sz="1600" b="0" i="0" u="none" strike="noStrike" dirty="0">
                          <a:solidFill>
                            <a:schemeClr val="accent1">
                              <a:lumMod val="50000"/>
                            </a:schemeClr>
                          </a:solidFill>
                          <a:effectLst/>
                          <a:latin typeface="+mn-lt"/>
                        </a:rPr>
                        <a:t>Mantener la atención al 100% de las familias en emergencias naturales y antrópicas</a:t>
                      </a:r>
                    </a:p>
                  </a:txBody>
                  <a:tcPr marL="7620" marR="7620" marT="7620" marB="0" anchor="ctr"/>
                </a:tc>
                <a:tc>
                  <a:txBody>
                    <a:bodyPr/>
                    <a:lstStyle/>
                    <a:p>
                      <a:pPr algn="ctr" fontAlgn="ctr"/>
                      <a:r>
                        <a:rPr lang="es-CO" sz="1600" b="0" i="0" u="none" strike="noStrike">
                          <a:solidFill>
                            <a:schemeClr val="accent1">
                              <a:lumMod val="50000"/>
                            </a:schemeClr>
                          </a:solidFill>
                          <a:effectLst/>
                          <a:latin typeface="+mn-lt"/>
                        </a:rPr>
                        <a:t>100%</a:t>
                      </a:r>
                    </a:p>
                  </a:txBody>
                  <a:tcPr marL="7620" marR="7620" marT="7620" marB="0" anchor="ctr"/>
                </a:tc>
                <a:tc>
                  <a:txBody>
                    <a:bodyPr/>
                    <a:lstStyle/>
                    <a:p>
                      <a:pPr algn="ctr" fontAlgn="ctr"/>
                      <a:r>
                        <a:rPr lang="es-CO" sz="1600" b="0" i="0" u="none" strike="noStrike">
                          <a:solidFill>
                            <a:schemeClr val="accent1">
                              <a:lumMod val="50000"/>
                            </a:schemeClr>
                          </a:solidFill>
                          <a:effectLst/>
                          <a:latin typeface="+mn-lt"/>
                        </a:rPr>
                        <a:t>100%</a:t>
                      </a:r>
                    </a:p>
                  </a:txBody>
                  <a:tcPr marL="7620" marR="7620" marT="7620" marB="0" anchor="ctr"/>
                </a:tc>
                <a:tc>
                  <a:txBody>
                    <a:bodyPr/>
                    <a:lstStyle/>
                    <a:p>
                      <a:pPr algn="ctr" fontAlgn="ctr"/>
                      <a:r>
                        <a:rPr lang="es-CO" sz="1600" b="0" i="0" u="none" strike="noStrike">
                          <a:solidFill>
                            <a:schemeClr val="accent1">
                              <a:lumMod val="50000"/>
                            </a:schemeClr>
                          </a:solidFill>
                          <a:effectLst/>
                          <a:latin typeface="+mn-lt"/>
                        </a:rPr>
                        <a:t>100%</a:t>
                      </a:r>
                    </a:p>
                  </a:txBody>
                  <a:tcPr marL="7620" marR="7620" marT="7620" marB="0" anchor="ctr"/>
                </a:tc>
                <a:extLst>
                  <a:ext uri="{0D108BD9-81ED-4DB2-BD59-A6C34878D82A}">
                    <a16:rowId xmlns:a16="http://schemas.microsoft.com/office/drawing/2014/main" xmlns="" val="4251892209"/>
                  </a:ext>
                </a:extLst>
              </a:tr>
              <a:tr h="494523">
                <a:tc>
                  <a:txBody>
                    <a:bodyPr/>
                    <a:lstStyle/>
                    <a:p>
                      <a:pPr algn="just" fontAlgn="ctr"/>
                      <a:r>
                        <a:rPr lang="es-CO" sz="1600" b="0" i="0" u="none" strike="noStrike">
                          <a:solidFill>
                            <a:schemeClr val="accent1">
                              <a:lumMod val="50000"/>
                            </a:schemeClr>
                          </a:solidFill>
                          <a:effectLst/>
                          <a:latin typeface="+mn-lt"/>
                        </a:rPr>
                        <a:t>Fortalecer organismos de socorro en el Departamento</a:t>
                      </a:r>
                    </a:p>
                  </a:txBody>
                  <a:tcPr marL="7620" marR="7620" marT="7620" marB="0" anchor="ctr"/>
                </a:tc>
                <a:tc>
                  <a:txBody>
                    <a:bodyPr/>
                    <a:lstStyle/>
                    <a:p>
                      <a:pPr algn="ctr" fontAlgn="ctr"/>
                      <a:r>
                        <a:rPr lang="es-CO" sz="1600" b="0" i="0" u="none" strike="noStrike">
                          <a:solidFill>
                            <a:schemeClr val="accent1">
                              <a:lumMod val="50000"/>
                            </a:schemeClr>
                          </a:solidFill>
                          <a:effectLst/>
                          <a:latin typeface="+mn-lt"/>
                        </a:rPr>
                        <a:t>1</a:t>
                      </a:r>
                    </a:p>
                  </a:txBody>
                  <a:tcPr marL="7620" marR="7620" marT="7620" marB="0" anchor="ctr"/>
                </a:tc>
                <a:tc>
                  <a:txBody>
                    <a:bodyPr/>
                    <a:lstStyle/>
                    <a:p>
                      <a:pPr algn="ctr" fontAlgn="ctr"/>
                      <a:r>
                        <a:rPr lang="es-CO" sz="1600" b="0" i="0" u="none" strike="noStrike" dirty="0">
                          <a:solidFill>
                            <a:schemeClr val="accent1">
                              <a:lumMod val="50000"/>
                            </a:schemeClr>
                          </a:solidFill>
                          <a:effectLst/>
                          <a:latin typeface="+mn-lt"/>
                        </a:rPr>
                        <a:t>1</a:t>
                      </a:r>
                    </a:p>
                  </a:txBody>
                  <a:tcPr marL="7620" marR="7620" marT="7620" marB="0" anchor="ctr"/>
                </a:tc>
                <a:tc>
                  <a:txBody>
                    <a:bodyPr/>
                    <a:lstStyle/>
                    <a:p>
                      <a:pPr algn="ctr" fontAlgn="ctr"/>
                      <a:r>
                        <a:rPr lang="es-CO" sz="1600" b="0" i="0" u="none" strike="noStrike" dirty="0">
                          <a:solidFill>
                            <a:schemeClr val="accent1">
                              <a:lumMod val="50000"/>
                            </a:schemeClr>
                          </a:solidFill>
                          <a:effectLst/>
                          <a:latin typeface="+mn-lt"/>
                        </a:rPr>
                        <a:t>100%</a:t>
                      </a:r>
                    </a:p>
                  </a:txBody>
                  <a:tcPr marL="7620" marR="7620" marT="7620" marB="0" anchor="ctr"/>
                </a:tc>
                <a:extLst>
                  <a:ext uri="{0D108BD9-81ED-4DB2-BD59-A6C34878D82A}">
                    <a16:rowId xmlns:a16="http://schemas.microsoft.com/office/drawing/2014/main" xmlns="" val="3921647875"/>
                  </a:ext>
                </a:extLst>
              </a:tr>
            </a:tbl>
          </a:graphicData>
        </a:graphic>
      </p:graphicFrame>
      <p:sp>
        <p:nvSpPr>
          <p:cNvPr id="35" name="CuadroTexto 34">
            <a:extLst>
              <a:ext uri="{FF2B5EF4-FFF2-40B4-BE49-F238E27FC236}">
                <a16:creationId xmlns:a16="http://schemas.microsoft.com/office/drawing/2014/main" xmlns="" id="{D35A8F7D-DD47-4DFE-BD30-0E5AC954333F}"/>
              </a:ext>
            </a:extLst>
          </p:cNvPr>
          <p:cNvSpPr txBox="1"/>
          <p:nvPr/>
        </p:nvSpPr>
        <p:spPr>
          <a:xfrm>
            <a:off x="9299891" y="2710448"/>
            <a:ext cx="2479563" cy="400110"/>
          </a:xfrm>
          <a:prstGeom prst="rect">
            <a:avLst/>
          </a:prstGeom>
          <a:noFill/>
        </p:spPr>
        <p:txBody>
          <a:bodyPr wrap="square" rtlCol="0">
            <a:spAutoFit/>
          </a:bodyPr>
          <a:lstStyle/>
          <a:p>
            <a:r>
              <a:rPr lang="es-CO" sz="2000" b="1" dirty="0">
                <a:solidFill>
                  <a:schemeClr val="bg1"/>
                </a:solidFill>
              </a:rPr>
              <a:t>Mil Millones de Pesos</a:t>
            </a:r>
          </a:p>
        </p:txBody>
      </p:sp>
      <p:sp>
        <p:nvSpPr>
          <p:cNvPr id="37" name="CuadroTexto 36">
            <a:extLst>
              <a:ext uri="{FF2B5EF4-FFF2-40B4-BE49-F238E27FC236}">
                <a16:creationId xmlns:a16="http://schemas.microsoft.com/office/drawing/2014/main" xmlns="" id="{661BCE9A-4D5D-42A1-9096-5C3F54DFA4EC}"/>
              </a:ext>
            </a:extLst>
          </p:cNvPr>
          <p:cNvSpPr txBox="1"/>
          <p:nvPr/>
        </p:nvSpPr>
        <p:spPr>
          <a:xfrm>
            <a:off x="9297216" y="1373680"/>
            <a:ext cx="2296882" cy="369332"/>
          </a:xfrm>
          <a:prstGeom prst="rect">
            <a:avLst/>
          </a:prstGeom>
          <a:noFill/>
        </p:spPr>
        <p:txBody>
          <a:bodyPr wrap="square" rtlCol="0">
            <a:spAutoFit/>
          </a:bodyPr>
          <a:lstStyle/>
          <a:p>
            <a:r>
              <a:rPr lang="es-CO" dirty="0">
                <a:solidFill>
                  <a:schemeClr val="bg1"/>
                </a:solidFill>
              </a:rPr>
              <a:t>Presupuesto</a:t>
            </a:r>
            <a:r>
              <a:rPr lang="es-CO" dirty="0"/>
              <a:t> </a:t>
            </a:r>
            <a:r>
              <a:rPr lang="es-CO" dirty="0">
                <a:solidFill>
                  <a:schemeClr val="bg1"/>
                </a:solidFill>
              </a:rPr>
              <a:t>Asignado</a:t>
            </a:r>
          </a:p>
        </p:txBody>
      </p:sp>
    </p:spTree>
    <p:extLst>
      <p:ext uri="{BB962C8B-B14F-4D97-AF65-F5344CB8AC3E}">
        <p14:creationId xmlns:p14="http://schemas.microsoft.com/office/powerpoint/2010/main" val="39877357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xmlns="" id="{B4DA76B1-6DC6-425D-BF2E-8E0E37A36089}"/>
              </a:ext>
            </a:extLst>
          </p:cNvPr>
          <p:cNvPicPr>
            <a:picLocks noChangeAspect="1"/>
          </p:cNvPicPr>
          <p:nvPr/>
        </p:nvPicPr>
        <p:blipFill>
          <a:blip r:embed="rId2"/>
          <a:srcRect/>
          <a:stretch/>
        </p:blipFill>
        <p:spPr>
          <a:xfrm>
            <a:off x="0" y="3"/>
            <a:ext cx="12188294" cy="6857997"/>
          </a:xfrm>
          <a:prstGeom prst="rect">
            <a:avLst/>
          </a:prstGeom>
        </p:spPr>
      </p:pic>
      <p:sp>
        <p:nvSpPr>
          <p:cNvPr id="14" name="CuadroTexto 13">
            <a:extLst>
              <a:ext uri="{FF2B5EF4-FFF2-40B4-BE49-F238E27FC236}">
                <a16:creationId xmlns:a16="http://schemas.microsoft.com/office/drawing/2014/main" xmlns="" id="{4C5768DD-1F2E-4D69-8CF6-CF59B238EBC9}"/>
              </a:ext>
            </a:extLst>
          </p:cNvPr>
          <p:cNvSpPr txBox="1"/>
          <p:nvPr/>
        </p:nvSpPr>
        <p:spPr>
          <a:xfrm>
            <a:off x="9265681" y="3052810"/>
            <a:ext cx="2239344" cy="400110"/>
          </a:xfrm>
          <a:prstGeom prst="rect">
            <a:avLst/>
          </a:prstGeom>
          <a:noFill/>
        </p:spPr>
        <p:txBody>
          <a:bodyPr wrap="square" rtlCol="0">
            <a:spAutoFit/>
          </a:bodyPr>
          <a:lstStyle/>
          <a:p>
            <a:r>
              <a:rPr lang="es-CO" sz="2000" b="1" dirty="0">
                <a:solidFill>
                  <a:schemeClr val="bg1"/>
                </a:solidFill>
              </a:rPr>
              <a:t>Millones de Pesos</a:t>
            </a:r>
          </a:p>
        </p:txBody>
      </p:sp>
      <p:sp>
        <p:nvSpPr>
          <p:cNvPr id="21" name="Título 1">
            <a:extLst>
              <a:ext uri="{FF2B5EF4-FFF2-40B4-BE49-F238E27FC236}">
                <a16:creationId xmlns:a16="http://schemas.microsoft.com/office/drawing/2014/main" xmlns="" id="{BB2BE518-60D7-44B6-9D46-BBB99CA98016}"/>
              </a:ext>
            </a:extLst>
          </p:cNvPr>
          <p:cNvSpPr txBox="1">
            <a:spLocks/>
          </p:cNvSpPr>
          <p:nvPr/>
        </p:nvSpPr>
        <p:spPr>
          <a:xfrm>
            <a:off x="-80509" y="135610"/>
            <a:ext cx="11949048" cy="881532"/>
          </a:xfrm>
          <a:prstGeom prst="rect">
            <a:avLst/>
          </a:prstGeom>
        </p:spPr>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0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rPr>
              <a:t>Programa 3. Prevención y atención de factores de riesgo</a:t>
            </a:r>
            <a:endParaRPr lang="es-CO" sz="4000" dirty="0">
              <a:solidFill>
                <a:srgbClr val="002060"/>
              </a:solidFill>
              <a:effectLst>
                <a:glow rad="63500">
                  <a:schemeClr val="accent4">
                    <a:satMod val="175000"/>
                    <a:alpha val="40000"/>
                  </a:schemeClr>
                </a:glow>
                <a:outerShdw blurRad="50800" dist="38100" dir="16200000" rotWithShape="0">
                  <a:prstClr val="black">
                    <a:alpha val="40000"/>
                  </a:prstClr>
                </a:outerShdw>
              </a:effectLst>
              <a:latin typeface="Gotham Bold"/>
              <a:cs typeface="Gotham Medium" pitchFamily="50" charset="0"/>
            </a:endParaRPr>
          </a:p>
        </p:txBody>
      </p:sp>
      <p:pic>
        <p:nvPicPr>
          <p:cNvPr id="9" name="Imagen 8">
            <a:extLst>
              <a:ext uri="{FF2B5EF4-FFF2-40B4-BE49-F238E27FC236}">
                <a16:creationId xmlns:a16="http://schemas.microsoft.com/office/drawing/2014/main" xmlns="" id="{BE55C51E-CAC8-4331-94D4-BBE76D2FBE74}"/>
              </a:ext>
            </a:extLst>
          </p:cNvPr>
          <p:cNvPicPr/>
          <p:nvPr/>
        </p:nvPicPr>
        <p:blipFill rotWithShape="1">
          <a:blip r:embed="rId3"/>
          <a:srcRect r="5010" b="14693"/>
          <a:stretch/>
        </p:blipFill>
        <p:spPr>
          <a:xfrm>
            <a:off x="5776347" y="1771655"/>
            <a:ext cx="5330924" cy="2692770"/>
          </a:xfrm>
          <a:prstGeom prst="rect">
            <a:avLst/>
          </a:prstGeom>
        </p:spPr>
      </p:pic>
      <p:pic>
        <p:nvPicPr>
          <p:cNvPr id="3078" name="Picture 6" descr="Puede ser una imagen de una o varias personas y personas de pie">
            <a:extLst>
              <a:ext uri="{FF2B5EF4-FFF2-40B4-BE49-F238E27FC236}">
                <a16:creationId xmlns:a16="http://schemas.microsoft.com/office/drawing/2014/main" xmlns="" id="{FEC2DEE9-E8E3-4A15-B6B4-A5782231A4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085" y="1720498"/>
            <a:ext cx="5124576" cy="341638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xmlns="" id="{82A35B55-0426-4CA0-A66B-A5447443FA5D}"/>
              </a:ext>
            </a:extLst>
          </p:cNvPr>
          <p:cNvSpPr txBox="1"/>
          <p:nvPr/>
        </p:nvSpPr>
        <p:spPr>
          <a:xfrm>
            <a:off x="483870" y="890122"/>
            <a:ext cx="11021155" cy="830997"/>
          </a:xfrm>
          <a:prstGeom prst="rect">
            <a:avLst/>
          </a:prstGeom>
          <a:noFill/>
        </p:spPr>
        <p:txBody>
          <a:bodyPr wrap="square" rtlCol="0">
            <a:spAutoFit/>
          </a:bodyPr>
          <a:lstStyle/>
          <a:p>
            <a:r>
              <a:rPr lang="es-MX" sz="2400" dirty="0"/>
              <a:t>El Equipo de UGRD se encuentra realizando sensibilizaciones y  jornadas de prevención en temas sobre la temporada de lluvia y huracanes en los diferentes sectores de la islas</a:t>
            </a:r>
            <a:endParaRPr lang="es-CO" sz="2400" dirty="0"/>
          </a:p>
        </p:txBody>
      </p:sp>
    </p:spTree>
    <p:extLst>
      <p:ext uri="{BB962C8B-B14F-4D97-AF65-F5344CB8AC3E}">
        <p14:creationId xmlns:p14="http://schemas.microsoft.com/office/powerpoint/2010/main" val="1750840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0"/>
            <a:ext cx="12188294" cy="6857997"/>
          </a:xfrm>
          <a:prstGeom prst="rect">
            <a:avLst/>
          </a:prstGeom>
        </p:spPr>
      </p:pic>
      <p:sp>
        <p:nvSpPr>
          <p:cNvPr id="14" name="Título 1">
            <a:extLst>
              <a:ext uri="{FF2B5EF4-FFF2-40B4-BE49-F238E27FC236}">
                <a16:creationId xmlns:a16="http://schemas.microsoft.com/office/drawing/2014/main" xmlns="" id="{83A51E40-C6F3-433F-A45A-6C9F5A607F0F}"/>
              </a:ext>
            </a:extLst>
          </p:cNvPr>
          <p:cNvSpPr>
            <a:spLocks noGrp="1"/>
          </p:cNvSpPr>
          <p:nvPr>
            <p:ph type="ctrTitle"/>
          </p:nvPr>
        </p:nvSpPr>
        <p:spPr>
          <a:xfrm>
            <a:off x="3072058" y="323487"/>
            <a:ext cx="6051590" cy="572315"/>
          </a:xfrm>
        </p:spPr>
        <p:txBody>
          <a:bodyPr>
            <a:noAutofit/>
          </a:bodyPr>
          <a:lstStyle/>
          <a:p>
            <a:r>
              <a:rPr lang="es-MX" sz="3500" b="1" dirty="0">
                <a:solidFill>
                  <a:srgbClr val="FAD14B"/>
                </a:solidFill>
                <a:effectLst>
                  <a:outerShdw blurRad="38100" dist="38100" dir="2700000" algn="tl">
                    <a:srgbClr val="000000">
                      <a:alpha val="43137"/>
                    </a:srgbClr>
                  </a:outerShdw>
                </a:effectLst>
                <a:latin typeface="+mn-lt"/>
              </a:rPr>
              <a:t>SECRETARIA DE </a:t>
            </a:r>
            <a:r>
              <a:rPr lang="es-MX" sz="3500" b="1" dirty="0" smtClean="0">
                <a:solidFill>
                  <a:srgbClr val="FAD14B"/>
                </a:solidFill>
                <a:effectLst>
                  <a:outerShdw blurRad="38100" dist="38100" dir="2700000" algn="tl">
                    <a:srgbClr val="000000">
                      <a:alpha val="43137"/>
                    </a:srgbClr>
                  </a:outerShdw>
                </a:effectLst>
                <a:latin typeface="+mn-lt"/>
              </a:rPr>
              <a:t>MOVILIDAD</a:t>
            </a:r>
            <a:endParaRPr lang="es-CO" sz="3500" b="1" dirty="0">
              <a:solidFill>
                <a:srgbClr val="FAD14B"/>
              </a:solidFill>
              <a:effectLst>
                <a:outerShdw blurRad="38100" dist="38100" dir="2700000" algn="tl">
                  <a:srgbClr val="000000">
                    <a:alpha val="43137"/>
                  </a:srgbClr>
                </a:outerShdw>
              </a:effectLst>
              <a:latin typeface="+mn-lt"/>
            </a:endParaRPr>
          </a:p>
        </p:txBody>
      </p:sp>
      <p:sp>
        <p:nvSpPr>
          <p:cNvPr id="10" name="CuadroTexto 9"/>
          <p:cNvSpPr txBox="1"/>
          <p:nvPr/>
        </p:nvSpPr>
        <p:spPr>
          <a:xfrm>
            <a:off x="1766107" y="1282897"/>
            <a:ext cx="8663492" cy="3416320"/>
          </a:xfrm>
          <a:prstGeom prst="rect">
            <a:avLst/>
          </a:prstGeom>
          <a:noFill/>
        </p:spPr>
        <p:txBody>
          <a:bodyPr wrap="square" rtlCol="0">
            <a:spAutoFit/>
          </a:bodyPr>
          <a:lstStyle/>
          <a:p>
            <a:pPr algn="ctr"/>
            <a:r>
              <a:rPr lang="es-ES" sz="3600" b="1" dirty="0" smtClean="0">
                <a:solidFill>
                  <a:schemeClr val="accent1">
                    <a:lumMod val="50000"/>
                  </a:schemeClr>
                </a:solidFill>
                <a:effectLst>
                  <a:outerShdw blurRad="38100" dist="38100" dir="2700000" algn="tl">
                    <a:srgbClr val="000000">
                      <a:alpha val="43137"/>
                    </a:srgbClr>
                  </a:outerShdw>
                </a:effectLst>
              </a:rPr>
              <a:t>Política 7:</a:t>
            </a:r>
          </a:p>
          <a:p>
            <a:pPr algn="ctr"/>
            <a:r>
              <a:rPr lang="es-ES" sz="3600" dirty="0" smtClean="0">
                <a:solidFill>
                  <a:schemeClr val="accent1">
                    <a:lumMod val="50000"/>
                  </a:schemeClr>
                </a:solidFill>
                <a:effectLst>
                  <a:outerShdw blurRad="38100" dist="38100" dir="2700000" algn="tl">
                    <a:srgbClr val="000000">
                      <a:alpha val="43137"/>
                    </a:srgbClr>
                  </a:outerShdw>
                </a:effectLst>
              </a:rPr>
              <a:t>Movilidad, tránsito y transportes seguros y responsables.</a:t>
            </a:r>
          </a:p>
          <a:p>
            <a:pPr algn="ctr"/>
            <a:endParaRPr lang="es-ES" sz="3600" dirty="0">
              <a:solidFill>
                <a:schemeClr val="accent1">
                  <a:lumMod val="50000"/>
                </a:schemeClr>
              </a:solidFill>
              <a:effectLst>
                <a:outerShdw blurRad="38100" dist="38100" dir="2700000" algn="tl">
                  <a:srgbClr val="000000">
                    <a:alpha val="43137"/>
                  </a:srgbClr>
                </a:outerShdw>
              </a:effectLst>
            </a:endParaRPr>
          </a:p>
          <a:p>
            <a:pPr algn="ctr"/>
            <a:r>
              <a:rPr lang="es-ES" sz="3600" b="1" dirty="0" smtClean="0">
                <a:solidFill>
                  <a:schemeClr val="accent1">
                    <a:lumMod val="50000"/>
                  </a:schemeClr>
                </a:solidFill>
                <a:effectLst>
                  <a:outerShdw blurRad="38100" dist="38100" dir="2700000" algn="tl">
                    <a:srgbClr val="000000">
                      <a:alpha val="43137"/>
                    </a:srgbClr>
                  </a:outerShdw>
                </a:effectLst>
              </a:rPr>
              <a:t>Eje 4:</a:t>
            </a:r>
          </a:p>
          <a:p>
            <a:pPr algn="ctr"/>
            <a:r>
              <a:rPr lang="es-ES" sz="3600" dirty="0" smtClean="0">
                <a:solidFill>
                  <a:schemeClr val="accent1">
                    <a:lumMod val="50000"/>
                  </a:schemeClr>
                </a:solidFill>
                <a:effectLst>
                  <a:outerShdw blurRad="38100" dist="38100" dir="2700000" algn="tl">
                    <a:srgbClr val="000000">
                      <a:alpha val="43137"/>
                    </a:srgbClr>
                  </a:outerShdw>
                </a:effectLst>
              </a:rPr>
              <a:t>Un nuevo comienzo con mejores condiciones</a:t>
            </a:r>
            <a:endParaRPr lang="en-US" sz="3600"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2347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2"/>
          <a:srcRect/>
          <a:stretch/>
        </p:blipFill>
        <p:spPr>
          <a:xfrm>
            <a:off x="3706" y="0"/>
            <a:ext cx="12188294" cy="6857997"/>
          </a:xfrm>
          <a:prstGeom prst="rect">
            <a:avLst/>
          </a:prstGeom>
        </p:spPr>
      </p:pic>
      <p:graphicFrame>
        <p:nvGraphicFramePr>
          <p:cNvPr id="19" name="Diagrama 18"/>
          <p:cNvGraphicFramePr/>
          <p:nvPr>
            <p:extLst>
              <p:ext uri="{D42A27DB-BD31-4B8C-83A1-F6EECF244321}">
                <p14:modId xmlns:p14="http://schemas.microsoft.com/office/powerpoint/2010/main" val="1169826144"/>
              </p:ext>
            </p:extLst>
          </p:nvPr>
        </p:nvGraphicFramePr>
        <p:xfrm>
          <a:off x="3330429" y="1073792"/>
          <a:ext cx="7972338" cy="4838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Rectángulo 19"/>
          <p:cNvSpPr/>
          <p:nvPr/>
        </p:nvSpPr>
        <p:spPr>
          <a:xfrm>
            <a:off x="2475610" y="4136345"/>
            <a:ext cx="1771294" cy="646331"/>
          </a:xfrm>
          <a:prstGeom prst="rect">
            <a:avLst/>
          </a:prstGeom>
          <a:noFill/>
        </p:spPr>
        <p:txBody>
          <a:bodyPr wrap="square" lIns="91440" tIns="45720" rIns="91440" bIns="45720">
            <a:spAutoFit/>
          </a:bodyPr>
          <a:lstStyle/>
          <a:p>
            <a:pPr algn="ctr"/>
            <a:r>
              <a:rPr lang="es-ES" sz="3600" b="0" cap="none" spc="0" dirty="0">
                <a:ln w="0"/>
                <a:solidFill>
                  <a:schemeClr val="accent1"/>
                </a:solidFill>
                <a:effectLst>
                  <a:outerShdw blurRad="38100" dist="25400" dir="5400000" algn="ctr" rotWithShape="0">
                    <a:srgbClr val="6E747A">
                      <a:alpha val="43000"/>
                    </a:srgbClr>
                  </a:outerShdw>
                </a:effectLst>
              </a:rPr>
              <a:t>24,10%</a:t>
            </a:r>
          </a:p>
        </p:txBody>
      </p:sp>
      <p:sp>
        <p:nvSpPr>
          <p:cNvPr id="21" name="Rectángulo 20"/>
          <p:cNvSpPr/>
          <p:nvPr/>
        </p:nvSpPr>
        <p:spPr>
          <a:xfrm>
            <a:off x="4142116" y="2673029"/>
            <a:ext cx="1771294" cy="646331"/>
          </a:xfrm>
          <a:prstGeom prst="rect">
            <a:avLst/>
          </a:prstGeom>
          <a:noFill/>
        </p:spPr>
        <p:txBody>
          <a:bodyPr wrap="square" lIns="91440" tIns="45720" rIns="91440" bIns="45720">
            <a:spAutoFit/>
          </a:bodyPr>
          <a:lstStyle/>
          <a:p>
            <a:pPr algn="ctr"/>
            <a:r>
              <a:rPr lang="es-ES" sz="3600" dirty="0">
                <a:ln w="0"/>
                <a:solidFill>
                  <a:schemeClr val="accent1"/>
                </a:solidFill>
                <a:effectLst>
                  <a:outerShdw blurRad="38100" dist="25400" dir="5400000" algn="ctr" rotWithShape="0">
                    <a:srgbClr val="6E747A">
                      <a:alpha val="43000"/>
                    </a:srgbClr>
                  </a:outerShdw>
                </a:effectLst>
              </a:rPr>
              <a:t>51</a:t>
            </a:r>
            <a:r>
              <a:rPr lang="es-ES" sz="3600" b="0" cap="none" spc="0" dirty="0">
                <a:ln w="0"/>
                <a:solidFill>
                  <a:schemeClr val="accent1"/>
                </a:solidFill>
                <a:effectLst>
                  <a:outerShdw blurRad="38100" dist="25400" dir="5400000" algn="ctr" rotWithShape="0">
                    <a:srgbClr val="6E747A">
                      <a:alpha val="43000"/>
                    </a:srgbClr>
                  </a:outerShdw>
                </a:effectLst>
              </a:rPr>
              <a:t>,14%</a:t>
            </a:r>
          </a:p>
        </p:txBody>
      </p:sp>
      <p:sp>
        <p:nvSpPr>
          <p:cNvPr id="22" name="Rectángulo 21"/>
          <p:cNvSpPr/>
          <p:nvPr/>
        </p:nvSpPr>
        <p:spPr>
          <a:xfrm>
            <a:off x="6271809" y="1628779"/>
            <a:ext cx="1771294" cy="646331"/>
          </a:xfrm>
          <a:prstGeom prst="rect">
            <a:avLst/>
          </a:prstGeom>
          <a:noFill/>
        </p:spPr>
        <p:txBody>
          <a:bodyPr wrap="square" lIns="91440" tIns="45720" rIns="91440" bIns="45720">
            <a:spAutoFit/>
          </a:bodyPr>
          <a:lstStyle/>
          <a:p>
            <a:pPr algn="ctr"/>
            <a:r>
              <a:rPr lang="es-ES" sz="3600" dirty="0">
                <a:ln w="0"/>
                <a:solidFill>
                  <a:schemeClr val="accent1"/>
                </a:solidFill>
                <a:effectLst>
                  <a:outerShdw blurRad="38100" dist="25400" dir="5400000" algn="ctr" rotWithShape="0">
                    <a:srgbClr val="6E747A">
                      <a:alpha val="43000"/>
                    </a:srgbClr>
                  </a:outerShdw>
                </a:effectLst>
              </a:rPr>
              <a:t>56,75</a:t>
            </a:r>
            <a:r>
              <a:rPr lang="es-ES" sz="3600" b="0" cap="none" spc="0" dirty="0">
                <a:ln w="0"/>
                <a:solidFill>
                  <a:schemeClr val="accent1"/>
                </a:solidFill>
                <a:effectLst>
                  <a:outerShdw blurRad="38100" dist="25400" dir="5400000" algn="ctr" rotWithShape="0">
                    <a:srgbClr val="6E747A">
                      <a:alpha val="43000"/>
                    </a:srgbClr>
                  </a:outerShdw>
                </a:effectLst>
              </a:rPr>
              <a:t>%</a:t>
            </a:r>
          </a:p>
        </p:txBody>
      </p:sp>
      <p:sp>
        <p:nvSpPr>
          <p:cNvPr id="23" name="Rectángulo 22"/>
          <p:cNvSpPr/>
          <p:nvPr/>
        </p:nvSpPr>
        <p:spPr>
          <a:xfrm>
            <a:off x="8529158" y="855236"/>
            <a:ext cx="1771294" cy="646331"/>
          </a:xfrm>
          <a:prstGeom prst="rect">
            <a:avLst/>
          </a:prstGeom>
          <a:noFill/>
        </p:spPr>
        <p:txBody>
          <a:bodyPr wrap="square" lIns="91440" tIns="45720" rIns="91440" bIns="45720">
            <a:spAutoFit/>
          </a:bodyPr>
          <a:lstStyle/>
          <a:p>
            <a:pPr algn="ctr"/>
            <a:r>
              <a:rPr lang="es-ES" sz="3600" dirty="0">
                <a:ln w="0"/>
                <a:solidFill>
                  <a:schemeClr val="accent1"/>
                </a:solidFill>
                <a:effectLst>
                  <a:outerShdw blurRad="38100" dist="25400" dir="5400000" algn="ctr" rotWithShape="0">
                    <a:srgbClr val="6E747A">
                      <a:alpha val="43000"/>
                    </a:srgbClr>
                  </a:outerShdw>
                </a:effectLst>
              </a:rPr>
              <a:t>59,52</a:t>
            </a:r>
            <a:r>
              <a:rPr lang="es-ES" sz="3600" b="0" cap="none" spc="0" dirty="0">
                <a:ln w="0"/>
                <a:solidFill>
                  <a:schemeClr val="accent1"/>
                </a:solidFill>
                <a:effectLst>
                  <a:outerShdw blurRad="38100" dist="25400" dir="5400000" algn="ctr" rotWithShape="0">
                    <a:srgbClr val="6E747A">
                      <a:alpha val="43000"/>
                    </a:srgbClr>
                  </a:outerShdw>
                </a:effectLst>
              </a:rPr>
              <a:t>%</a:t>
            </a:r>
          </a:p>
        </p:txBody>
      </p:sp>
      <p:sp>
        <p:nvSpPr>
          <p:cNvPr id="2" name="Rectángulo 1"/>
          <p:cNvSpPr/>
          <p:nvPr/>
        </p:nvSpPr>
        <p:spPr>
          <a:xfrm>
            <a:off x="389438" y="2275110"/>
            <a:ext cx="3857466" cy="923330"/>
          </a:xfrm>
          <a:prstGeom prst="rect">
            <a:avLst/>
          </a:prstGeom>
          <a:noFill/>
          <a:ln>
            <a:solidFill>
              <a:schemeClr val="accent4"/>
            </a:solidFill>
          </a:ln>
        </p:spPr>
        <p:txBody>
          <a:bodyPr wrap="none" lIns="91440" tIns="45720" rIns="91440" bIns="45720">
            <a:spAutoFit/>
          </a:bodyPr>
          <a:lstStyle/>
          <a:p>
            <a:pPr algn="ctr"/>
            <a:r>
              <a:rPr lang="es-E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PLANEACIÒN</a:t>
            </a:r>
            <a:endParaRPr lang="es-E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Rectángulo 2"/>
          <p:cNvSpPr/>
          <p:nvPr/>
        </p:nvSpPr>
        <p:spPr>
          <a:xfrm>
            <a:off x="2647696" y="223874"/>
            <a:ext cx="6643870" cy="707886"/>
          </a:xfrm>
          <a:prstGeom prst="rect">
            <a:avLst/>
          </a:prstGeom>
          <a:noFill/>
        </p:spPr>
        <p:txBody>
          <a:bodyPr wrap="none" lIns="91440" tIns="45720" rIns="91440" bIns="45720">
            <a:spAutoFit/>
          </a:bodyPr>
          <a:lstStyle/>
          <a:p>
            <a:pPr algn="ctr"/>
            <a:r>
              <a:rPr lang="es-MX"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AVANCE PLAN DE DESARROLLO</a:t>
            </a:r>
            <a:endParaRPr lang="es-E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8029960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0"/>
            <a:ext cx="12188294" cy="6857997"/>
          </a:xfrm>
          <a:prstGeom prst="rect">
            <a:avLst/>
          </a:prstGeom>
        </p:spPr>
      </p:pic>
      <p:pic>
        <p:nvPicPr>
          <p:cNvPr id="26" name="Imagen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02" y="182292"/>
            <a:ext cx="8477508" cy="4879829"/>
          </a:xfrm>
          <a:prstGeom prst="rect">
            <a:avLst/>
          </a:prstGeom>
        </p:spPr>
      </p:pic>
    </p:spTree>
    <p:extLst>
      <p:ext uri="{BB962C8B-B14F-4D97-AF65-F5344CB8AC3E}">
        <p14:creationId xmlns:p14="http://schemas.microsoft.com/office/powerpoint/2010/main" val="2582451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3"/>
          <a:srcRect/>
          <a:stretch/>
        </p:blipFill>
        <p:spPr>
          <a:xfrm>
            <a:off x="0" y="-5112"/>
            <a:ext cx="12188294" cy="6857997"/>
          </a:xfrm>
          <a:prstGeom prst="rect">
            <a:avLst/>
          </a:prstGeom>
        </p:spPr>
      </p:pic>
      <p:sp>
        <p:nvSpPr>
          <p:cNvPr id="11" name="CuadroTexto 10"/>
          <p:cNvSpPr txBox="1"/>
          <p:nvPr/>
        </p:nvSpPr>
        <p:spPr>
          <a:xfrm>
            <a:off x="1989876" y="272956"/>
            <a:ext cx="9092105" cy="984885"/>
          </a:xfrm>
          <a:prstGeom prst="rect">
            <a:avLst/>
          </a:prstGeom>
          <a:noFill/>
        </p:spPr>
        <p:txBody>
          <a:bodyPr wrap="square" rtlCol="0">
            <a:spAutoFit/>
          </a:bodyPr>
          <a:lstStyle/>
          <a:p>
            <a:pPr algn="ctr"/>
            <a:r>
              <a:rPr lang="es-ES" sz="4000" b="1" dirty="0" smtClean="0">
                <a:solidFill>
                  <a:schemeClr val="accent1">
                    <a:lumMod val="50000"/>
                  </a:schemeClr>
                </a:solidFill>
                <a:effectLst>
                  <a:outerShdw blurRad="38100" dist="38100" dir="2700000" algn="tl">
                    <a:srgbClr val="000000">
                      <a:alpha val="43137"/>
                    </a:srgbClr>
                  </a:outerShdw>
                </a:effectLst>
              </a:rPr>
              <a:t>AVANCES EN EL PLAN DE DESARROLLO</a:t>
            </a:r>
            <a:endParaRPr lang="es-ES" sz="4000" dirty="0">
              <a:solidFill>
                <a:schemeClr val="accent1">
                  <a:lumMod val="50000"/>
                </a:schemeClr>
              </a:solidFill>
              <a:effectLst>
                <a:outerShdw blurRad="38100" dist="38100" dir="2700000" algn="tl">
                  <a:srgbClr val="000000">
                    <a:alpha val="43137"/>
                  </a:srgbClr>
                </a:outerShdw>
              </a:effectLst>
            </a:endParaRPr>
          </a:p>
          <a:p>
            <a:endParaRPr lang="es-CO" dirty="0"/>
          </a:p>
        </p:txBody>
      </p:sp>
      <p:sp>
        <p:nvSpPr>
          <p:cNvPr id="2" name="CuadroTexto 1"/>
          <p:cNvSpPr txBox="1"/>
          <p:nvPr/>
        </p:nvSpPr>
        <p:spPr>
          <a:xfrm>
            <a:off x="313896" y="1624314"/>
            <a:ext cx="4408227" cy="369332"/>
          </a:xfrm>
          <a:prstGeom prst="rect">
            <a:avLst/>
          </a:prstGeom>
          <a:noFill/>
        </p:spPr>
        <p:txBody>
          <a:bodyPr wrap="square" rtlCol="0">
            <a:spAutoFit/>
          </a:bodyPr>
          <a:lstStyle/>
          <a:p>
            <a:r>
              <a:rPr lang="es-MX" b="1" dirty="0" smtClean="0"/>
              <a:t>Programa 1: Transporte Público</a:t>
            </a:r>
            <a:endParaRPr lang="es-CO" b="1" dirty="0"/>
          </a:p>
        </p:txBody>
      </p:sp>
      <p:sp>
        <p:nvSpPr>
          <p:cNvPr id="13" name="CuadroTexto 12"/>
          <p:cNvSpPr txBox="1"/>
          <p:nvPr/>
        </p:nvSpPr>
        <p:spPr>
          <a:xfrm>
            <a:off x="313896" y="2239069"/>
            <a:ext cx="4408227" cy="369332"/>
          </a:xfrm>
          <a:prstGeom prst="rect">
            <a:avLst/>
          </a:prstGeom>
          <a:noFill/>
        </p:spPr>
        <p:txBody>
          <a:bodyPr wrap="square" rtlCol="0">
            <a:spAutoFit/>
          </a:bodyPr>
          <a:lstStyle/>
          <a:p>
            <a:r>
              <a:rPr lang="es-MX" b="1" dirty="0" smtClean="0"/>
              <a:t>Programa 1: Movilidad Alternativa</a:t>
            </a:r>
            <a:endParaRPr lang="es-CO" b="1" dirty="0"/>
          </a:p>
        </p:txBody>
      </p:sp>
      <p:sp>
        <p:nvSpPr>
          <p:cNvPr id="14" name="CuadroTexto 13"/>
          <p:cNvSpPr txBox="1"/>
          <p:nvPr/>
        </p:nvSpPr>
        <p:spPr>
          <a:xfrm>
            <a:off x="313896" y="2882152"/>
            <a:ext cx="4408227" cy="369332"/>
          </a:xfrm>
          <a:prstGeom prst="rect">
            <a:avLst/>
          </a:prstGeom>
          <a:noFill/>
        </p:spPr>
        <p:txBody>
          <a:bodyPr wrap="square" rtlCol="0">
            <a:spAutoFit/>
          </a:bodyPr>
          <a:lstStyle/>
          <a:p>
            <a:r>
              <a:rPr lang="es-MX" b="1" dirty="0" smtClean="0"/>
              <a:t>Programa 1: Seguridad en el Transporte</a:t>
            </a:r>
            <a:endParaRPr lang="es-CO" b="1" dirty="0"/>
          </a:p>
        </p:txBody>
      </p:sp>
      <p:sp>
        <p:nvSpPr>
          <p:cNvPr id="15" name="CuadroTexto 14"/>
          <p:cNvSpPr txBox="1"/>
          <p:nvPr/>
        </p:nvSpPr>
        <p:spPr>
          <a:xfrm>
            <a:off x="313896" y="3475067"/>
            <a:ext cx="4408227" cy="646331"/>
          </a:xfrm>
          <a:prstGeom prst="rect">
            <a:avLst/>
          </a:prstGeom>
          <a:noFill/>
        </p:spPr>
        <p:txBody>
          <a:bodyPr wrap="square" rtlCol="0">
            <a:spAutoFit/>
          </a:bodyPr>
          <a:lstStyle/>
          <a:p>
            <a:r>
              <a:rPr lang="es-MX" b="1" dirty="0" smtClean="0"/>
              <a:t>Programa 1: Estrategia de cualificación y recuperación de espacio público</a:t>
            </a:r>
            <a:endParaRPr lang="es-CO" b="1" dirty="0"/>
          </a:p>
        </p:txBody>
      </p:sp>
      <p:sp>
        <p:nvSpPr>
          <p:cNvPr id="16" name="CuadroTexto 15"/>
          <p:cNvSpPr txBox="1"/>
          <p:nvPr/>
        </p:nvSpPr>
        <p:spPr>
          <a:xfrm>
            <a:off x="313896" y="4330862"/>
            <a:ext cx="4408227" cy="369332"/>
          </a:xfrm>
          <a:prstGeom prst="rect">
            <a:avLst/>
          </a:prstGeom>
          <a:noFill/>
        </p:spPr>
        <p:txBody>
          <a:bodyPr wrap="square" rtlCol="0">
            <a:spAutoFit/>
          </a:bodyPr>
          <a:lstStyle/>
          <a:p>
            <a:r>
              <a:rPr lang="es-MX" b="1" dirty="0" smtClean="0"/>
              <a:t>Programa 1: Fortalecimiento Institucional</a:t>
            </a:r>
            <a:endParaRPr lang="es-CO" b="1" dirty="0"/>
          </a:p>
        </p:txBody>
      </p:sp>
      <p:sp>
        <p:nvSpPr>
          <p:cNvPr id="3" name="CuadroTexto 2"/>
          <p:cNvSpPr txBox="1"/>
          <p:nvPr/>
        </p:nvSpPr>
        <p:spPr>
          <a:xfrm>
            <a:off x="5076963" y="1624314"/>
            <a:ext cx="941696" cy="369332"/>
          </a:xfrm>
          <a:prstGeom prst="rect">
            <a:avLst/>
          </a:prstGeom>
          <a:noFill/>
        </p:spPr>
        <p:txBody>
          <a:bodyPr wrap="square" rtlCol="0">
            <a:spAutoFit/>
          </a:bodyPr>
          <a:lstStyle/>
          <a:p>
            <a:r>
              <a:rPr lang="es-MX" dirty="0" smtClean="0"/>
              <a:t>100% </a:t>
            </a:r>
            <a:endParaRPr lang="es-CO" dirty="0"/>
          </a:p>
        </p:txBody>
      </p:sp>
      <p:sp>
        <p:nvSpPr>
          <p:cNvPr id="19" name="CuadroTexto 18"/>
          <p:cNvSpPr txBox="1"/>
          <p:nvPr/>
        </p:nvSpPr>
        <p:spPr>
          <a:xfrm>
            <a:off x="5076963" y="2239069"/>
            <a:ext cx="941696" cy="369332"/>
          </a:xfrm>
          <a:prstGeom prst="rect">
            <a:avLst/>
          </a:prstGeom>
          <a:noFill/>
        </p:spPr>
        <p:txBody>
          <a:bodyPr wrap="square" rtlCol="0">
            <a:spAutoFit/>
          </a:bodyPr>
          <a:lstStyle/>
          <a:p>
            <a:r>
              <a:rPr lang="es-MX" dirty="0" smtClean="0"/>
              <a:t>24,3% </a:t>
            </a:r>
            <a:endParaRPr lang="es-CO" dirty="0"/>
          </a:p>
        </p:txBody>
      </p:sp>
      <p:sp>
        <p:nvSpPr>
          <p:cNvPr id="20" name="CuadroTexto 19"/>
          <p:cNvSpPr txBox="1"/>
          <p:nvPr/>
        </p:nvSpPr>
        <p:spPr>
          <a:xfrm>
            <a:off x="5076963" y="2882152"/>
            <a:ext cx="941696" cy="369332"/>
          </a:xfrm>
          <a:prstGeom prst="rect">
            <a:avLst/>
          </a:prstGeom>
          <a:noFill/>
        </p:spPr>
        <p:txBody>
          <a:bodyPr wrap="square" rtlCol="0">
            <a:spAutoFit/>
          </a:bodyPr>
          <a:lstStyle/>
          <a:p>
            <a:r>
              <a:rPr lang="es-MX" dirty="0" smtClean="0"/>
              <a:t>47,7% </a:t>
            </a:r>
            <a:endParaRPr lang="es-CO" dirty="0"/>
          </a:p>
        </p:txBody>
      </p:sp>
      <p:sp>
        <p:nvSpPr>
          <p:cNvPr id="21" name="CuadroTexto 20"/>
          <p:cNvSpPr txBox="1"/>
          <p:nvPr/>
        </p:nvSpPr>
        <p:spPr>
          <a:xfrm>
            <a:off x="5076963" y="3609680"/>
            <a:ext cx="941696" cy="369332"/>
          </a:xfrm>
          <a:prstGeom prst="rect">
            <a:avLst/>
          </a:prstGeom>
          <a:noFill/>
        </p:spPr>
        <p:txBody>
          <a:bodyPr wrap="square" rtlCol="0">
            <a:spAutoFit/>
          </a:bodyPr>
          <a:lstStyle/>
          <a:p>
            <a:r>
              <a:rPr lang="es-MX" dirty="0" smtClean="0"/>
              <a:t>33,3% </a:t>
            </a:r>
            <a:endParaRPr lang="es-CO" dirty="0"/>
          </a:p>
        </p:txBody>
      </p:sp>
      <p:sp>
        <p:nvSpPr>
          <p:cNvPr id="23" name="CuadroTexto 22"/>
          <p:cNvSpPr txBox="1"/>
          <p:nvPr/>
        </p:nvSpPr>
        <p:spPr>
          <a:xfrm>
            <a:off x="5076963" y="4330862"/>
            <a:ext cx="941696" cy="369332"/>
          </a:xfrm>
          <a:prstGeom prst="rect">
            <a:avLst/>
          </a:prstGeom>
          <a:noFill/>
        </p:spPr>
        <p:txBody>
          <a:bodyPr wrap="square" rtlCol="0">
            <a:spAutoFit/>
          </a:bodyPr>
          <a:lstStyle/>
          <a:p>
            <a:r>
              <a:rPr lang="es-MX" dirty="0" smtClean="0"/>
              <a:t>55% </a:t>
            </a:r>
            <a:endParaRPr lang="es-CO" dirty="0"/>
          </a:p>
        </p:txBody>
      </p:sp>
      <p:cxnSp>
        <p:nvCxnSpPr>
          <p:cNvPr id="9" name="Conector recto de flecha 8"/>
          <p:cNvCxnSpPr/>
          <p:nvPr/>
        </p:nvCxnSpPr>
        <p:spPr>
          <a:xfrm flipV="1">
            <a:off x="3835021" y="1805398"/>
            <a:ext cx="887102" cy="1"/>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33" name="Conector recto de flecha 32"/>
          <p:cNvCxnSpPr/>
          <p:nvPr/>
        </p:nvCxnSpPr>
        <p:spPr>
          <a:xfrm flipV="1">
            <a:off x="4012441" y="2433760"/>
            <a:ext cx="887102" cy="1"/>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34" name="Conector recto de flecha 33"/>
          <p:cNvCxnSpPr/>
          <p:nvPr/>
        </p:nvCxnSpPr>
        <p:spPr>
          <a:xfrm flipV="1">
            <a:off x="4305866" y="3069993"/>
            <a:ext cx="771097" cy="1"/>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35" name="Conector recto de flecha 34"/>
          <p:cNvCxnSpPr/>
          <p:nvPr/>
        </p:nvCxnSpPr>
        <p:spPr>
          <a:xfrm flipV="1">
            <a:off x="4415047" y="3794345"/>
            <a:ext cx="661916" cy="2"/>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36" name="Conector recto de flecha 35"/>
          <p:cNvCxnSpPr/>
          <p:nvPr/>
        </p:nvCxnSpPr>
        <p:spPr>
          <a:xfrm flipV="1">
            <a:off x="4459396" y="4515529"/>
            <a:ext cx="586855" cy="1"/>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graphicFrame>
        <p:nvGraphicFramePr>
          <p:cNvPr id="37" name="Gráfico 36"/>
          <p:cNvGraphicFramePr/>
          <p:nvPr>
            <p:extLst/>
          </p:nvPr>
        </p:nvGraphicFramePr>
        <p:xfrm>
          <a:off x="5826078" y="1226370"/>
          <a:ext cx="6006531" cy="405022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43508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0"/>
            <a:ext cx="12188294" cy="6857997"/>
          </a:xfrm>
          <a:prstGeom prst="rect">
            <a:avLst/>
          </a:prstGeom>
        </p:spPr>
      </p:pic>
      <p:sp>
        <p:nvSpPr>
          <p:cNvPr id="9" name="CuadroTexto 8"/>
          <p:cNvSpPr txBox="1"/>
          <p:nvPr/>
        </p:nvSpPr>
        <p:spPr>
          <a:xfrm>
            <a:off x="796704" y="176462"/>
            <a:ext cx="9967866" cy="769441"/>
          </a:xfrm>
          <a:prstGeom prst="rect">
            <a:avLst/>
          </a:prstGeom>
          <a:noFill/>
        </p:spPr>
        <p:txBody>
          <a:bodyPr wrap="square" rtlCol="0">
            <a:spAutoFit/>
          </a:bodyPr>
          <a:lstStyle/>
          <a:p>
            <a:r>
              <a:rPr lang="es-ES" sz="4400" dirty="0" smtClean="0">
                <a:solidFill>
                  <a:schemeClr val="accent1">
                    <a:lumMod val="50000"/>
                  </a:schemeClr>
                </a:solidFill>
                <a:effectLst>
                  <a:outerShdw blurRad="38100" dist="38100" dir="2700000" algn="tl">
                    <a:srgbClr val="000000">
                      <a:alpha val="43137"/>
                    </a:srgbClr>
                  </a:outerShdw>
                </a:effectLst>
              </a:rPr>
              <a:t>Programa 1. Transporte Público</a:t>
            </a:r>
            <a:endParaRPr lang="en-US" sz="4400" dirty="0">
              <a:solidFill>
                <a:schemeClr val="accent1">
                  <a:lumMod val="50000"/>
                </a:schemeClr>
              </a:solidFill>
              <a:effectLst>
                <a:outerShdw blurRad="38100" dist="38100" dir="2700000" algn="tl">
                  <a:srgbClr val="000000">
                    <a:alpha val="43137"/>
                  </a:srgbClr>
                </a:outerShdw>
              </a:effectLst>
            </a:endParaRPr>
          </a:p>
        </p:txBody>
      </p:sp>
      <p:sp>
        <p:nvSpPr>
          <p:cNvPr id="7" name="CuadroTexto 6"/>
          <p:cNvSpPr txBox="1"/>
          <p:nvPr/>
        </p:nvSpPr>
        <p:spPr>
          <a:xfrm>
            <a:off x="796704" y="1547454"/>
            <a:ext cx="3616656" cy="1477328"/>
          </a:xfrm>
          <a:prstGeom prst="rect">
            <a:avLst/>
          </a:prstGeom>
          <a:noFill/>
        </p:spPr>
        <p:txBody>
          <a:bodyPr wrap="square" rtlCol="0">
            <a:spAutoFit/>
          </a:bodyPr>
          <a:lstStyle/>
          <a:p>
            <a:pPr algn="just"/>
            <a:r>
              <a:rPr lang="es-MX" b="1" dirty="0" smtClean="0">
                <a:latin typeface="Arial" panose="020B0604020202020204" pitchFamily="34" charset="0"/>
                <a:cs typeface="Arial" panose="020B0604020202020204" pitchFamily="34" charset="0"/>
              </a:rPr>
              <a:t>Meta 1: </a:t>
            </a:r>
            <a:r>
              <a:rPr lang="es-CO" dirty="0">
                <a:latin typeface="Arial" panose="020B0604020202020204" pitchFamily="34" charset="0"/>
                <a:cs typeface="Arial" panose="020B0604020202020204" pitchFamily="34" charset="0"/>
              </a:rPr>
              <a:t>Apoyar</a:t>
            </a:r>
            <a:r>
              <a:rPr lang="es-CO" dirty="0" smtClean="0">
                <a:latin typeface="Arial" panose="020B0604020202020204" pitchFamily="34" charset="0"/>
                <a:cs typeface="Arial" panose="020B0604020202020204" pitchFamily="34" charset="0"/>
              </a:rPr>
              <a:t>, regular y formalizar el servicio de transporte público colectivo urbano y el servicio de taxi</a:t>
            </a:r>
            <a:r>
              <a:rPr lang="es-CO" dirty="0" smtClean="0"/>
              <a:t>.</a:t>
            </a:r>
            <a:endParaRPr lang="es-CO" dirty="0"/>
          </a:p>
          <a:p>
            <a:r>
              <a:rPr lang="es-MX" dirty="0" smtClean="0"/>
              <a:t> </a:t>
            </a:r>
            <a:endParaRPr lang="es-CO" dirty="0"/>
          </a:p>
        </p:txBody>
      </p:sp>
      <p:sp>
        <p:nvSpPr>
          <p:cNvPr id="10" name="CuadroTexto 9"/>
          <p:cNvSpPr txBox="1"/>
          <p:nvPr/>
        </p:nvSpPr>
        <p:spPr>
          <a:xfrm>
            <a:off x="796704" y="3288273"/>
            <a:ext cx="3480179" cy="923330"/>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dirty="0" smtClean="0">
                <a:latin typeface="Arial" panose="020B0604020202020204" pitchFamily="34" charset="0"/>
                <a:cs typeface="Arial" panose="020B0604020202020204" pitchFamily="34" charset="0"/>
              </a:rPr>
              <a:t>Se capacitaron a </a:t>
            </a:r>
            <a:r>
              <a:rPr lang="es-MX" b="1" dirty="0" smtClean="0">
                <a:solidFill>
                  <a:srgbClr val="FAD14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a:t>
            </a:r>
            <a:r>
              <a:rPr lang="es-MX" dirty="0" smtClean="0">
                <a:latin typeface="Arial" panose="020B0604020202020204" pitchFamily="34" charset="0"/>
                <a:cs typeface="Arial" panose="020B0604020202020204" pitchFamily="34" charset="0"/>
              </a:rPr>
              <a:t> taxistas en normatividad de tránsito y transporte</a:t>
            </a:r>
            <a:endParaRPr lang="es-CO" dirty="0">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9881" y="1378424"/>
            <a:ext cx="2689876" cy="3586502"/>
          </a:xfrm>
          <a:prstGeom prst="rect">
            <a:avLst/>
          </a:prstGeom>
          <a:ln>
            <a:noFill/>
          </a:ln>
          <a:effectLst>
            <a:outerShdw blurRad="292100" dist="139700" dir="2700000" algn="tl" rotWithShape="0">
              <a:srgbClr val="333333">
                <a:alpha val="65000"/>
              </a:srgbClr>
            </a:outerShdw>
          </a:effectLst>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0810" y="1885373"/>
            <a:ext cx="3430137" cy="25726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76895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0"/>
            <a:ext cx="12188294" cy="6857997"/>
          </a:xfrm>
          <a:prstGeom prst="rect">
            <a:avLst/>
          </a:prstGeom>
        </p:spPr>
      </p:pic>
      <p:sp>
        <p:nvSpPr>
          <p:cNvPr id="4" name="CuadroTexto 3"/>
          <p:cNvSpPr txBox="1"/>
          <p:nvPr/>
        </p:nvSpPr>
        <p:spPr>
          <a:xfrm>
            <a:off x="482805" y="578786"/>
            <a:ext cx="3616656" cy="1477328"/>
          </a:xfrm>
          <a:prstGeom prst="rect">
            <a:avLst/>
          </a:prstGeom>
          <a:noFill/>
        </p:spPr>
        <p:txBody>
          <a:bodyPr wrap="square" rtlCol="0">
            <a:spAutoFit/>
          </a:bodyPr>
          <a:lstStyle/>
          <a:p>
            <a:pPr algn="just"/>
            <a:r>
              <a:rPr lang="es-MX" b="1" dirty="0" smtClean="0">
                <a:latin typeface="Arial" panose="020B0604020202020204" pitchFamily="34" charset="0"/>
                <a:cs typeface="Arial" panose="020B0604020202020204" pitchFamily="34" charset="0"/>
              </a:rPr>
              <a:t>Meta 2: </a:t>
            </a:r>
            <a:r>
              <a:rPr lang="es-CO" dirty="0" smtClean="0">
                <a:latin typeface="Arial" panose="020B0604020202020204" pitchFamily="34" charset="0"/>
                <a:cs typeface="Arial" panose="020B0604020202020204" pitchFamily="34" charset="0"/>
              </a:rPr>
              <a:t>Reglamentar y unificar las tarifas del servicio de transporte público por Horarios</a:t>
            </a:r>
            <a:r>
              <a:rPr lang="es-CO" dirty="0">
                <a:latin typeface="Arial" panose="020B0604020202020204" pitchFamily="34" charset="0"/>
                <a:cs typeface="Arial" panose="020B0604020202020204" pitchFamily="34" charset="0"/>
              </a:rPr>
              <a:t>.	</a:t>
            </a:r>
          </a:p>
          <a:p>
            <a:pPr algn="just"/>
            <a:endParaRPr lang="es-CO" dirty="0">
              <a:latin typeface="Arial" panose="020B0604020202020204" pitchFamily="34" charset="0"/>
              <a:cs typeface="Arial" panose="020B0604020202020204" pitchFamily="34" charset="0"/>
            </a:endParaRPr>
          </a:p>
        </p:txBody>
      </p:sp>
      <p:sp>
        <p:nvSpPr>
          <p:cNvPr id="5" name="CuadroTexto 4"/>
          <p:cNvSpPr txBox="1"/>
          <p:nvPr/>
        </p:nvSpPr>
        <p:spPr>
          <a:xfrm>
            <a:off x="449210" y="1896236"/>
            <a:ext cx="3480179" cy="1477328"/>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dirty="0" smtClean="0">
                <a:latin typeface="Arial" panose="020B0604020202020204" pitchFamily="34" charset="0"/>
                <a:cs typeface="Arial" panose="020B0604020202020204" pitchFamily="34" charset="0"/>
              </a:rPr>
              <a:t>Ya tenemos proyecto de decreto con tarifas de servicio de transporte público individual (taxi) y colectivo (buses), con tarifa diferencial en horarios.</a:t>
            </a:r>
            <a:endParaRPr lang="es-CO"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7504" y="2563123"/>
            <a:ext cx="2044037" cy="2725383"/>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1372" y="103273"/>
            <a:ext cx="3227033" cy="2151356"/>
          </a:xfrm>
          <a:prstGeom prst="rect">
            <a:avLst/>
          </a:prstGeom>
        </p:spPr>
      </p:pic>
      <p:pic>
        <p:nvPicPr>
          <p:cNvPr id="9" name="Imagen 8"/>
          <p:cNvPicPr/>
          <p:nvPr/>
        </p:nvPicPr>
        <p:blipFill>
          <a:blip r:embed="rId5">
            <a:extLst>
              <a:ext uri="{28A0092B-C50C-407E-A947-70E740481C1C}">
                <a14:useLocalDpi xmlns:a14="http://schemas.microsoft.com/office/drawing/2010/main" val="0"/>
              </a:ext>
            </a:extLst>
          </a:blip>
          <a:srcRect/>
          <a:stretch>
            <a:fillRect/>
          </a:stretch>
        </p:blipFill>
        <p:spPr bwMode="auto">
          <a:xfrm>
            <a:off x="4979247" y="1539541"/>
            <a:ext cx="4234531" cy="2728649"/>
          </a:xfrm>
          <a:prstGeom prst="rect">
            <a:avLst/>
          </a:prstGeom>
          <a:noFill/>
          <a:ln>
            <a:noFill/>
          </a:ln>
        </p:spPr>
      </p:pic>
    </p:spTree>
    <p:extLst>
      <p:ext uri="{BB962C8B-B14F-4D97-AF65-F5344CB8AC3E}">
        <p14:creationId xmlns:p14="http://schemas.microsoft.com/office/powerpoint/2010/main" val="2817878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0"/>
            <a:ext cx="12188294" cy="6857997"/>
          </a:xfrm>
          <a:prstGeom prst="rect">
            <a:avLst/>
          </a:prstGeom>
        </p:spPr>
      </p:pic>
      <p:sp>
        <p:nvSpPr>
          <p:cNvPr id="9" name="CuadroTexto 8"/>
          <p:cNvSpPr txBox="1"/>
          <p:nvPr/>
        </p:nvSpPr>
        <p:spPr>
          <a:xfrm>
            <a:off x="796704" y="176462"/>
            <a:ext cx="9967866" cy="769441"/>
          </a:xfrm>
          <a:prstGeom prst="rect">
            <a:avLst/>
          </a:prstGeom>
          <a:noFill/>
        </p:spPr>
        <p:txBody>
          <a:bodyPr wrap="square" rtlCol="0">
            <a:spAutoFit/>
          </a:bodyPr>
          <a:lstStyle/>
          <a:p>
            <a:r>
              <a:rPr lang="es-ES" sz="4400" dirty="0" smtClean="0">
                <a:solidFill>
                  <a:schemeClr val="accent1">
                    <a:lumMod val="50000"/>
                  </a:schemeClr>
                </a:solidFill>
                <a:effectLst>
                  <a:outerShdw blurRad="38100" dist="38100" dir="2700000" algn="tl">
                    <a:srgbClr val="000000">
                      <a:alpha val="43137"/>
                    </a:srgbClr>
                  </a:outerShdw>
                </a:effectLst>
              </a:rPr>
              <a:t>Programa 3. Seguridad en el Transporte</a:t>
            </a:r>
            <a:endParaRPr lang="en-US" sz="4400" dirty="0">
              <a:solidFill>
                <a:schemeClr val="accent1">
                  <a:lumMod val="50000"/>
                </a:schemeClr>
              </a:solidFill>
              <a:effectLst>
                <a:outerShdw blurRad="38100" dist="38100" dir="2700000" algn="tl">
                  <a:srgbClr val="000000">
                    <a:alpha val="43137"/>
                  </a:srgbClr>
                </a:outerShdw>
              </a:effectLst>
            </a:endParaRPr>
          </a:p>
        </p:txBody>
      </p:sp>
      <p:sp>
        <p:nvSpPr>
          <p:cNvPr id="4" name="CuadroTexto 3"/>
          <p:cNvSpPr txBox="1"/>
          <p:nvPr/>
        </p:nvSpPr>
        <p:spPr>
          <a:xfrm>
            <a:off x="796704" y="1192610"/>
            <a:ext cx="3616656" cy="2031325"/>
          </a:xfrm>
          <a:prstGeom prst="rect">
            <a:avLst/>
          </a:prstGeom>
          <a:noFill/>
        </p:spPr>
        <p:txBody>
          <a:bodyPr wrap="square" rtlCol="0">
            <a:spAutoFit/>
          </a:bodyPr>
          <a:lstStyle/>
          <a:p>
            <a:pPr algn="just"/>
            <a:r>
              <a:rPr lang="es-MX" b="1" dirty="0" smtClean="0">
                <a:latin typeface="Arial" panose="020B0604020202020204" pitchFamily="34" charset="0"/>
                <a:cs typeface="Arial" panose="020B0604020202020204" pitchFamily="34" charset="0"/>
              </a:rPr>
              <a:t>Meta 1: </a:t>
            </a:r>
            <a:r>
              <a:rPr lang="es-CO" dirty="0" smtClean="0">
                <a:latin typeface="Arial" panose="020B0604020202020204" pitchFamily="34" charset="0"/>
                <a:cs typeface="Arial" panose="020B0604020202020204" pitchFamily="34" charset="0"/>
              </a:rPr>
              <a:t>Servicio de sensibilización a usuarios de los sistemas de transporte, en relación con la seguridad al desplazarse.</a:t>
            </a:r>
            <a:r>
              <a:rPr lang="es-CO" dirty="0">
                <a:latin typeface="Arial" panose="020B0604020202020204" pitchFamily="34" charset="0"/>
                <a:cs typeface="Arial" panose="020B0604020202020204" pitchFamily="34" charset="0"/>
              </a:rPr>
              <a:t>	</a:t>
            </a:r>
          </a:p>
          <a:p>
            <a:r>
              <a:rPr lang="es-CO" dirty="0"/>
              <a:t>	</a:t>
            </a:r>
          </a:p>
          <a:p>
            <a:r>
              <a:rPr lang="es-MX" dirty="0" smtClean="0"/>
              <a:t> </a:t>
            </a:r>
            <a:endParaRPr lang="es-CO" dirty="0"/>
          </a:p>
        </p:txBody>
      </p:sp>
      <p:sp>
        <p:nvSpPr>
          <p:cNvPr id="5" name="CuadroTexto 4"/>
          <p:cNvSpPr txBox="1"/>
          <p:nvPr/>
        </p:nvSpPr>
        <p:spPr>
          <a:xfrm>
            <a:off x="5658717" y="1319949"/>
            <a:ext cx="5590449" cy="3139321"/>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dirty="0" smtClean="0">
                <a:latin typeface="Arial" panose="020B0604020202020204" pitchFamily="34" charset="0"/>
                <a:cs typeface="Arial" panose="020B0604020202020204" pitchFamily="34" charset="0"/>
              </a:rPr>
              <a:t>Hemos realizado 4 campañas a través del grupo pedagógico en los siguientes temas:</a:t>
            </a:r>
          </a:p>
          <a:p>
            <a:pPr marL="28575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Elementos de protección personal</a:t>
            </a:r>
          </a:p>
          <a:p>
            <a:pPr marL="28575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Vulnerabilidad en actores viales</a:t>
            </a:r>
          </a:p>
          <a:p>
            <a:pPr marL="28575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No conducir en estado de embriaguez</a:t>
            </a:r>
          </a:p>
          <a:p>
            <a:pPr marL="28575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Señales de tránsito</a:t>
            </a:r>
          </a:p>
          <a:p>
            <a:pPr marL="28575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Recuperación de espacio público</a:t>
            </a:r>
          </a:p>
          <a:p>
            <a:pPr algn="just"/>
            <a:endParaRPr lang="es-MX" dirty="0" smtClean="0">
              <a:latin typeface="Arial" panose="020B0604020202020204" pitchFamily="34" charset="0"/>
              <a:cs typeface="Arial" panose="020B0604020202020204" pitchFamily="34" charset="0"/>
            </a:endParaRPr>
          </a:p>
          <a:p>
            <a:pPr algn="just"/>
            <a:r>
              <a:rPr lang="es-MX" dirty="0" smtClean="0">
                <a:latin typeface="Arial" panose="020B0604020202020204" pitchFamily="34" charset="0"/>
                <a:cs typeface="Arial" panose="020B0604020202020204" pitchFamily="34" charset="0"/>
              </a:rPr>
              <a:t>Se han impactado más de </a:t>
            </a:r>
            <a:r>
              <a:rPr lang="es-MX"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6.000</a:t>
            </a:r>
            <a:r>
              <a:rPr lang="es-MX" dirty="0" smtClean="0">
                <a:latin typeface="Arial" panose="020B0604020202020204" pitchFamily="34" charset="0"/>
                <a:cs typeface="Arial" panose="020B0604020202020204" pitchFamily="34" charset="0"/>
              </a:rPr>
              <a:t> personas con cada actividad pedagógica y de sensibilización en vías, colegios y empresas.</a:t>
            </a:r>
            <a:endParaRPr lang="es-CO"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851" y="2889610"/>
            <a:ext cx="3227033" cy="2151356"/>
          </a:xfrm>
          <a:prstGeom prst="rect">
            <a:avLst/>
          </a:prstGeom>
        </p:spPr>
      </p:pic>
    </p:spTree>
    <p:extLst>
      <p:ext uri="{BB962C8B-B14F-4D97-AF65-F5344CB8AC3E}">
        <p14:creationId xmlns:p14="http://schemas.microsoft.com/office/powerpoint/2010/main" val="23173117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0"/>
            <a:ext cx="12188294" cy="6857997"/>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70" y="300250"/>
            <a:ext cx="4262651" cy="2397741"/>
          </a:xfrm>
          <a:prstGeom prst="rect">
            <a:avLst/>
          </a:prstGeom>
          <a:ln>
            <a:noFill/>
          </a:ln>
          <a:effectLst>
            <a:outerShdw blurRad="292100" dist="139700" dir="2700000" algn="tl" rotWithShape="0">
              <a:srgbClr val="333333">
                <a:alpha val="65000"/>
              </a:srgbClr>
            </a:outerShdw>
          </a:effec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5100" y="545911"/>
            <a:ext cx="3556105" cy="2001955"/>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770" y="2811438"/>
            <a:ext cx="3790842" cy="2134808"/>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1792" y="680789"/>
            <a:ext cx="2909620" cy="1636661"/>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rotWithShape="1">
          <a:blip r:embed="rId7">
            <a:extLst>
              <a:ext uri="{28A0092B-C50C-407E-A947-70E740481C1C}">
                <a14:useLocalDpi xmlns:a14="http://schemas.microsoft.com/office/drawing/2010/main" val="0"/>
              </a:ext>
            </a:extLst>
          </a:blip>
          <a:srcRect t="-1" b="29091"/>
          <a:stretch/>
        </p:blipFill>
        <p:spPr>
          <a:xfrm>
            <a:off x="4562020" y="2811438"/>
            <a:ext cx="2672406" cy="3376527"/>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834" y="2998239"/>
            <a:ext cx="4496185" cy="2529104"/>
          </a:xfrm>
          <a:prstGeom prst="rect">
            <a:avLst/>
          </a:prstGeom>
        </p:spPr>
      </p:pic>
    </p:spTree>
    <p:extLst>
      <p:ext uri="{BB962C8B-B14F-4D97-AF65-F5344CB8AC3E}">
        <p14:creationId xmlns:p14="http://schemas.microsoft.com/office/powerpoint/2010/main" val="19200776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0"/>
            <a:ext cx="12188294" cy="6857997"/>
          </a:xfrm>
          <a:prstGeom prst="rect">
            <a:avLst/>
          </a:prstGeom>
        </p:spPr>
      </p:pic>
      <p:sp>
        <p:nvSpPr>
          <p:cNvPr id="4" name="CuadroTexto 3"/>
          <p:cNvSpPr txBox="1"/>
          <p:nvPr/>
        </p:nvSpPr>
        <p:spPr>
          <a:xfrm>
            <a:off x="1564346" y="856761"/>
            <a:ext cx="3616656" cy="2031325"/>
          </a:xfrm>
          <a:prstGeom prst="rect">
            <a:avLst/>
          </a:prstGeom>
          <a:noFill/>
        </p:spPr>
        <p:txBody>
          <a:bodyPr wrap="square" rtlCol="0">
            <a:spAutoFit/>
          </a:bodyPr>
          <a:lstStyle/>
          <a:p>
            <a:pPr algn="just"/>
            <a:r>
              <a:rPr lang="es-MX" b="1" dirty="0" smtClean="0">
                <a:latin typeface="Arial" panose="020B0604020202020204" pitchFamily="34" charset="0"/>
                <a:cs typeface="Arial" panose="020B0604020202020204" pitchFamily="34" charset="0"/>
              </a:rPr>
              <a:t>Meta 2: </a:t>
            </a:r>
            <a:r>
              <a:rPr lang="es-CO" dirty="0" smtClean="0">
                <a:latin typeface="Arial" panose="020B0604020202020204" pitchFamily="34" charset="0"/>
                <a:cs typeface="Arial" panose="020B0604020202020204" pitchFamily="34" charset="0"/>
              </a:rPr>
              <a:t>Infraestructura de transporte para la seguridad vial – Semaforización instalada</a:t>
            </a:r>
            <a:r>
              <a:rPr lang="es-CO" dirty="0">
                <a:latin typeface="Arial" panose="020B0604020202020204" pitchFamily="34" charset="0"/>
                <a:cs typeface="Arial" panose="020B0604020202020204" pitchFamily="34" charset="0"/>
              </a:rPr>
              <a:t>	</a:t>
            </a:r>
          </a:p>
          <a:p>
            <a:pPr algn="just"/>
            <a:r>
              <a:rPr lang="es-CO" dirty="0">
                <a:latin typeface="Arial" panose="020B0604020202020204" pitchFamily="34" charset="0"/>
                <a:cs typeface="Arial" panose="020B0604020202020204" pitchFamily="34" charset="0"/>
              </a:rPr>
              <a:t>	</a:t>
            </a:r>
          </a:p>
          <a:p>
            <a:r>
              <a:rPr lang="es-CO" dirty="0"/>
              <a:t>	</a:t>
            </a:r>
          </a:p>
          <a:p>
            <a:r>
              <a:rPr lang="es-MX" dirty="0" smtClean="0"/>
              <a:t> </a:t>
            </a:r>
            <a:endParaRPr lang="es-CO" dirty="0"/>
          </a:p>
        </p:txBody>
      </p:sp>
      <p:sp>
        <p:nvSpPr>
          <p:cNvPr id="5" name="CuadroTexto 4"/>
          <p:cNvSpPr txBox="1"/>
          <p:nvPr/>
        </p:nvSpPr>
        <p:spPr>
          <a:xfrm>
            <a:off x="577450" y="2413335"/>
            <a:ext cx="5590449" cy="2031325"/>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dirty="0" smtClean="0">
                <a:latin typeface="Arial" panose="020B0604020202020204" pitchFamily="34" charset="0"/>
                <a:cs typeface="Arial" panose="020B0604020202020204" pitchFamily="34" charset="0"/>
              </a:rPr>
              <a:t>A través de la resolución 3352 de 2021 “Por medio del cual se sustituye la fuente de financiación para el pago de servicio de semaforización” por $833.113.920 pesos.</a:t>
            </a:r>
          </a:p>
          <a:p>
            <a:pPr algn="just"/>
            <a:endParaRPr lang="es-MX" dirty="0">
              <a:latin typeface="Arial" panose="020B0604020202020204" pitchFamily="34" charset="0"/>
              <a:cs typeface="Arial" panose="020B0604020202020204" pitchFamily="34" charset="0"/>
            </a:endParaRPr>
          </a:p>
          <a:p>
            <a:pPr algn="just"/>
            <a:r>
              <a:rPr lang="es-MX" dirty="0" smtClean="0">
                <a:latin typeface="Arial" panose="020B0604020202020204" pitchFamily="34" charset="0"/>
                <a:cs typeface="Arial" panose="020B0604020202020204" pitchFamily="34" charset="0"/>
              </a:rPr>
              <a:t>Las 12 intersecciones semafóricas se encuentran en funcionamiento.</a:t>
            </a:r>
            <a:endParaRPr lang="es-CO"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6149" y="28402"/>
            <a:ext cx="3227033" cy="2151356"/>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1642" y="87617"/>
            <a:ext cx="3193927" cy="5673423"/>
          </a:xfrm>
          <a:prstGeom prst="rect">
            <a:avLst/>
          </a:prstGeom>
        </p:spPr>
      </p:pic>
    </p:spTree>
    <p:extLst>
      <p:ext uri="{BB962C8B-B14F-4D97-AF65-F5344CB8AC3E}">
        <p14:creationId xmlns:p14="http://schemas.microsoft.com/office/powerpoint/2010/main" val="3447531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0"/>
            <a:ext cx="12188294" cy="6857997"/>
          </a:xfrm>
          <a:prstGeom prst="rect">
            <a:avLst/>
          </a:prstGeom>
        </p:spPr>
      </p:pic>
      <p:sp>
        <p:nvSpPr>
          <p:cNvPr id="4" name="CuadroTexto 3"/>
          <p:cNvSpPr txBox="1"/>
          <p:nvPr/>
        </p:nvSpPr>
        <p:spPr>
          <a:xfrm>
            <a:off x="4289525" y="890667"/>
            <a:ext cx="3616656" cy="1477328"/>
          </a:xfrm>
          <a:prstGeom prst="rect">
            <a:avLst/>
          </a:prstGeom>
          <a:noFill/>
        </p:spPr>
        <p:txBody>
          <a:bodyPr wrap="square" rtlCol="0">
            <a:spAutoFit/>
          </a:bodyPr>
          <a:lstStyle/>
          <a:p>
            <a:pPr algn="just"/>
            <a:r>
              <a:rPr lang="es-MX" b="1" dirty="0" smtClean="0">
                <a:latin typeface="Arial" panose="020B0604020202020204" pitchFamily="34" charset="0"/>
                <a:cs typeface="Arial" panose="020B0604020202020204" pitchFamily="34" charset="0"/>
              </a:rPr>
              <a:t>Meta 3: </a:t>
            </a:r>
            <a:r>
              <a:rPr lang="es-CO" dirty="0" smtClean="0">
                <a:latin typeface="Arial" panose="020B0604020202020204" pitchFamily="34" charset="0"/>
                <a:cs typeface="Arial" panose="020B0604020202020204" pitchFamily="34" charset="0"/>
              </a:rPr>
              <a:t>Ejercer control de las condiciones de los vehículos, para operar de manera segura para la disminución de emisiones de fuentes móviles</a:t>
            </a:r>
            <a:endParaRPr lang="es-CO" dirty="0"/>
          </a:p>
        </p:txBody>
      </p:sp>
      <p:sp>
        <p:nvSpPr>
          <p:cNvPr id="5" name="CuadroTexto 4"/>
          <p:cNvSpPr txBox="1"/>
          <p:nvPr/>
        </p:nvSpPr>
        <p:spPr>
          <a:xfrm>
            <a:off x="3302628" y="2828833"/>
            <a:ext cx="5590449" cy="1200329"/>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dirty="0" smtClean="0">
                <a:latin typeface="Arial" panose="020B0604020202020204" pitchFamily="34" charset="0"/>
                <a:cs typeface="Arial" panose="020B0604020202020204" pitchFamily="34" charset="0"/>
              </a:rPr>
              <a:t>Gestiones realizadas en el MT para que le otorguen la validación al CDA para que pueda realizar las RTM a vehículos livianos, pesados y homologados (MULE).</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311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0"/>
            <a:ext cx="12188294" cy="6857997"/>
          </a:xfrm>
          <a:prstGeom prst="rect">
            <a:avLst/>
          </a:prstGeom>
        </p:spPr>
      </p:pic>
      <p:sp>
        <p:nvSpPr>
          <p:cNvPr id="4" name="CuadroTexto 3"/>
          <p:cNvSpPr txBox="1"/>
          <p:nvPr/>
        </p:nvSpPr>
        <p:spPr>
          <a:xfrm>
            <a:off x="822994" y="890667"/>
            <a:ext cx="3616656" cy="923330"/>
          </a:xfrm>
          <a:prstGeom prst="rect">
            <a:avLst/>
          </a:prstGeom>
          <a:noFill/>
        </p:spPr>
        <p:txBody>
          <a:bodyPr wrap="square" rtlCol="0">
            <a:spAutoFit/>
          </a:bodyPr>
          <a:lstStyle/>
          <a:p>
            <a:pPr algn="just"/>
            <a:r>
              <a:rPr lang="es-MX" b="1" dirty="0" smtClean="0">
                <a:latin typeface="Arial" panose="020B0604020202020204" pitchFamily="34" charset="0"/>
                <a:cs typeface="Arial" panose="020B0604020202020204" pitchFamily="34" charset="0"/>
              </a:rPr>
              <a:t>Meta 4: </a:t>
            </a:r>
            <a:r>
              <a:rPr lang="es-CO" dirty="0" smtClean="0">
                <a:latin typeface="Arial" panose="020B0604020202020204" pitchFamily="34" charset="0"/>
                <a:cs typeface="Arial" panose="020B0604020202020204" pitchFamily="34" charset="0"/>
              </a:rPr>
              <a:t>Realizar 4 capacitaciones en educación vial</a:t>
            </a:r>
            <a:r>
              <a:rPr lang="es-CO" dirty="0">
                <a:latin typeface="Arial" panose="020B0604020202020204" pitchFamily="34" charset="0"/>
                <a:cs typeface="Arial" panose="020B0604020202020204" pitchFamily="34" charset="0"/>
              </a:rPr>
              <a:t>	</a:t>
            </a:r>
          </a:p>
        </p:txBody>
      </p:sp>
      <p:sp>
        <p:nvSpPr>
          <p:cNvPr id="5" name="CuadroTexto 4"/>
          <p:cNvSpPr txBox="1"/>
          <p:nvPr/>
        </p:nvSpPr>
        <p:spPr>
          <a:xfrm>
            <a:off x="5520600" y="498480"/>
            <a:ext cx="5590449" cy="1200329"/>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dirty="0" smtClean="0">
                <a:latin typeface="Arial" panose="020B0604020202020204" pitchFamily="34" charset="0"/>
                <a:cs typeface="Arial" panose="020B0604020202020204" pitchFamily="34" charset="0"/>
              </a:rPr>
              <a:t>Se realizaron capacitaciones a:</a:t>
            </a:r>
          </a:p>
          <a:p>
            <a:pPr marL="28575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Docentes y estudiantes de instituciones educativas</a:t>
            </a:r>
          </a:p>
          <a:p>
            <a:pPr marL="285750" indent="-285750" algn="just">
              <a:buFont typeface="Arial" panose="020B0604020202020204" pitchFamily="34" charset="0"/>
              <a:buChar char="•"/>
            </a:pPr>
            <a:endParaRPr lang="es-CO"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803" y="2114121"/>
            <a:ext cx="4321037" cy="2430583"/>
          </a:xfrm>
          <a:prstGeom prst="rect">
            <a:avLst/>
          </a:prstGeom>
          <a:ln>
            <a:noFill/>
          </a:ln>
          <a:effectLst>
            <a:outerShdw blurRad="292100" dist="139700" dir="2700000" algn="tl" rotWithShape="0">
              <a:srgbClr val="333333">
                <a:alpha val="65000"/>
              </a:srgbClr>
            </a:outerShdw>
          </a:effec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854" y="1933614"/>
            <a:ext cx="6509981" cy="29339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90895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3"/>
            <a:ext cx="12188294" cy="6857997"/>
          </a:xfrm>
          <a:prstGeom prst="rect">
            <a:avLst/>
          </a:prstGeom>
        </p:spPr>
      </p:pic>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17320" r="17637"/>
          <a:stretch/>
        </p:blipFill>
        <p:spPr>
          <a:xfrm>
            <a:off x="6601551" y="2705765"/>
            <a:ext cx="3548419" cy="3068698"/>
          </a:xfrm>
          <a:prstGeom prst="rect">
            <a:avLst/>
          </a:prstGeom>
          <a:ln>
            <a:noFill/>
          </a:ln>
          <a:effectLst>
            <a:outerShdw blurRad="292100" dist="139700" dir="2700000" algn="tl" rotWithShape="0">
              <a:srgbClr val="333333">
                <a:alpha val="65000"/>
              </a:srgbClr>
            </a:outerShdw>
          </a:effectLst>
        </p:spPr>
      </p:pic>
      <p:sp>
        <p:nvSpPr>
          <p:cNvPr id="4" name="CuadroTexto 3"/>
          <p:cNvSpPr txBox="1"/>
          <p:nvPr/>
        </p:nvSpPr>
        <p:spPr>
          <a:xfrm>
            <a:off x="768403" y="890667"/>
            <a:ext cx="3616656" cy="923330"/>
          </a:xfrm>
          <a:prstGeom prst="rect">
            <a:avLst/>
          </a:prstGeom>
          <a:noFill/>
        </p:spPr>
        <p:txBody>
          <a:bodyPr wrap="square" rtlCol="0">
            <a:spAutoFit/>
          </a:bodyPr>
          <a:lstStyle/>
          <a:p>
            <a:r>
              <a:rPr lang="es-MX" b="1" dirty="0" smtClean="0">
                <a:latin typeface="Arial" panose="020B0604020202020204" pitchFamily="34" charset="0"/>
                <a:cs typeface="Arial" panose="020B0604020202020204" pitchFamily="34" charset="0"/>
              </a:rPr>
              <a:t>Meta 5: </a:t>
            </a:r>
            <a:r>
              <a:rPr lang="es-CO" dirty="0" smtClean="0">
                <a:latin typeface="Arial" panose="020B0604020202020204" pitchFamily="34" charset="0"/>
                <a:cs typeface="Arial" panose="020B0604020202020204" pitchFamily="34" charset="0"/>
              </a:rPr>
              <a:t>Fomentar el uso de los elementos de seguridad vial en los usuarios</a:t>
            </a:r>
            <a:r>
              <a:rPr lang="es-CO" dirty="0">
                <a:latin typeface="Arial" panose="020B0604020202020204" pitchFamily="34" charset="0"/>
                <a:cs typeface="Arial" panose="020B0604020202020204" pitchFamily="34" charset="0"/>
              </a:rPr>
              <a:t>	</a:t>
            </a:r>
          </a:p>
        </p:txBody>
      </p:sp>
      <p:sp>
        <p:nvSpPr>
          <p:cNvPr id="5" name="CuadroTexto 4"/>
          <p:cNvSpPr txBox="1"/>
          <p:nvPr/>
        </p:nvSpPr>
        <p:spPr>
          <a:xfrm>
            <a:off x="507404" y="2304671"/>
            <a:ext cx="5590449" cy="2031325"/>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dirty="0" smtClean="0">
                <a:latin typeface="Arial" panose="020B0604020202020204" pitchFamily="34" charset="0"/>
                <a:cs typeface="Arial" panose="020B0604020202020204" pitchFamily="34" charset="0"/>
              </a:rPr>
              <a:t>Dentro de la Semana de la Movilidad se impactaron más de </a:t>
            </a:r>
            <a:r>
              <a:rPr lang="es-MX"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3.500</a:t>
            </a:r>
            <a:r>
              <a:rPr lang="es-MX" dirty="0" smtClean="0">
                <a:latin typeface="Arial" panose="020B0604020202020204" pitchFamily="34" charset="0"/>
                <a:cs typeface="Arial" panose="020B0604020202020204" pitchFamily="34" charset="0"/>
              </a:rPr>
              <a:t> personas sobre el uso de elementos de seguridad vial. La ANSV hizo entrega de </a:t>
            </a:r>
            <a:r>
              <a:rPr lang="es-MX"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25</a:t>
            </a:r>
            <a:r>
              <a:rPr lang="es-MX" dirty="0" smtClean="0">
                <a:latin typeface="Arial" panose="020B0604020202020204" pitchFamily="34" charset="0"/>
                <a:cs typeface="Arial" panose="020B0604020202020204" pitchFamily="34" charset="0"/>
              </a:rPr>
              <a:t> cascos al Grupo Pedagógico de la Secretaría de Movilidad, </a:t>
            </a:r>
            <a:r>
              <a:rPr lang="es-MX"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r>
              <a:rPr lang="es-MX" dirty="0" smtClean="0">
                <a:latin typeface="Arial" panose="020B0604020202020204" pitchFamily="34" charset="0"/>
                <a:cs typeface="Arial" panose="020B0604020202020204" pitchFamily="34" charset="0"/>
              </a:rPr>
              <a:t> cascos a la comunidad y </a:t>
            </a:r>
            <a:r>
              <a:rPr lang="es-MX"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s-MX" dirty="0" smtClean="0">
                <a:latin typeface="Arial" panose="020B0604020202020204" pitchFamily="34" charset="0"/>
                <a:cs typeface="Arial" panose="020B0604020202020204" pitchFamily="34" charset="0"/>
              </a:rPr>
              <a:t> casco al Alcalde de Providencia. También se hizo entrega de </a:t>
            </a:r>
            <a:r>
              <a:rPr lang="es-MX"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500</a:t>
            </a:r>
            <a:r>
              <a:rPr lang="es-MX" dirty="0" smtClean="0">
                <a:latin typeface="Arial" panose="020B0604020202020204" pitchFamily="34" charset="0"/>
                <a:cs typeface="Arial" panose="020B0604020202020204" pitchFamily="34" charset="0"/>
              </a:rPr>
              <a:t> chalecos </a:t>
            </a:r>
            <a:r>
              <a:rPr lang="es-MX" dirty="0" err="1" smtClean="0">
                <a:latin typeface="Arial" panose="020B0604020202020204" pitchFamily="34" charset="0"/>
                <a:cs typeface="Arial" panose="020B0604020202020204" pitchFamily="34" charset="0"/>
              </a:rPr>
              <a:t>reflectivos</a:t>
            </a:r>
            <a:r>
              <a:rPr lang="es-MX" dirty="0" smtClean="0">
                <a:latin typeface="Arial" panose="020B0604020202020204" pitchFamily="34" charset="0"/>
                <a:cs typeface="Arial" panose="020B0604020202020204" pitchFamily="34" charset="0"/>
              </a:rPr>
              <a:t> para los motociclistas.</a:t>
            </a:r>
            <a:endParaRPr lang="es-CO"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3727" y="105593"/>
            <a:ext cx="4726675" cy="26587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697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3"/>
          <a:srcRect/>
          <a:stretch/>
        </p:blipFill>
        <p:spPr>
          <a:xfrm>
            <a:off x="3706" y="0"/>
            <a:ext cx="12188294" cy="6857997"/>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3369122847"/>
              </p:ext>
            </p:extLst>
          </p:nvPr>
        </p:nvGraphicFramePr>
        <p:xfrm>
          <a:off x="197087" y="1760422"/>
          <a:ext cx="6708679" cy="2716041"/>
        </p:xfrm>
        <a:graphic>
          <a:graphicData uri="http://schemas.openxmlformats.org/presentationml/2006/ole">
            <mc:AlternateContent xmlns:mc="http://schemas.openxmlformats.org/markup-compatibility/2006">
              <mc:Choice xmlns:v="urn:schemas-microsoft-com:vml" Requires="v">
                <p:oleObj spid="_x0000_s19471" name="Hoja de cálculo" r:id="rId4" imgW="7467726" imgH="1419317" progId="Excel.Sheet.12">
                  <p:embed/>
                </p:oleObj>
              </mc:Choice>
              <mc:Fallback>
                <p:oleObj name="Hoja de cálculo" r:id="rId4" imgW="7467726" imgH="1419317" progId="Excel.Sheet.12">
                  <p:embed/>
                  <p:pic>
                    <p:nvPicPr>
                      <p:cNvPr id="6" name="Objeto 5"/>
                      <p:cNvPicPr/>
                      <p:nvPr/>
                    </p:nvPicPr>
                    <p:blipFill>
                      <a:blip r:embed="rId5"/>
                      <a:stretch>
                        <a:fillRect/>
                      </a:stretch>
                    </p:blipFill>
                    <p:spPr>
                      <a:xfrm>
                        <a:off x="197087" y="1760422"/>
                        <a:ext cx="6708679" cy="2716041"/>
                      </a:xfrm>
                      <a:prstGeom prst="rect">
                        <a:avLst/>
                      </a:prstGeom>
                    </p:spPr>
                  </p:pic>
                </p:oleObj>
              </mc:Fallback>
            </mc:AlternateContent>
          </a:graphicData>
        </a:graphic>
      </p:graphicFrame>
      <p:sp>
        <p:nvSpPr>
          <p:cNvPr id="7" name="Rectángulo 6"/>
          <p:cNvSpPr/>
          <p:nvPr/>
        </p:nvSpPr>
        <p:spPr>
          <a:xfrm>
            <a:off x="1645920" y="-56208"/>
            <a:ext cx="8760823" cy="1323439"/>
          </a:xfrm>
          <a:prstGeom prst="rect">
            <a:avLst/>
          </a:prstGeom>
          <a:noFill/>
        </p:spPr>
        <p:txBody>
          <a:bodyPr wrap="square" lIns="91440" tIns="45720" rIns="91440" bIns="45720">
            <a:spAutoFit/>
          </a:bodyPr>
          <a:lstStyle/>
          <a:p>
            <a:pPr algn="ctr"/>
            <a:r>
              <a:rPr lang="es-E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PROGRAMA:  CIENCIA, TECNOLOGÍA E INNOVACIÓN; UNA APUESTA DE FUTURO</a:t>
            </a:r>
          </a:p>
        </p:txBody>
      </p:sp>
      <p:pic>
        <p:nvPicPr>
          <p:cNvPr id="5" name="Imagen 4"/>
          <p:cNvPicPr>
            <a:picLocks noChangeAspect="1"/>
          </p:cNvPicPr>
          <p:nvPr/>
        </p:nvPicPr>
        <p:blipFill>
          <a:blip r:embed="rId6"/>
          <a:stretch>
            <a:fillRect/>
          </a:stretch>
        </p:blipFill>
        <p:spPr>
          <a:xfrm>
            <a:off x="7356143" y="1487606"/>
            <a:ext cx="4235355" cy="3589361"/>
          </a:xfrm>
          <a:prstGeom prst="rect">
            <a:avLst/>
          </a:prstGeom>
        </p:spPr>
      </p:pic>
    </p:spTree>
    <p:extLst>
      <p:ext uri="{BB962C8B-B14F-4D97-AF65-F5344CB8AC3E}">
        <p14:creationId xmlns:p14="http://schemas.microsoft.com/office/powerpoint/2010/main" val="1453549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3"/>
            <a:ext cx="12188294" cy="6857997"/>
          </a:xfrm>
          <a:prstGeom prst="rect">
            <a:avLst/>
          </a:prstGeom>
        </p:spPr>
      </p:pic>
      <p:sp>
        <p:nvSpPr>
          <p:cNvPr id="4" name="CuadroTexto 3"/>
          <p:cNvSpPr txBox="1"/>
          <p:nvPr/>
        </p:nvSpPr>
        <p:spPr>
          <a:xfrm>
            <a:off x="768403" y="726894"/>
            <a:ext cx="3616656" cy="1200329"/>
          </a:xfrm>
          <a:prstGeom prst="rect">
            <a:avLst/>
          </a:prstGeom>
          <a:noFill/>
        </p:spPr>
        <p:txBody>
          <a:bodyPr wrap="square" rtlCol="0">
            <a:spAutoFit/>
          </a:bodyPr>
          <a:lstStyle/>
          <a:p>
            <a:pPr algn="just"/>
            <a:r>
              <a:rPr lang="es-MX" b="1" dirty="0" smtClean="0">
                <a:latin typeface="Arial" panose="020B0604020202020204" pitchFamily="34" charset="0"/>
                <a:cs typeface="Arial" panose="020B0604020202020204" pitchFamily="34" charset="0"/>
              </a:rPr>
              <a:t>Meta 6: </a:t>
            </a:r>
            <a:r>
              <a:rPr lang="es-CO" dirty="0" smtClean="0">
                <a:latin typeface="Arial" panose="020B0604020202020204" pitchFamily="34" charset="0"/>
                <a:cs typeface="Arial" panose="020B0604020202020204" pitchFamily="34" charset="0"/>
              </a:rPr>
              <a:t>Promover ejercicio de Responsabilidad Social Empresarial (RSE) para la seguridad vial</a:t>
            </a:r>
            <a:r>
              <a:rPr lang="es-CO" dirty="0">
                <a:latin typeface="Arial" panose="020B0604020202020204" pitchFamily="34" charset="0"/>
                <a:cs typeface="Arial" panose="020B0604020202020204" pitchFamily="34" charset="0"/>
              </a:rPr>
              <a:t>.</a:t>
            </a:r>
          </a:p>
        </p:txBody>
      </p:sp>
      <p:sp>
        <p:nvSpPr>
          <p:cNvPr id="5" name="CuadroTexto 4"/>
          <p:cNvSpPr txBox="1"/>
          <p:nvPr/>
        </p:nvSpPr>
        <p:spPr>
          <a:xfrm>
            <a:off x="5787686" y="726894"/>
            <a:ext cx="5590449" cy="1200329"/>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dirty="0" smtClean="0">
                <a:latin typeface="Arial" panose="020B0604020202020204" pitchFamily="34" charset="0"/>
                <a:cs typeface="Arial" panose="020B0604020202020204" pitchFamily="34" charset="0"/>
              </a:rPr>
              <a:t>A través del grupo PESV se han visitado más de </a:t>
            </a:r>
            <a:r>
              <a:rPr lang="es-MX"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20</a:t>
            </a:r>
            <a:r>
              <a:rPr lang="es-MX" dirty="0" smtClean="0">
                <a:latin typeface="Arial" panose="020B0604020202020204" pitchFamily="34" charset="0"/>
                <a:cs typeface="Arial" panose="020B0604020202020204" pitchFamily="34" charset="0"/>
              </a:rPr>
              <a:t> </a:t>
            </a:r>
            <a:r>
              <a:rPr lang="es-MX"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empresas</a:t>
            </a:r>
            <a:r>
              <a:rPr lang="es-MX" dirty="0" smtClean="0">
                <a:latin typeface="Arial" panose="020B0604020202020204" pitchFamily="34" charset="0"/>
                <a:cs typeface="Arial" panose="020B0604020202020204" pitchFamily="34" charset="0"/>
              </a:rPr>
              <a:t> y notificado de manera oficial más de </a:t>
            </a:r>
            <a:r>
              <a:rPr lang="es-MX"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50</a:t>
            </a:r>
            <a:r>
              <a:rPr lang="es-MX" dirty="0" smtClean="0">
                <a:latin typeface="Arial" panose="020B0604020202020204" pitchFamily="34" charset="0"/>
                <a:cs typeface="Arial" panose="020B0604020202020204" pitchFamily="34" charset="0"/>
              </a:rPr>
              <a:t> solicitando los planes estratégicos de seguridad vial para su verificación y validación.</a:t>
            </a:r>
            <a:endParaRPr lang="es-CO"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b="13928"/>
          <a:stretch/>
        </p:blipFill>
        <p:spPr>
          <a:xfrm>
            <a:off x="6497369" y="2391771"/>
            <a:ext cx="2373348" cy="3627417"/>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403" y="2441244"/>
            <a:ext cx="5527343" cy="2487304"/>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r="26343"/>
          <a:stretch/>
        </p:blipFill>
        <p:spPr>
          <a:xfrm>
            <a:off x="9223084" y="2981660"/>
            <a:ext cx="2616549" cy="1598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597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0"/>
            <a:ext cx="12188294" cy="6857997"/>
          </a:xfrm>
          <a:prstGeom prst="rect">
            <a:avLst/>
          </a:prstGeom>
        </p:spPr>
      </p:pic>
      <p:sp>
        <p:nvSpPr>
          <p:cNvPr id="9" name="CuadroTexto 8"/>
          <p:cNvSpPr txBox="1"/>
          <p:nvPr/>
        </p:nvSpPr>
        <p:spPr>
          <a:xfrm>
            <a:off x="796704" y="176462"/>
            <a:ext cx="9967866" cy="1446550"/>
          </a:xfrm>
          <a:prstGeom prst="rect">
            <a:avLst/>
          </a:prstGeom>
          <a:noFill/>
        </p:spPr>
        <p:txBody>
          <a:bodyPr wrap="square" rtlCol="0">
            <a:spAutoFit/>
          </a:bodyPr>
          <a:lstStyle/>
          <a:p>
            <a:r>
              <a:rPr lang="es-ES" sz="4400" dirty="0" smtClean="0">
                <a:solidFill>
                  <a:schemeClr val="accent1">
                    <a:lumMod val="50000"/>
                  </a:schemeClr>
                </a:solidFill>
                <a:effectLst>
                  <a:outerShdw blurRad="38100" dist="38100" dir="2700000" algn="tl">
                    <a:srgbClr val="000000">
                      <a:alpha val="43137"/>
                    </a:srgbClr>
                  </a:outerShdw>
                </a:effectLst>
              </a:rPr>
              <a:t>Programa 4. Estrategia de recuperación y cualificación de espacio público</a:t>
            </a:r>
            <a:endParaRPr lang="en-US" sz="4400" dirty="0">
              <a:solidFill>
                <a:schemeClr val="accent1">
                  <a:lumMod val="50000"/>
                </a:schemeClr>
              </a:solidFill>
              <a:effectLst>
                <a:outerShdw blurRad="38100" dist="38100" dir="2700000" algn="tl">
                  <a:srgbClr val="000000">
                    <a:alpha val="43137"/>
                  </a:srgbClr>
                </a:outerShdw>
              </a:effectLst>
            </a:endParaRPr>
          </a:p>
        </p:txBody>
      </p:sp>
      <p:sp>
        <p:nvSpPr>
          <p:cNvPr id="4" name="CuadroTexto 3"/>
          <p:cNvSpPr txBox="1"/>
          <p:nvPr/>
        </p:nvSpPr>
        <p:spPr>
          <a:xfrm>
            <a:off x="2163981" y="1811645"/>
            <a:ext cx="3616656" cy="923330"/>
          </a:xfrm>
          <a:prstGeom prst="rect">
            <a:avLst/>
          </a:prstGeom>
          <a:noFill/>
        </p:spPr>
        <p:txBody>
          <a:bodyPr wrap="square" rtlCol="0">
            <a:spAutoFit/>
          </a:bodyPr>
          <a:lstStyle/>
          <a:p>
            <a:pPr algn="just"/>
            <a:r>
              <a:rPr lang="es-MX" b="1" dirty="0" smtClean="0">
                <a:latin typeface="Arial" panose="020B0604020202020204" pitchFamily="34" charset="0"/>
                <a:cs typeface="Arial" panose="020B0604020202020204" pitchFamily="34" charset="0"/>
              </a:rPr>
              <a:t>Meta 1: </a:t>
            </a:r>
            <a:r>
              <a:rPr lang="es-CO" dirty="0" smtClean="0">
                <a:latin typeface="Arial" panose="020B0604020202020204" pitchFamily="34" charset="0"/>
                <a:cs typeface="Arial" panose="020B0604020202020204" pitchFamily="34" charset="0"/>
              </a:rPr>
              <a:t>Diseñar e implementar una estrategia para recuperación del espacio público</a:t>
            </a:r>
            <a:r>
              <a:rPr lang="es-CO" dirty="0">
                <a:latin typeface="Arial" panose="020B0604020202020204" pitchFamily="34" charset="0"/>
                <a:cs typeface="Arial" panose="020B0604020202020204" pitchFamily="34" charset="0"/>
              </a:rPr>
              <a:t>.</a:t>
            </a:r>
          </a:p>
        </p:txBody>
      </p:sp>
      <p:sp>
        <p:nvSpPr>
          <p:cNvPr id="5" name="CuadroTexto 4"/>
          <p:cNvSpPr txBox="1"/>
          <p:nvPr/>
        </p:nvSpPr>
        <p:spPr>
          <a:xfrm>
            <a:off x="403192" y="3125674"/>
            <a:ext cx="4318212" cy="1200329"/>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dirty="0" smtClean="0">
                <a:latin typeface="Arial" panose="020B0604020202020204" pitchFamily="34" charset="0"/>
                <a:cs typeface="Arial" panose="020B0604020202020204" pitchFamily="34" charset="0"/>
              </a:rPr>
              <a:t>A través de 25 guías y de educación vial, hemos realizado la recuperación de espacio público de diferentes vías del centro de la isla.</a:t>
            </a:r>
            <a:endParaRPr lang="es-CO"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234" y="1315877"/>
            <a:ext cx="3571956" cy="2678967"/>
          </a:xfrm>
          <a:prstGeom prst="rect">
            <a:avLst/>
          </a:prstGeom>
          <a:ln>
            <a:noFill/>
          </a:ln>
          <a:effectLst>
            <a:outerShdw blurRad="292100" dist="139700" dir="2700000" algn="tl" rotWithShape="0">
              <a:srgbClr val="333333">
                <a:alpha val="65000"/>
              </a:srgbClr>
            </a:outerShdw>
          </a:effec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214" y="3725839"/>
            <a:ext cx="3741001" cy="24862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15951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0"/>
            <a:ext cx="12188294" cy="6857997"/>
          </a:xfrm>
          <a:prstGeom prst="rect">
            <a:avLst/>
          </a:prstGeom>
        </p:spPr>
      </p:pic>
      <p:sp>
        <p:nvSpPr>
          <p:cNvPr id="4" name="CuadroTexto 3"/>
          <p:cNvSpPr txBox="1"/>
          <p:nvPr/>
        </p:nvSpPr>
        <p:spPr>
          <a:xfrm>
            <a:off x="428215" y="1063634"/>
            <a:ext cx="3616656" cy="1477328"/>
          </a:xfrm>
          <a:prstGeom prst="rect">
            <a:avLst/>
          </a:prstGeom>
          <a:noFill/>
        </p:spPr>
        <p:txBody>
          <a:bodyPr wrap="square" rtlCol="0">
            <a:spAutoFit/>
          </a:bodyPr>
          <a:lstStyle/>
          <a:p>
            <a:pPr algn="just"/>
            <a:r>
              <a:rPr lang="es-MX" b="1" dirty="0" smtClean="0">
                <a:latin typeface="Arial" panose="020B0604020202020204" pitchFamily="34" charset="0"/>
                <a:cs typeface="Arial" panose="020B0604020202020204" pitchFamily="34" charset="0"/>
              </a:rPr>
              <a:t>Meta 1: </a:t>
            </a:r>
            <a:r>
              <a:rPr lang="es-CO" dirty="0" smtClean="0">
                <a:latin typeface="Arial" panose="020B0604020202020204" pitchFamily="34" charset="0"/>
                <a:cs typeface="Arial" panose="020B0604020202020204" pitchFamily="34" charset="0"/>
              </a:rPr>
              <a:t>Fortalecer la Secretaría de Movilidad en aspectos de institucionalidad y funcionamiento – Locación para la gestión institucional adecuada</a:t>
            </a:r>
            <a:r>
              <a:rPr lang="es-CO" dirty="0">
                <a:latin typeface="Arial" panose="020B0604020202020204" pitchFamily="34" charset="0"/>
                <a:cs typeface="Arial" panose="020B0604020202020204" pitchFamily="34" charset="0"/>
              </a:rPr>
              <a:t>.</a:t>
            </a:r>
          </a:p>
        </p:txBody>
      </p:sp>
      <p:pic>
        <p:nvPicPr>
          <p:cNvPr id="2" name="Imagen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04365" y="2844076"/>
            <a:ext cx="2820997" cy="2115748"/>
          </a:xfrm>
          <a:prstGeom prst="rect">
            <a:avLst/>
          </a:prstGeom>
          <a:ln>
            <a:noFill/>
          </a:ln>
          <a:effectLst>
            <a:outerShdw blurRad="292100" dist="139700" dir="2700000" algn="tl" rotWithShape="0">
              <a:srgbClr val="333333">
                <a:alpha val="65000"/>
              </a:srgbClr>
            </a:outerShdw>
          </a:effectLst>
        </p:spPr>
      </p:pic>
      <p:pic>
        <p:nvPicPr>
          <p:cNvPr id="3" name="Imagen 2"/>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742251" y="2007626"/>
            <a:ext cx="3104006" cy="2328005"/>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344144" y="1445132"/>
            <a:ext cx="3879325" cy="2909494"/>
          </a:xfrm>
          <a:prstGeom prst="rect">
            <a:avLst/>
          </a:prstGeom>
          <a:ln>
            <a:noFill/>
          </a:ln>
          <a:effectLst>
            <a:outerShdw blurRad="292100" dist="139700" dir="2700000" algn="tl" rotWithShape="0">
              <a:srgbClr val="333333">
                <a:alpha val="65000"/>
              </a:srgbClr>
            </a:outerShdw>
          </a:effectLst>
        </p:spPr>
      </p:pic>
      <p:sp>
        <p:nvSpPr>
          <p:cNvPr id="9" name="CuadroTexto 8"/>
          <p:cNvSpPr txBox="1"/>
          <p:nvPr/>
        </p:nvSpPr>
        <p:spPr>
          <a:xfrm>
            <a:off x="796704" y="176462"/>
            <a:ext cx="9967866" cy="769441"/>
          </a:xfrm>
          <a:prstGeom prst="rect">
            <a:avLst/>
          </a:prstGeom>
          <a:noFill/>
        </p:spPr>
        <p:txBody>
          <a:bodyPr wrap="square" rtlCol="0">
            <a:spAutoFit/>
          </a:bodyPr>
          <a:lstStyle/>
          <a:p>
            <a:r>
              <a:rPr lang="es-ES" sz="4400" dirty="0" smtClean="0">
                <a:solidFill>
                  <a:schemeClr val="accent1">
                    <a:lumMod val="50000"/>
                  </a:schemeClr>
                </a:solidFill>
                <a:effectLst>
                  <a:outerShdw blurRad="38100" dist="38100" dir="2700000" algn="tl">
                    <a:srgbClr val="000000">
                      <a:alpha val="43137"/>
                    </a:srgbClr>
                  </a:outerShdw>
                </a:effectLst>
              </a:rPr>
              <a:t>Programa 5. Fortalecimiento Institucional</a:t>
            </a:r>
            <a:endParaRPr lang="en-US" sz="4400"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35773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0"/>
            <a:ext cx="12188294" cy="6857997"/>
          </a:xfrm>
          <a:prstGeom prst="rect">
            <a:avLst/>
          </a:prstGeom>
        </p:spPr>
      </p:pic>
      <p:sp>
        <p:nvSpPr>
          <p:cNvPr id="4" name="CuadroTexto 3"/>
          <p:cNvSpPr txBox="1"/>
          <p:nvPr/>
        </p:nvSpPr>
        <p:spPr>
          <a:xfrm>
            <a:off x="1099227" y="1689280"/>
            <a:ext cx="3616656" cy="1200329"/>
          </a:xfrm>
          <a:prstGeom prst="rect">
            <a:avLst/>
          </a:prstGeom>
          <a:noFill/>
        </p:spPr>
        <p:txBody>
          <a:bodyPr wrap="square" rtlCol="0">
            <a:spAutoFit/>
          </a:bodyPr>
          <a:lstStyle/>
          <a:p>
            <a:pPr algn="just"/>
            <a:r>
              <a:rPr lang="es-MX" b="1" dirty="0" smtClean="0">
                <a:latin typeface="Arial" panose="020B0604020202020204" pitchFamily="34" charset="0"/>
                <a:cs typeface="Arial" panose="020B0604020202020204" pitchFamily="34" charset="0"/>
              </a:rPr>
              <a:t>Meta 2: </a:t>
            </a:r>
            <a:r>
              <a:rPr lang="es-CO" dirty="0" smtClean="0">
                <a:latin typeface="Arial" panose="020B0604020202020204" pitchFamily="34" charset="0"/>
                <a:cs typeface="Arial" panose="020B0604020202020204" pitchFamily="34" charset="0"/>
              </a:rPr>
              <a:t>Fortalecer la Secretaría de Movilidad en aspectos de institucionalidad y funcionamiento – Talento humano Fortalecido</a:t>
            </a:r>
            <a:endParaRPr lang="es-CO" dirty="0">
              <a:latin typeface="Arial" panose="020B0604020202020204" pitchFamily="34" charset="0"/>
              <a:cs typeface="Arial" panose="020B0604020202020204" pitchFamily="34" charset="0"/>
            </a:endParaRPr>
          </a:p>
        </p:txBody>
      </p:sp>
      <p:sp>
        <p:nvSpPr>
          <p:cNvPr id="5" name="CuadroTexto 4"/>
          <p:cNvSpPr txBox="1"/>
          <p:nvPr/>
        </p:nvSpPr>
        <p:spPr>
          <a:xfrm>
            <a:off x="5385762" y="1042949"/>
            <a:ext cx="5590449" cy="3693319"/>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dirty="0" smtClean="0">
                <a:latin typeface="Arial" panose="020B0604020202020204" pitchFamily="34" charset="0"/>
                <a:cs typeface="Arial" panose="020B0604020202020204" pitchFamily="34" charset="0"/>
              </a:rPr>
              <a:t>Se contrataron 155 personas para los siguientes procesos:</a:t>
            </a:r>
          </a:p>
          <a:p>
            <a:pPr algn="just"/>
            <a:endParaRPr lang="es-MX" dirty="0" smtClean="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dirty="0" err="1" smtClean="0">
                <a:latin typeface="Arial" panose="020B0604020202020204" pitchFamily="34" charset="0"/>
                <a:cs typeface="Arial" panose="020B0604020202020204" pitchFamily="34" charset="0"/>
              </a:rPr>
              <a:t>Guias</a:t>
            </a:r>
            <a:r>
              <a:rPr lang="es-MX" dirty="0" smtClean="0">
                <a:latin typeface="Arial" panose="020B0604020202020204" pitchFamily="34" charset="0"/>
                <a:cs typeface="Arial" panose="020B0604020202020204" pitchFamily="34" charset="0"/>
              </a:rPr>
              <a:t> de Movilidad </a:t>
            </a:r>
          </a:p>
          <a:p>
            <a:pPr marL="28575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Grupo Pedagógico </a:t>
            </a:r>
          </a:p>
          <a:p>
            <a:pPr marL="285750" indent="-285750" algn="just">
              <a:buFont typeface="Arial" panose="020B0604020202020204" pitchFamily="34" charset="0"/>
              <a:buChar char="•"/>
            </a:pPr>
            <a:r>
              <a:rPr lang="es-MX" dirty="0" err="1" smtClean="0">
                <a:latin typeface="Arial" panose="020B0604020202020204" pitchFamily="34" charset="0"/>
                <a:cs typeface="Arial" panose="020B0604020202020204" pitchFamily="34" charset="0"/>
              </a:rPr>
              <a:t>Kardex</a:t>
            </a:r>
            <a:endParaRPr lang="es-MX" dirty="0" smtClean="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PESV </a:t>
            </a:r>
          </a:p>
          <a:p>
            <a:pPr marL="28575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RUNT</a:t>
            </a:r>
          </a:p>
          <a:p>
            <a:pPr marL="28575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Archivo y gestión documental</a:t>
            </a:r>
          </a:p>
          <a:p>
            <a:pPr marL="28575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Jurídicos</a:t>
            </a:r>
          </a:p>
          <a:p>
            <a:pPr marL="28575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Administrativo y asistencial para recepción, SIMIT, salidas de vehículos inmovilizados, gestión de gobierno.</a:t>
            </a:r>
          </a:p>
        </p:txBody>
      </p:sp>
    </p:spTree>
    <p:extLst>
      <p:ext uri="{BB962C8B-B14F-4D97-AF65-F5344CB8AC3E}">
        <p14:creationId xmlns:p14="http://schemas.microsoft.com/office/powerpoint/2010/main" val="40746262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0"/>
            <a:ext cx="12188294" cy="6857997"/>
          </a:xfrm>
          <a:prstGeom prst="rect">
            <a:avLst/>
          </a:prstGeom>
        </p:spPr>
      </p:pic>
      <p:sp>
        <p:nvSpPr>
          <p:cNvPr id="4" name="CuadroTexto 3"/>
          <p:cNvSpPr txBox="1"/>
          <p:nvPr/>
        </p:nvSpPr>
        <p:spPr>
          <a:xfrm>
            <a:off x="796704" y="1735447"/>
            <a:ext cx="3616656" cy="2031325"/>
          </a:xfrm>
          <a:prstGeom prst="rect">
            <a:avLst/>
          </a:prstGeom>
          <a:noFill/>
        </p:spPr>
        <p:txBody>
          <a:bodyPr wrap="square" rtlCol="0">
            <a:spAutoFit/>
          </a:bodyPr>
          <a:lstStyle/>
          <a:p>
            <a:pPr algn="just"/>
            <a:r>
              <a:rPr lang="es-MX" b="1" dirty="0" smtClean="0">
                <a:latin typeface="Arial" panose="020B0604020202020204" pitchFamily="34" charset="0"/>
                <a:cs typeface="Arial" panose="020B0604020202020204" pitchFamily="34" charset="0"/>
              </a:rPr>
              <a:t>Meta 3: </a:t>
            </a:r>
            <a:r>
              <a:rPr lang="es-CO" dirty="0" smtClean="0">
                <a:latin typeface="Arial" panose="020B0604020202020204" pitchFamily="34" charset="0"/>
                <a:cs typeface="Arial" panose="020B0604020202020204" pitchFamily="34" charset="0"/>
              </a:rPr>
              <a:t>Fortalecer la Secretaría de Movilidad en aspectos de institucionalidad y funcionamiento – Acceso a la ciencia y tecnologías para la gestión de la movilidad implementado y garantizado.</a:t>
            </a:r>
            <a:r>
              <a:rPr lang="es-CO" dirty="0">
                <a:latin typeface="Arial" panose="020B0604020202020204" pitchFamily="34" charset="0"/>
                <a:cs typeface="Arial" panose="020B0604020202020204" pitchFamily="34" charset="0"/>
              </a:rPr>
              <a:t>	</a:t>
            </a:r>
          </a:p>
        </p:txBody>
      </p:sp>
      <p:sp>
        <p:nvSpPr>
          <p:cNvPr id="5" name="CuadroTexto 4"/>
          <p:cNvSpPr txBox="1"/>
          <p:nvPr/>
        </p:nvSpPr>
        <p:spPr>
          <a:xfrm>
            <a:off x="5658717" y="1319949"/>
            <a:ext cx="5590449" cy="2585323"/>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dirty="0" smtClean="0">
                <a:latin typeface="Arial" panose="020B0604020202020204" pitchFamily="34" charset="0"/>
                <a:cs typeface="Arial" panose="020B0604020202020204" pitchFamily="34" charset="0"/>
              </a:rPr>
              <a:t>A través de la capacitación a los agentes de tránsito del Departamento se les hizo entrega de </a:t>
            </a:r>
            <a:r>
              <a:rPr lang="es-MX" b="1" dirty="0" smtClean="0">
                <a:solidFill>
                  <a:srgbClr val="FAD14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13 </a:t>
            </a:r>
            <a:r>
              <a:rPr lang="es-MX" b="1" dirty="0" err="1" smtClean="0">
                <a:solidFill>
                  <a:srgbClr val="FAD14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distanciometros</a:t>
            </a:r>
            <a:r>
              <a:rPr lang="es-MX" b="1" dirty="0" smtClean="0">
                <a:solidFill>
                  <a:srgbClr val="FAD14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laser</a:t>
            </a:r>
            <a:r>
              <a:rPr lang="es-MX" dirty="0" smtClean="0">
                <a:latin typeface="Arial" panose="020B0604020202020204" pitchFamily="34" charset="0"/>
                <a:cs typeface="Arial" panose="020B0604020202020204" pitchFamily="34" charset="0"/>
              </a:rPr>
              <a:t>.</a:t>
            </a:r>
          </a:p>
          <a:p>
            <a:pPr algn="just"/>
            <a:endParaRPr lang="es-MX" dirty="0">
              <a:latin typeface="Arial" panose="020B0604020202020204" pitchFamily="34" charset="0"/>
              <a:cs typeface="Arial" panose="020B0604020202020204" pitchFamily="34" charset="0"/>
            </a:endParaRPr>
          </a:p>
          <a:p>
            <a:pPr algn="just"/>
            <a:r>
              <a:rPr lang="es-MX" dirty="0" smtClean="0">
                <a:latin typeface="Arial" panose="020B0604020202020204" pitchFamily="34" charset="0"/>
                <a:cs typeface="Arial" panose="020B0604020202020204" pitchFamily="34" charset="0"/>
              </a:rPr>
              <a:t>De acuerdo al convenio No. 077 de 2019 con al ANSV se recibieron </a:t>
            </a:r>
            <a:r>
              <a:rPr lang="es-MX" b="1" dirty="0" smtClean="0">
                <a:solidFill>
                  <a:srgbClr val="FAD14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kits de </a:t>
            </a:r>
            <a:r>
              <a:rPr lang="es-MX" b="1" dirty="0" err="1" smtClean="0">
                <a:solidFill>
                  <a:srgbClr val="FAD14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alcohosensores</a:t>
            </a:r>
            <a:r>
              <a:rPr lang="es-MX" b="1" dirty="0" smtClean="0">
                <a:solidFill>
                  <a:srgbClr val="FAD14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con aproximadamente </a:t>
            </a:r>
            <a:r>
              <a:rPr lang="es-MX" b="1" dirty="0" smtClean="0">
                <a:solidFill>
                  <a:srgbClr val="FAD14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5.000 boquillas</a:t>
            </a:r>
            <a:r>
              <a:rPr lang="es-MX" dirty="0" smtClean="0">
                <a:latin typeface="Arial" panose="020B0604020202020204" pitchFamily="34" charset="0"/>
                <a:cs typeface="Arial" panose="020B0604020202020204" pitchFamily="34" charset="0"/>
              </a:rPr>
              <a:t> para realizar puestos de control a conductores con posible estado de embriaguez.</a:t>
            </a:r>
            <a:endParaRPr lang="es-CO"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849" y="3545464"/>
            <a:ext cx="3065880" cy="2043920"/>
          </a:xfrm>
          <a:prstGeom prst="rect">
            <a:avLst/>
          </a:prstGeom>
        </p:spPr>
      </p:pic>
    </p:spTree>
    <p:extLst>
      <p:ext uri="{BB962C8B-B14F-4D97-AF65-F5344CB8AC3E}">
        <p14:creationId xmlns:p14="http://schemas.microsoft.com/office/powerpoint/2010/main" val="16070627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0"/>
            <a:ext cx="12188294" cy="6857997"/>
          </a:xfrm>
          <a:prstGeom prst="rect">
            <a:avLst/>
          </a:prstGeom>
        </p:spPr>
      </p:pic>
      <p:sp>
        <p:nvSpPr>
          <p:cNvPr id="4" name="CuadroTexto 3"/>
          <p:cNvSpPr txBox="1"/>
          <p:nvPr/>
        </p:nvSpPr>
        <p:spPr>
          <a:xfrm>
            <a:off x="1142871" y="303639"/>
            <a:ext cx="3616656" cy="1200329"/>
          </a:xfrm>
          <a:prstGeom prst="rect">
            <a:avLst/>
          </a:prstGeom>
          <a:noFill/>
        </p:spPr>
        <p:txBody>
          <a:bodyPr wrap="square" rtlCol="0">
            <a:spAutoFit/>
          </a:bodyPr>
          <a:lstStyle/>
          <a:p>
            <a:pPr algn="just"/>
            <a:r>
              <a:rPr lang="es-MX" b="1" dirty="0" smtClean="0">
                <a:latin typeface="Arial" panose="020B0604020202020204" pitchFamily="34" charset="0"/>
                <a:cs typeface="Arial" panose="020B0604020202020204" pitchFamily="34" charset="0"/>
              </a:rPr>
              <a:t>Meta 4: </a:t>
            </a:r>
            <a:r>
              <a:rPr lang="es-CO" dirty="0" smtClean="0">
                <a:latin typeface="Arial" panose="020B0604020202020204" pitchFamily="34" charset="0"/>
                <a:cs typeface="Arial" panose="020B0604020202020204" pitchFamily="34" charset="0"/>
              </a:rPr>
              <a:t>Realizar capacitaciones en normas de tránsito y control de emisiones de fuentes móviles los Agentes y funcionarios</a:t>
            </a:r>
            <a:r>
              <a:rPr lang="es-CO" dirty="0">
                <a:latin typeface="Arial" panose="020B0604020202020204" pitchFamily="34" charset="0"/>
                <a:cs typeface="Arial" panose="020B0604020202020204" pitchFamily="34" charset="0"/>
              </a:rPr>
              <a:t>	</a:t>
            </a:r>
          </a:p>
        </p:txBody>
      </p:sp>
      <p:sp>
        <p:nvSpPr>
          <p:cNvPr id="5" name="CuadroTexto 4"/>
          <p:cNvSpPr txBox="1"/>
          <p:nvPr/>
        </p:nvSpPr>
        <p:spPr>
          <a:xfrm>
            <a:off x="6354753" y="1031171"/>
            <a:ext cx="5590449" cy="3139321"/>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dirty="0" smtClean="0">
                <a:latin typeface="Arial" panose="020B0604020202020204" pitchFamily="34" charset="0"/>
                <a:cs typeface="Arial" panose="020B0604020202020204" pitchFamily="34" charset="0"/>
              </a:rPr>
              <a:t>Se capacitaron a los 13 agentes de tránsito en los siguientes diplomados:</a:t>
            </a:r>
          </a:p>
          <a:p>
            <a:pPr marL="28575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Actualización en normas y procedimientos de tránsito y transporte</a:t>
            </a:r>
          </a:p>
          <a:p>
            <a:pPr marL="28575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Inspección a vehículos en accidentes de tránsito</a:t>
            </a:r>
          </a:p>
          <a:p>
            <a:pPr marL="28575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Policía judicial</a:t>
            </a:r>
          </a:p>
          <a:p>
            <a:pPr marL="285750" indent="-285750" algn="just">
              <a:buFont typeface="Arial" panose="020B0604020202020204" pitchFamily="34" charset="0"/>
              <a:buChar char="•"/>
            </a:pPr>
            <a:endParaRPr lang="es-MX" dirty="0">
              <a:latin typeface="Arial" panose="020B0604020202020204" pitchFamily="34" charset="0"/>
              <a:cs typeface="Arial" panose="020B0604020202020204" pitchFamily="34" charset="0"/>
            </a:endParaRPr>
          </a:p>
          <a:p>
            <a:pPr algn="just"/>
            <a:r>
              <a:rPr lang="es-MX" dirty="0" smtClean="0">
                <a:latin typeface="Arial" panose="020B0604020202020204" pitchFamily="34" charset="0"/>
                <a:cs typeface="Arial" panose="020B0604020202020204" pitchFamily="34" charset="0"/>
              </a:rPr>
              <a:t>27 personas de la parte administrativa se capacitaron en:</a:t>
            </a:r>
          </a:p>
          <a:p>
            <a:pPr marL="285750" indent="-285750" algn="just">
              <a:buFont typeface="Arial" panose="020B0604020202020204" pitchFamily="34" charset="0"/>
              <a:buChar char="•"/>
            </a:pPr>
            <a:r>
              <a:rPr lang="es-MX" dirty="0" smtClean="0">
                <a:latin typeface="Arial" panose="020B0604020202020204" pitchFamily="34" charset="0"/>
                <a:cs typeface="Arial" panose="020B0604020202020204" pitchFamily="34" charset="0"/>
              </a:rPr>
              <a:t>Actualización en normas y procedimientos de tránsito y transporte.</a:t>
            </a:r>
            <a:endParaRPr lang="es-CO"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201" y="3262672"/>
            <a:ext cx="2676652" cy="2002261"/>
          </a:xfrm>
          <a:prstGeom prst="rect">
            <a:avLst/>
          </a:prstGeom>
          <a:ln>
            <a:noFill/>
          </a:ln>
          <a:effectLst>
            <a:outerShdw blurRad="292100" dist="139700" dir="2700000" algn="tl" rotWithShape="0">
              <a:srgbClr val="333333">
                <a:alpha val="65000"/>
              </a:srgbClr>
            </a:outerShdw>
          </a:effec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17" y="1811624"/>
            <a:ext cx="2889360" cy="2167020"/>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1201" y="1218752"/>
            <a:ext cx="3065880" cy="2043920"/>
          </a:xfrm>
          <a:prstGeom prst="rect">
            <a:avLst/>
          </a:prstGeom>
        </p:spPr>
      </p:pic>
    </p:spTree>
    <p:extLst>
      <p:ext uri="{BB962C8B-B14F-4D97-AF65-F5344CB8AC3E}">
        <p14:creationId xmlns:p14="http://schemas.microsoft.com/office/powerpoint/2010/main" val="22246489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0" y="0"/>
            <a:ext cx="12188294" cy="6857997"/>
          </a:xfrm>
          <a:prstGeom prst="rect">
            <a:avLst/>
          </a:prstGeom>
        </p:spPr>
      </p:pic>
      <p:sp>
        <p:nvSpPr>
          <p:cNvPr id="4" name="CuadroTexto 3"/>
          <p:cNvSpPr txBox="1"/>
          <p:nvPr/>
        </p:nvSpPr>
        <p:spPr>
          <a:xfrm>
            <a:off x="796704" y="2150945"/>
            <a:ext cx="3616656" cy="1200329"/>
          </a:xfrm>
          <a:prstGeom prst="rect">
            <a:avLst/>
          </a:prstGeom>
          <a:noFill/>
        </p:spPr>
        <p:txBody>
          <a:bodyPr wrap="square" rtlCol="0">
            <a:spAutoFit/>
          </a:bodyPr>
          <a:lstStyle/>
          <a:p>
            <a:pPr algn="just"/>
            <a:r>
              <a:rPr lang="es-MX" b="1" dirty="0" smtClean="0">
                <a:latin typeface="Arial" panose="020B0604020202020204" pitchFamily="34" charset="0"/>
                <a:cs typeface="Arial" panose="020B0604020202020204" pitchFamily="34" charset="0"/>
              </a:rPr>
              <a:t>Meta 5: </a:t>
            </a:r>
            <a:r>
              <a:rPr lang="es-CO" dirty="0" smtClean="0">
                <a:latin typeface="Arial" panose="020B0604020202020204" pitchFamily="34" charset="0"/>
                <a:cs typeface="Arial" panose="020B0604020202020204" pitchFamily="34" charset="0"/>
              </a:rPr>
              <a:t>Adelantar el proceso de actualización y normalización de la operación del RUNT para el Departamento</a:t>
            </a:r>
            <a:r>
              <a:rPr lang="es-CO" dirty="0">
                <a:latin typeface="Arial" panose="020B0604020202020204" pitchFamily="34" charset="0"/>
                <a:cs typeface="Arial" panose="020B0604020202020204" pitchFamily="34" charset="0"/>
              </a:rPr>
              <a:t>.</a:t>
            </a:r>
          </a:p>
        </p:txBody>
      </p:sp>
      <p:sp>
        <p:nvSpPr>
          <p:cNvPr id="5" name="CuadroTexto 4"/>
          <p:cNvSpPr txBox="1"/>
          <p:nvPr/>
        </p:nvSpPr>
        <p:spPr>
          <a:xfrm>
            <a:off x="5658717" y="1319949"/>
            <a:ext cx="5590449" cy="2862322"/>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dirty="0" smtClean="0">
                <a:latin typeface="Arial" panose="020B0604020202020204" pitchFamily="34" charset="0"/>
                <a:cs typeface="Arial" panose="020B0604020202020204" pitchFamily="34" charset="0"/>
              </a:rPr>
              <a:t>En el 2021 se han matriculado más de 1100 vehículos, distribuidos de la siguiente manera</a:t>
            </a:r>
          </a:p>
          <a:p>
            <a:pPr algn="just"/>
            <a:endParaRPr lang="es-MX" dirty="0">
              <a:latin typeface="Arial" panose="020B0604020202020204" pitchFamily="34" charset="0"/>
              <a:cs typeface="Arial" panose="020B0604020202020204" pitchFamily="34" charset="0"/>
            </a:endParaRPr>
          </a:p>
          <a:p>
            <a:pPr algn="just"/>
            <a:endParaRPr lang="es-MX" dirty="0" smtClean="0">
              <a:latin typeface="Arial" panose="020B0604020202020204" pitchFamily="34" charset="0"/>
              <a:cs typeface="Arial" panose="020B0604020202020204" pitchFamily="34" charset="0"/>
            </a:endParaRPr>
          </a:p>
          <a:p>
            <a:pPr algn="just"/>
            <a:r>
              <a:rPr lang="es-MX" dirty="0" smtClean="0">
                <a:latin typeface="Arial" panose="020B0604020202020204" pitchFamily="34" charset="0"/>
                <a:cs typeface="Arial" panose="020B0604020202020204" pitchFamily="34" charset="0"/>
              </a:rPr>
              <a:t>Motocicletas, motocarros, </a:t>
            </a:r>
            <a:r>
              <a:rPr lang="es-MX" dirty="0" err="1" smtClean="0">
                <a:latin typeface="Arial" panose="020B0604020202020204" pitchFamily="34" charset="0"/>
                <a:cs typeface="Arial" panose="020B0604020202020204" pitchFamily="34" charset="0"/>
              </a:rPr>
              <a:t>cuatrimotos</a:t>
            </a:r>
            <a:r>
              <a:rPr lang="es-MX" dirty="0">
                <a:latin typeface="Arial" panose="020B0604020202020204" pitchFamily="34" charset="0"/>
                <a:cs typeface="Arial" panose="020B0604020202020204" pitchFamily="34" charset="0"/>
              </a:rPr>
              <a:t>	</a:t>
            </a:r>
            <a:r>
              <a:rPr lang="es-MX" dirty="0" smtClean="0">
                <a:latin typeface="Arial" panose="020B0604020202020204" pitchFamily="34" charset="0"/>
                <a:cs typeface="Arial" panose="020B0604020202020204" pitchFamily="34" charset="0"/>
              </a:rPr>
              <a:t>698</a:t>
            </a:r>
          </a:p>
          <a:p>
            <a:pPr algn="just"/>
            <a:r>
              <a:rPr lang="es-MX" dirty="0" smtClean="0">
                <a:latin typeface="Arial" panose="020B0604020202020204" pitchFamily="34" charset="0"/>
                <a:cs typeface="Arial" panose="020B0604020202020204" pitchFamily="34" charset="0"/>
              </a:rPr>
              <a:t>Automóvil, camioneta			397</a:t>
            </a:r>
          </a:p>
          <a:p>
            <a:pPr algn="just"/>
            <a:r>
              <a:rPr lang="es-MX" dirty="0" smtClean="0">
                <a:latin typeface="Arial" panose="020B0604020202020204" pitchFamily="34" charset="0"/>
                <a:cs typeface="Arial" panose="020B0604020202020204" pitchFamily="34" charset="0"/>
              </a:rPr>
              <a:t>Buses					001</a:t>
            </a:r>
          </a:p>
          <a:p>
            <a:pPr algn="just"/>
            <a:r>
              <a:rPr lang="es-MX" dirty="0" smtClean="0">
                <a:latin typeface="Arial" panose="020B0604020202020204" pitchFamily="34" charset="0"/>
                <a:cs typeface="Arial" panose="020B0604020202020204" pitchFamily="34" charset="0"/>
              </a:rPr>
              <a:t>Ciclomotor				003</a:t>
            </a:r>
          </a:p>
          <a:p>
            <a:pPr algn="just"/>
            <a:r>
              <a:rPr lang="es-MX" dirty="0" smtClean="0">
                <a:latin typeface="Arial" panose="020B0604020202020204" pitchFamily="34" charset="0"/>
                <a:cs typeface="Arial" panose="020B0604020202020204" pitchFamily="34" charset="0"/>
              </a:rPr>
              <a:t>Campero				001</a:t>
            </a:r>
          </a:p>
          <a:p>
            <a:pPr algn="just"/>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06048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2"/>
          <a:srcRect/>
          <a:stretch/>
        </p:blipFill>
        <p:spPr>
          <a:xfrm>
            <a:off x="3706" y="0"/>
            <a:ext cx="12188294" cy="6857997"/>
          </a:xfrm>
          <a:prstGeom prst="rect">
            <a:avLst/>
          </a:prstGeom>
        </p:spPr>
      </p:pic>
      <p:sp>
        <p:nvSpPr>
          <p:cNvPr id="14" name="Título 1">
            <a:extLst>
              <a:ext uri="{FF2B5EF4-FFF2-40B4-BE49-F238E27FC236}">
                <a16:creationId xmlns:a16="http://schemas.microsoft.com/office/drawing/2014/main" xmlns="" id="{83A51E40-C6F3-433F-A45A-6C9F5A607F0F}"/>
              </a:ext>
            </a:extLst>
          </p:cNvPr>
          <p:cNvSpPr>
            <a:spLocks noGrp="1"/>
          </p:cNvSpPr>
          <p:nvPr>
            <p:ph type="ctrTitle"/>
          </p:nvPr>
        </p:nvSpPr>
        <p:spPr>
          <a:xfrm>
            <a:off x="402497" y="213284"/>
            <a:ext cx="11785797" cy="572315"/>
          </a:xfrm>
        </p:spPr>
        <p:txBody>
          <a:bodyPr>
            <a:noAutofit/>
          </a:bodyPr>
          <a:lstStyle/>
          <a:p>
            <a:r>
              <a:rPr lang="es-MX" sz="3500" b="1" dirty="0">
                <a:latin typeface="+mn-lt"/>
              </a:rPr>
              <a:t>OFICINA DE CONTROL, CIRCULACIÓN Y RESIDENCIA - OCCRE</a:t>
            </a:r>
            <a:endParaRPr lang="es-CO" sz="3500" b="1" dirty="0">
              <a:latin typeface="+mn-lt"/>
            </a:endParaRPr>
          </a:p>
        </p:txBody>
      </p:sp>
      <p:sp>
        <p:nvSpPr>
          <p:cNvPr id="15" name="Flecha derecha 1">
            <a:extLst>
              <a:ext uri="{FF2B5EF4-FFF2-40B4-BE49-F238E27FC236}">
                <a16:creationId xmlns:a16="http://schemas.microsoft.com/office/drawing/2014/main" xmlns="" id="{6340289A-1DA8-40E8-89D9-76FCA1F3BC43}"/>
              </a:ext>
            </a:extLst>
          </p:cNvPr>
          <p:cNvSpPr/>
          <p:nvPr/>
        </p:nvSpPr>
        <p:spPr>
          <a:xfrm>
            <a:off x="461189" y="902292"/>
            <a:ext cx="1158709" cy="614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2000" b="1" dirty="0">
                <a:solidFill>
                  <a:schemeClr val="bg1"/>
                </a:solidFill>
              </a:rPr>
              <a:t>EJE 1</a:t>
            </a:r>
          </a:p>
        </p:txBody>
      </p:sp>
      <p:sp>
        <p:nvSpPr>
          <p:cNvPr id="16" name="Rectángulo 4">
            <a:extLst>
              <a:ext uri="{FF2B5EF4-FFF2-40B4-BE49-F238E27FC236}">
                <a16:creationId xmlns:a16="http://schemas.microsoft.com/office/drawing/2014/main" xmlns="" id="{4074534B-BC7F-437A-B87C-EE77943639D5}"/>
              </a:ext>
            </a:extLst>
          </p:cNvPr>
          <p:cNvSpPr>
            <a:spLocks noChangeArrowheads="1"/>
          </p:cNvSpPr>
          <p:nvPr/>
        </p:nvSpPr>
        <p:spPr bwMode="auto">
          <a:xfrm>
            <a:off x="1971667" y="902292"/>
            <a:ext cx="3399777" cy="646331"/>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CO" sz="1800" b="1" dirty="0"/>
              <a:t>UN NUEVO COMIENZO LIBRES </a:t>
            </a:r>
          </a:p>
          <a:p>
            <a:pPr algn="ctr">
              <a:lnSpc>
                <a:spcPct val="100000"/>
              </a:lnSpc>
              <a:spcBef>
                <a:spcPct val="0"/>
              </a:spcBef>
              <a:buFontTx/>
              <a:buNone/>
            </a:pPr>
            <a:r>
              <a:rPr lang="es-ES" altLang="es-CO" sz="1800" b="1" dirty="0"/>
              <a:t>DE MIEDO</a:t>
            </a:r>
            <a:endParaRPr lang="es-MX" altLang="es-MX" sz="1800" dirty="0"/>
          </a:p>
        </p:txBody>
      </p:sp>
      <p:sp>
        <p:nvSpPr>
          <p:cNvPr id="17" name="Flecha derecha 6">
            <a:extLst>
              <a:ext uri="{FF2B5EF4-FFF2-40B4-BE49-F238E27FC236}">
                <a16:creationId xmlns:a16="http://schemas.microsoft.com/office/drawing/2014/main" xmlns="" id="{4508BD2D-8B98-428C-9D62-D0449C61E0E4}"/>
              </a:ext>
            </a:extLst>
          </p:cNvPr>
          <p:cNvSpPr/>
          <p:nvPr/>
        </p:nvSpPr>
        <p:spPr>
          <a:xfrm>
            <a:off x="5723213" y="826310"/>
            <a:ext cx="1708720" cy="722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2000" b="1" dirty="0">
                <a:solidFill>
                  <a:schemeClr val="bg1"/>
                </a:solidFill>
              </a:rPr>
              <a:t>POLITICA 1</a:t>
            </a:r>
          </a:p>
        </p:txBody>
      </p:sp>
      <p:sp>
        <p:nvSpPr>
          <p:cNvPr id="19" name="Rectángulo 18">
            <a:extLst>
              <a:ext uri="{FF2B5EF4-FFF2-40B4-BE49-F238E27FC236}">
                <a16:creationId xmlns:a16="http://schemas.microsoft.com/office/drawing/2014/main" xmlns="" id="{EBBEA7F5-3A30-4D94-8DAE-0DD17A28A4AE}"/>
              </a:ext>
            </a:extLst>
          </p:cNvPr>
          <p:cNvSpPr>
            <a:spLocks noChangeArrowheads="1"/>
          </p:cNvSpPr>
          <p:nvPr/>
        </p:nvSpPr>
        <p:spPr bwMode="auto">
          <a:xfrm>
            <a:off x="7675054" y="885392"/>
            <a:ext cx="4273825" cy="646331"/>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MX" altLang="es-MX" sz="1800" b="1" dirty="0"/>
              <a:t>CONSTRUCCIÓN CONJUNTA DE LA SEGURIDAD Y LA CONVIVENCIA</a:t>
            </a:r>
          </a:p>
        </p:txBody>
      </p:sp>
      <p:graphicFrame>
        <p:nvGraphicFramePr>
          <p:cNvPr id="9" name="Gráfico 8">
            <a:extLst>
              <a:ext uri="{FF2B5EF4-FFF2-40B4-BE49-F238E27FC236}">
                <a16:creationId xmlns:a16="http://schemas.microsoft.com/office/drawing/2014/main" xmlns="" id="{59398239-BD03-45CA-9876-7B4C691D154F}"/>
              </a:ext>
            </a:extLst>
          </p:cNvPr>
          <p:cNvGraphicFramePr>
            <a:graphicFrameLocks/>
          </p:cNvGraphicFramePr>
          <p:nvPr>
            <p:extLst/>
          </p:nvPr>
        </p:nvGraphicFramePr>
        <p:xfrm>
          <a:off x="3239509" y="1694802"/>
          <a:ext cx="6330375" cy="43696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472755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B032816E-1EBD-474B-B0B6-700936C2F12D}"/>
              </a:ext>
            </a:extLst>
          </p:cNvPr>
          <p:cNvPicPr>
            <a:picLocks noChangeAspect="1"/>
          </p:cNvPicPr>
          <p:nvPr/>
        </p:nvPicPr>
        <p:blipFill>
          <a:blip r:embed="rId3"/>
          <a:srcRect/>
          <a:stretch/>
        </p:blipFill>
        <p:spPr>
          <a:xfrm>
            <a:off x="0" y="505"/>
            <a:ext cx="12188294" cy="6857997"/>
          </a:xfrm>
          <a:prstGeom prst="rect">
            <a:avLst/>
          </a:prstGeom>
        </p:spPr>
      </p:pic>
      <p:sp>
        <p:nvSpPr>
          <p:cNvPr id="6" name="Título 1">
            <a:extLst>
              <a:ext uri="{FF2B5EF4-FFF2-40B4-BE49-F238E27FC236}">
                <a16:creationId xmlns:a16="http://schemas.microsoft.com/office/drawing/2014/main" xmlns="" id="{EAB868C3-C1AB-064B-8CB2-C365BD42B3E5}"/>
              </a:ext>
            </a:extLst>
          </p:cNvPr>
          <p:cNvSpPr txBox="1">
            <a:spLocks/>
          </p:cNvSpPr>
          <p:nvPr/>
        </p:nvSpPr>
        <p:spPr>
          <a:xfrm>
            <a:off x="2488134" y="258139"/>
            <a:ext cx="8445971" cy="72231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500" b="1" dirty="0">
                <a:latin typeface="+mn-lt"/>
              </a:rPr>
              <a:t>AVANCE DE EJECUCIÓN PLAN DE DESARROLLO 2020 – 2023 </a:t>
            </a:r>
          </a:p>
          <a:p>
            <a:r>
              <a:rPr lang="es-MX" sz="2500" b="1" dirty="0">
                <a:latin typeface="+mn-lt"/>
              </a:rPr>
              <a:t>“TODOS POR UN NUEVO COMIENZO”</a:t>
            </a:r>
            <a:endParaRPr lang="es-CO" sz="2500" b="1" dirty="0">
              <a:latin typeface="+mn-lt"/>
            </a:endParaRPr>
          </a:p>
        </p:txBody>
      </p:sp>
      <p:sp>
        <p:nvSpPr>
          <p:cNvPr id="28" name="Globo: flecha hacia abajo 27">
            <a:extLst>
              <a:ext uri="{FF2B5EF4-FFF2-40B4-BE49-F238E27FC236}">
                <a16:creationId xmlns:a16="http://schemas.microsoft.com/office/drawing/2014/main" xmlns="" id="{EA43B7F8-9C1E-46E2-B503-E7D108E5D185}"/>
              </a:ext>
            </a:extLst>
          </p:cNvPr>
          <p:cNvSpPr/>
          <p:nvPr/>
        </p:nvSpPr>
        <p:spPr>
          <a:xfrm>
            <a:off x="844129" y="415551"/>
            <a:ext cx="1838527" cy="722313"/>
          </a:xfrm>
          <a:prstGeom prst="downArrow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defRPr/>
            </a:pPr>
            <a:r>
              <a:rPr lang="es-MX" sz="1800" b="1" dirty="0">
                <a:solidFill>
                  <a:schemeClr val="bg1"/>
                </a:solidFill>
              </a:rPr>
              <a:t>METAS</a:t>
            </a:r>
          </a:p>
        </p:txBody>
      </p:sp>
      <p:sp>
        <p:nvSpPr>
          <p:cNvPr id="2" name="CuadroTexto 1">
            <a:extLst>
              <a:ext uri="{FF2B5EF4-FFF2-40B4-BE49-F238E27FC236}">
                <a16:creationId xmlns:a16="http://schemas.microsoft.com/office/drawing/2014/main" xmlns="" id="{13992E61-F615-3641-AD1F-9BCE066CB9B0}"/>
              </a:ext>
            </a:extLst>
          </p:cNvPr>
          <p:cNvSpPr txBox="1"/>
          <p:nvPr/>
        </p:nvSpPr>
        <p:spPr>
          <a:xfrm>
            <a:off x="2883811" y="3891232"/>
            <a:ext cx="997583" cy="369332"/>
          </a:xfrm>
          <a:prstGeom prst="rect">
            <a:avLst/>
          </a:prstGeom>
          <a:noFill/>
          <a:ln>
            <a:solidFill>
              <a:schemeClr val="tx1"/>
            </a:solidFill>
          </a:ln>
        </p:spPr>
        <p:txBody>
          <a:bodyPr wrap="square" rtlCol="0">
            <a:spAutoFit/>
          </a:bodyPr>
          <a:lstStyle/>
          <a:p>
            <a:r>
              <a:rPr lang="es-CO" dirty="0"/>
              <a:t>       36%</a:t>
            </a:r>
          </a:p>
        </p:txBody>
      </p:sp>
      <p:sp>
        <p:nvSpPr>
          <p:cNvPr id="3" name="Elipse 2">
            <a:extLst>
              <a:ext uri="{FF2B5EF4-FFF2-40B4-BE49-F238E27FC236}">
                <a16:creationId xmlns:a16="http://schemas.microsoft.com/office/drawing/2014/main" xmlns="" id="{1B27DE29-BD4C-724D-BCF9-F29B233111C6}"/>
              </a:ext>
            </a:extLst>
          </p:cNvPr>
          <p:cNvSpPr/>
          <p:nvPr/>
        </p:nvSpPr>
        <p:spPr>
          <a:xfrm>
            <a:off x="2896631" y="3941746"/>
            <a:ext cx="333520" cy="26830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a:extLst>
              <a:ext uri="{FF2B5EF4-FFF2-40B4-BE49-F238E27FC236}">
                <a16:creationId xmlns:a16="http://schemas.microsoft.com/office/drawing/2014/main" xmlns="" id="{20FF036C-2279-7E4A-9AA4-72741AEF72F8}"/>
              </a:ext>
            </a:extLst>
          </p:cNvPr>
          <p:cNvPicPr>
            <a:picLocks noChangeAspect="1"/>
          </p:cNvPicPr>
          <p:nvPr/>
        </p:nvPicPr>
        <p:blipFill rotWithShape="1">
          <a:blip r:embed="rId4"/>
          <a:srcRect t="14264" r="17647" b="16917"/>
          <a:stretch/>
        </p:blipFill>
        <p:spPr>
          <a:xfrm>
            <a:off x="269659" y="2405754"/>
            <a:ext cx="2304613" cy="559120"/>
          </a:xfrm>
          <a:prstGeom prst="rect">
            <a:avLst/>
          </a:prstGeom>
        </p:spPr>
      </p:pic>
      <p:pic>
        <p:nvPicPr>
          <p:cNvPr id="9" name="Imagen 8">
            <a:extLst>
              <a:ext uri="{FF2B5EF4-FFF2-40B4-BE49-F238E27FC236}">
                <a16:creationId xmlns:a16="http://schemas.microsoft.com/office/drawing/2014/main" xmlns="" id="{BB6B08EF-93CE-5045-9CFF-A585A5925B48}"/>
              </a:ext>
            </a:extLst>
          </p:cNvPr>
          <p:cNvPicPr>
            <a:picLocks noChangeAspect="1"/>
          </p:cNvPicPr>
          <p:nvPr/>
        </p:nvPicPr>
        <p:blipFill rotWithShape="1">
          <a:blip r:embed="rId5"/>
          <a:srcRect t="25703" r="15266" b="26348"/>
          <a:stretch/>
        </p:blipFill>
        <p:spPr>
          <a:xfrm>
            <a:off x="254983" y="1859394"/>
            <a:ext cx="2397781" cy="530105"/>
          </a:xfrm>
          <a:prstGeom prst="rect">
            <a:avLst/>
          </a:prstGeom>
        </p:spPr>
      </p:pic>
      <p:pic>
        <p:nvPicPr>
          <p:cNvPr id="11" name="Imagen 10">
            <a:extLst>
              <a:ext uri="{FF2B5EF4-FFF2-40B4-BE49-F238E27FC236}">
                <a16:creationId xmlns:a16="http://schemas.microsoft.com/office/drawing/2014/main" xmlns="" id="{DAAC3384-8382-6B43-843C-762D71D30299}"/>
              </a:ext>
            </a:extLst>
          </p:cNvPr>
          <p:cNvPicPr>
            <a:picLocks noChangeAspect="1"/>
          </p:cNvPicPr>
          <p:nvPr/>
        </p:nvPicPr>
        <p:blipFill rotWithShape="1">
          <a:blip r:embed="rId6"/>
          <a:srcRect t="9582" r="17840" b="28038"/>
          <a:stretch/>
        </p:blipFill>
        <p:spPr>
          <a:xfrm>
            <a:off x="254983" y="1244039"/>
            <a:ext cx="2304613" cy="638301"/>
          </a:xfrm>
          <a:prstGeom prst="rect">
            <a:avLst/>
          </a:prstGeom>
        </p:spPr>
      </p:pic>
      <p:pic>
        <p:nvPicPr>
          <p:cNvPr id="13" name="Imagen 12">
            <a:extLst>
              <a:ext uri="{FF2B5EF4-FFF2-40B4-BE49-F238E27FC236}">
                <a16:creationId xmlns:a16="http://schemas.microsoft.com/office/drawing/2014/main" xmlns="" id="{6D7B80A4-ABDF-0240-9C7B-73A803DE4090}"/>
              </a:ext>
            </a:extLst>
          </p:cNvPr>
          <p:cNvPicPr>
            <a:picLocks noChangeAspect="1"/>
          </p:cNvPicPr>
          <p:nvPr/>
        </p:nvPicPr>
        <p:blipFill rotWithShape="1">
          <a:blip r:embed="rId7"/>
          <a:srcRect t="23387" r="14644" b="34377"/>
          <a:stretch/>
        </p:blipFill>
        <p:spPr>
          <a:xfrm>
            <a:off x="2755211" y="1859394"/>
            <a:ext cx="2397781" cy="707131"/>
          </a:xfrm>
          <a:prstGeom prst="rect">
            <a:avLst/>
          </a:prstGeom>
        </p:spPr>
      </p:pic>
      <p:pic>
        <p:nvPicPr>
          <p:cNvPr id="15" name="Imagen 14">
            <a:extLst>
              <a:ext uri="{FF2B5EF4-FFF2-40B4-BE49-F238E27FC236}">
                <a16:creationId xmlns:a16="http://schemas.microsoft.com/office/drawing/2014/main" xmlns="" id="{2F11A4E1-B2BA-5540-94C1-E4B1D93EEF96}"/>
              </a:ext>
            </a:extLst>
          </p:cNvPr>
          <p:cNvPicPr>
            <a:picLocks noChangeAspect="1"/>
          </p:cNvPicPr>
          <p:nvPr/>
        </p:nvPicPr>
        <p:blipFill rotWithShape="1">
          <a:blip r:embed="rId8"/>
          <a:srcRect t="12125" r="18566" b="16276"/>
          <a:stretch/>
        </p:blipFill>
        <p:spPr>
          <a:xfrm>
            <a:off x="2743070" y="1190059"/>
            <a:ext cx="2304613" cy="688861"/>
          </a:xfrm>
          <a:prstGeom prst="rect">
            <a:avLst/>
          </a:prstGeom>
        </p:spPr>
      </p:pic>
      <p:pic>
        <p:nvPicPr>
          <p:cNvPr id="17" name="Imagen 16">
            <a:extLst>
              <a:ext uri="{FF2B5EF4-FFF2-40B4-BE49-F238E27FC236}">
                <a16:creationId xmlns:a16="http://schemas.microsoft.com/office/drawing/2014/main" xmlns="" id="{7D678360-010D-D54B-BFDE-D514D84234A5}"/>
              </a:ext>
            </a:extLst>
          </p:cNvPr>
          <p:cNvPicPr>
            <a:picLocks noChangeAspect="1"/>
          </p:cNvPicPr>
          <p:nvPr/>
        </p:nvPicPr>
        <p:blipFill rotWithShape="1">
          <a:blip r:embed="rId9"/>
          <a:srcRect t="13865" r="11244" b="23468"/>
          <a:stretch/>
        </p:blipFill>
        <p:spPr>
          <a:xfrm>
            <a:off x="269659" y="2981129"/>
            <a:ext cx="2486681" cy="674313"/>
          </a:xfrm>
          <a:prstGeom prst="rect">
            <a:avLst/>
          </a:prstGeom>
        </p:spPr>
      </p:pic>
      <p:pic>
        <p:nvPicPr>
          <p:cNvPr id="19" name="Imagen 18">
            <a:extLst>
              <a:ext uri="{FF2B5EF4-FFF2-40B4-BE49-F238E27FC236}">
                <a16:creationId xmlns:a16="http://schemas.microsoft.com/office/drawing/2014/main" xmlns="" id="{781C9146-50DE-664F-A1D4-A601C3F756D8}"/>
              </a:ext>
            </a:extLst>
          </p:cNvPr>
          <p:cNvPicPr>
            <a:picLocks noChangeAspect="1"/>
          </p:cNvPicPr>
          <p:nvPr/>
        </p:nvPicPr>
        <p:blipFill rotWithShape="1">
          <a:blip r:embed="rId10"/>
          <a:srcRect l="270" t="16831" r="17052" b="21458"/>
          <a:stretch/>
        </p:blipFill>
        <p:spPr>
          <a:xfrm>
            <a:off x="269659" y="3674780"/>
            <a:ext cx="2304613" cy="585784"/>
          </a:xfrm>
          <a:prstGeom prst="rect">
            <a:avLst/>
          </a:prstGeom>
        </p:spPr>
      </p:pic>
      <p:graphicFrame>
        <p:nvGraphicFramePr>
          <p:cNvPr id="16" name="Gráfico 15">
            <a:extLst>
              <a:ext uri="{FF2B5EF4-FFF2-40B4-BE49-F238E27FC236}">
                <a16:creationId xmlns:a16="http://schemas.microsoft.com/office/drawing/2014/main" xmlns="" id="{701F3028-1985-0F4C-8BAE-2069F3700C7D}"/>
              </a:ext>
            </a:extLst>
          </p:cNvPr>
          <p:cNvGraphicFramePr>
            <a:graphicFrameLocks/>
          </p:cNvGraphicFramePr>
          <p:nvPr>
            <p:extLst/>
          </p:nvPr>
        </p:nvGraphicFramePr>
        <p:xfrm>
          <a:off x="5228622" y="1238086"/>
          <a:ext cx="6573847" cy="3820312"/>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24955807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Rectángulo 1">
            <a:extLst>
              <a:ext uri="{FF2B5EF4-FFF2-40B4-BE49-F238E27FC236}">
                <a16:creationId xmlns:a16="http://schemas.microsoft.com/office/drawing/2014/main" xmlns="" id="{7BEC6EF8-2E19-4B7C-AF4E-0AC17144F99C}"/>
              </a:ext>
            </a:extLst>
          </p:cNvPr>
          <p:cNvSpPr>
            <a:spLocks noChangeArrowheads="1"/>
          </p:cNvSpPr>
          <p:nvPr/>
        </p:nvSpPr>
        <p:spPr bwMode="auto">
          <a:xfrm>
            <a:off x="2923930" y="330454"/>
            <a:ext cx="7764786" cy="646331"/>
          </a:xfrm>
          <a:prstGeom prst="rect">
            <a:avLst/>
          </a:prstGeom>
          <a:noFill/>
          <a:ln w="9525">
            <a:solidFill>
              <a:srgbClr val="1191B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CO" altLang="es-CO" sz="1800" b="1" dirty="0">
                <a:latin typeface="Arial" panose="020B0604020202020204" pitchFamily="34" charset="0"/>
                <a:cs typeface="Arial" panose="020B0604020202020204" pitchFamily="34" charset="0"/>
              </a:rPr>
              <a:t>DISEÑAR E IMPLEMENTAR EL PLAN DE CAPACITACIÒN DIRIGIDO A PERSONAL INTERNO Y EXTERNO</a:t>
            </a:r>
          </a:p>
        </p:txBody>
      </p:sp>
      <p:sp>
        <p:nvSpPr>
          <p:cNvPr id="5" name="Flecha derecha 6">
            <a:extLst>
              <a:ext uri="{FF2B5EF4-FFF2-40B4-BE49-F238E27FC236}">
                <a16:creationId xmlns:a16="http://schemas.microsoft.com/office/drawing/2014/main" xmlns="" id="{4F16CCE5-B956-49F1-B799-49F33A2CC93D}"/>
              </a:ext>
            </a:extLst>
          </p:cNvPr>
          <p:cNvSpPr/>
          <p:nvPr/>
        </p:nvSpPr>
        <p:spPr>
          <a:xfrm>
            <a:off x="526255" y="1189793"/>
            <a:ext cx="2268537" cy="6477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2500" b="1" dirty="0">
                <a:solidFill>
                  <a:schemeClr val="bg1"/>
                </a:solidFill>
              </a:rPr>
              <a:t>Objetivo</a:t>
            </a:r>
          </a:p>
        </p:txBody>
      </p:sp>
      <p:sp>
        <p:nvSpPr>
          <p:cNvPr id="6" name="Rectángulo 2">
            <a:extLst>
              <a:ext uri="{FF2B5EF4-FFF2-40B4-BE49-F238E27FC236}">
                <a16:creationId xmlns:a16="http://schemas.microsoft.com/office/drawing/2014/main" xmlns="" id="{3A2AFB8B-0A91-48D2-973A-D2617BAD8A21}"/>
              </a:ext>
            </a:extLst>
          </p:cNvPr>
          <p:cNvSpPr>
            <a:spLocks noChangeArrowheads="1"/>
          </p:cNvSpPr>
          <p:nvPr/>
        </p:nvSpPr>
        <p:spPr bwMode="auto">
          <a:xfrm>
            <a:off x="2923931" y="1329493"/>
            <a:ext cx="5781844" cy="923330"/>
          </a:xfrm>
          <a:prstGeom prst="rect">
            <a:avLst/>
          </a:prstGeom>
          <a:noFill/>
          <a:ln w="9525">
            <a:solidFill>
              <a:srgbClr val="1191B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CO" altLang="es-CO" sz="1800" dirty="0">
                <a:latin typeface="Arial" panose="020B0604020202020204" pitchFamily="34" charset="0"/>
                <a:cs typeface="Arial" panose="020B0604020202020204" pitchFamily="34" charset="0"/>
              </a:rPr>
              <a:t>Fortalecer las habilidades del personal de la entidad y sensibilizar a la comunidad de la Isla en torno al decreto 2762 de 1991.    </a:t>
            </a:r>
            <a:endParaRPr lang="es-MX" altLang="es-MX" sz="1800" dirty="0">
              <a:latin typeface="Arial" panose="020B0604020202020204" pitchFamily="34" charset="0"/>
              <a:cs typeface="Arial" panose="020B0604020202020204" pitchFamily="34" charset="0"/>
            </a:endParaRPr>
          </a:p>
        </p:txBody>
      </p:sp>
      <p:sp>
        <p:nvSpPr>
          <p:cNvPr id="7" name="Flecha derecha 11">
            <a:extLst>
              <a:ext uri="{FF2B5EF4-FFF2-40B4-BE49-F238E27FC236}">
                <a16:creationId xmlns:a16="http://schemas.microsoft.com/office/drawing/2014/main" xmlns="" id="{78340CE6-E0EE-4916-B330-6A90C45681D0}"/>
              </a:ext>
            </a:extLst>
          </p:cNvPr>
          <p:cNvSpPr/>
          <p:nvPr/>
        </p:nvSpPr>
        <p:spPr>
          <a:xfrm>
            <a:off x="526256" y="310922"/>
            <a:ext cx="2268537"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2500" b="1" dirty="0">
                <a:solidFill>
                  <a:schemeClr val="bg1"/>
                </a:solidFill>
              </a:rPr>
              <a:t>Meta 1</a:t>
            </a:r>
          </a:p>
        </p:txBody>
      </p:sp>
      <p:sp>
        <p:nvSpPr>
          <p:cNvPr id="8" name="Rectángulo 2">
            <a:extLst>
              <a:ext uri="{FF2B5EF4-FFF2-40B4-BE49-F238E27FC236}">
                <a16:creationId xmlns:a16="http://schemas.microsoft.com/office/drawing/2014/main" xmlns="" id="{747DC006-A9D9-4675-AA9B-878274416D8F}"/>
              </a:ext>
            </a:extLst>
          </p:cNvPr>
          <p:cNvSpPr>
            <a:spLocks noChangeArrowheads="1"/>
          </p:cNvSpPr>
          <p:nvPr/>
        </p:nvSpPr>
        <p:spPr bwMode="auto">
          <a:xfrm>
            <a:off x="4722458" y="2426008"/>
            <a:ext cx="3215042" cy="369332"/>
          </a:xfrm>
          <a:prstGeom prst="rect">
            <a:avLst/>
          </a:prstGeom>
          <a:noFill/>
          <a:ln w="9525">
            <a:solidFill>
              <a:srgbClr val="1191B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CO" altLang="es-CO" sz="1800" dirty="0">
                <a:latin typeface="Arial" panose="020B0604020202020204" pitchFamily="34" charset="0"/>
                <a:cs typeface="Arial" panose="020B0604020202020204" pitchFamily="34" charset="0"/>
              </a:rPr>
              <a:t> </a:t>
            </a:r>
            <a:endParaRPr lang="es-MX" altLang="es-MX" sz="1800" dirty="0">
              <a:latin typeface="Arial" panose="020B0604020202020204" pitchFamily="34" charset="0"/>
              <a:cs typeface="Arial" panose="020B0604020202020204" pitchFamily="34" charset="0"/>
            </a:endParaRPr>
          </a:p>
        </p:txBody>
      </p:sp>
      <p:sp>
        <p:nvSpPr>
          <p:cNvPr id="9" name="Rectángulo 2">
            <a:extLst>
              <a:ext uri="{FF2B5EF4-FFF2-40B4-BE49-F238E27FC236}">
                <a16:creationId xmlns:a16="http://schemas.microsoft.com/office/drawing/2014/main" xmlns="" id="{CBFFE2FD-18C7-4CD5-8880-497F60796E93}"/>
              </a:ext>
            </a:extLst>
          </p:cNvPr>
          <p:cNvSpPr>
            <a:spLocks noChangeArrowheads="1"/>
          </p:cNvSpPr>
          <p:nvPr/>
        </p:nvSpPr>
        <p:spPr bwMode="auto">
          <a:xfrm>
            <a:off x="2923930" y="2975028"/>
            <a:ext cx="7764786" cy="1828996"/>
          </a:xfrm>
          <a:prstGeom prst="rect">
            <a:avLst/>
          </a:prstGeom>
          <a:noFill/>
          <a:ln w="9525">
            <a:solidFill>
              <a:srgbClr val="1191B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O" altLang="es-MX" sz="1800" dirty="0">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xmlns="" id="{717793BE-3609-954C-89C9-D9F02FEA98C9}"/>
              </a:ext>
            </a:extLst>
          </p:cNvPr>
          <p:cNvSpPr txBox="1"/>
          <p:nvPr/>
        </p:nvSpPr>
        <p:spPr>
          <a:xfrm>
            <a:off x="4722458" y="2432510"/>
            <a:ext cx="3333092" cy="369332"/>
          </a:xfrm>
          <a:prstGeom prst="rect">
            <a:avLst/>
          </a:prstGeom>
          <a:noFill/>
        </p:spPr>
        <p:txBody>
          <a:bodyPr wrap="none" rtlCol="0">
            <a:spAutoFit/>
          </a:bodyPr>
          <a:lstStyle/>
          <a:p>
            <a:r>
              <a:rPr lang="es-CO" dirty="0"/>
              <a:t>PLAN DE CAPACITACIÓN INTERNO</a:t>
            </a:r>
          </a:p>
        </p:txBody>
      </p:sp>
      <p:sp>
        <p:nvSpPr>
          <p:cNvPr id="11" name="CuadroTexto 10">
            <a:extLst>
              <a:ext uri="{FF2B5EF4-FFF2-40B4-BE49-F238E27FC236}">
                <a16:creationId xmlns:a16="http://schemas.microsoft.com/office/drawing/2014/main" xmlns="" id="{4A9C290B-6FE9-EF44-B83C-5454CDCF49FF}"/>
              </a:ext>
            </a:extLst>
          </p:cNvPr>
          <p:cNvSpPr txBox="1"/>
          <p:nvPr/>
        </p:nvSpPr>
        <p:spPr>
          <a:xfrm>
            <a:off x="3153419" y="3039257"/>
            <a:ext cx="5322867" cy="1754326"/>
          </a:xfrm>
          <a:prstGeom prst="rect">
            <a:avLst/>
          </a:prstGeom>
          <a:noFill/>
        </p:spPr>
        <p:txBody>
          <a:bodyPr wrap="none" rtlCol="0">
            <a:spAutoFit/>
          </a:bodyPr>
          <a:lstStyle/>
          <a:p>
            <a:r>
              <a:rPr lang="es-CO" dirty="0"/>
              <a:t>Enfocado en el personal de la entidad, en temas como:</a:t>
            </a:r>
          </a:p>
          <a:p>
            <a:pPr marL="285750" indent="-285750">
              <a:buFontTx/>
              <a:buChar char="-"/>
            </a:pPr>
            <a:r>
              <a:rPr lang="es-CO" dirty="0"/>
              <a:t>Servicio al cliente</a:t>
            </a:r>
          </a:p>
          <a:p>
            <a:pPr marL="285750" indent="-285750">
              <a:buFontTx/>
              <a:buChar char="-"/>
            </a:pPr>
            <a:r>
              <a:rPr lang="es-CO" dirty="0"/>
              <a:t>Trabajo en equipo</a:t>
            </a:r>
          </a:p>
          <a:p>
            <a:pPr marL="285750" indent="-285750">
              <a:buFontTx/>
              <a:buChar char="-"/>
            </a:pPr>
            <a:r>
              <a:rPr lang="es-CO" dirty="0"/>
              <a:t>Word, </a:t>
            </a:r>
            <a:r>
              <a:rPr lang="es-CO" dirty="0" err="1"/>
              <a:t>Excell</a:t>
            </a:r>
            <a:endParaRPr lang="es-CO" dirty="0"/>
          </a:p>
          <a:p>
            <a:pPr marL="285750" indent="-285750">
              <a:buFontTx/>
              <a:buChar char="-"/>
            </a:pPr>
            <a:r>
              <a:rPr lang="es-CO" dirty="0"/>
              <a:t>Decreto 2762 de 1991</a:t>
            </a:r>
          </a:p>
          <a:p>
            <a:pPr marL="285750" indent="-285750">
              <a:buFontTx/>
              <a:buChar char="-"/>
            </a:pPr>
            <a:r>
              <a:rPr lang="es-CO" dirty="0"/>
              <a:t>Pausas activas</a:t>
            </a:r>
          </a:p>
        </p:txBody>
      </p:sp>
    </p:spTree>
    <p:extLst>
      <p:ext uri="{BB962C8B-B14F-4D97-AF65-F5344CB8AC3E}">
        <p14:creationId xmlns:p14="http://schemas.microsoft.com/office/powerpoint/2010/main" val="227203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2"/>
          <a:srcRect/>
          <a:stretch/>
        </p:blipFill>
        <p:spPr>
          <a:xfrm>
            <a:off x="3706" y="0"/>
            <a:ext cx="12188294" cy="6857997"/>
          </a:xfrm>
          <a:prstGeom prst="rect">
            <a:avLst/>
          </a:prstGeom>
        </p:spPr>
      </p:pic>
      <p:pic>
        <p:nvPicPr>
          <p:cNvPr id="2" name="Imagen 1"/>
          <p:cNvPicPr>
            <a:picLocks noChangeAspect="1"/>
          </p:cNvPicPr>
          <p:nvPr/>
        </p:nvPicPr>
        <p:blipFill rotWithShape="1">
          <a:blip r:embed="rId3"/>
          <a:srcRect b="9667"/>
          <a:stretch/>
        </p:blipFill>
        <p:spPr>
          <a:xfrm>
            <a:off x="1569493" y="217715"/>
            <a:ext cx="9335068" cy="4791013"/>
          </a:xfrm>
          <a:prstGeom prst="rect">
            <a:avLst/>
          </a:prstGeom>
        </p:spPr>
      </p:pic>
    </p:spTree>
    <p:extLst>
      <p:ext uri="{BB962C8B-B14F-4D97-AF65-F5344CB8AC3E}">
        <p14:creationId xmlns:p14="http://schemas.microsoft.com/office/powerpoint/2010/main" val="5541153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5" name="CuadroTexto 4">
            <a:extLst>
              <a:ext uri="{FF2B5EF4-FFF2-40B4-BE49-F238E27FC236}">
                <a16:creationId xmlns:a16="http://schemas.microsoft.com/office/drawing/2014/main" xmlns="" id="{78D74CFB-0BDB-4FE8-B3F6-7CC9925FF61D}"/>
              </a:ext>
            </a:extLst>
          </p:cNvPr>
          <p:cNvSpPr txBox="1"/>
          <p:nvPr/>
        </p:nvSpPr>
        <p:spPr>
          <a:xfrm>
            <a:off x="430020" y="973610"/>
            <a:ext cx="2947481" cy="3554819"/>
          </a:xfrm>
          <a:prstGeom prst="rect">
            <a:avLst/>
          </a:prstGeom>
          <a:noFill/>
        </p:spPr>
        <p:txBody>
          <a:bodyPr wrap="square">
            <a:spAutoFit/>
          </a:bodyPr>
          <a:lstStyle/>
          <a:p>
            <a:pPr algn="ctr">
              <a:lnSpc>
                <a:spcPct val="100000"/>
              </a:lnSpc>
              <a:spcBef>
                <a:spcPct val="0"/>
              </a:spcBef>
              <a:buFontTx/>
              <a:buNone/>
            </a:pPr>
            <a:r>
              <a:rPr lang="es-MX" altLang="es-MX" sz="2500" dirty="0">
                <a:latin typeface="Arial" panose="020B0604020202020204" pitchFamily="34" charset="0"/>
                <a:cs typeface="Arial" panose="020B0604020202020204" pitchFamily="34" charset="0"/>
              </a:rPr>
              <a:t>CAPACITACIONES EN </a:t>
            </a:r>
          </a:p>
          <a:p>
            <a:pPr algn="ctr">
              <a:lnSpc>
                <a:spcPct val="100000"/>
              </a:lnSpc>
              <a:spcBef>
                <a:spcPct val="0"/>
              </a:spcBef>
              <a:buFontTx/>
              <a:buNone/>
            </a:pPr>
            <a:r>
              <a:rPr lang="es-MX" altLang="es-MX" sz="2500" dirty="0">
                <a:latin typeface="Arial" panose="020B0604020202020204" pitchFamily="34" charset="0"/>
                <a:cs typeface="Arial" panose="020B0604020202020204" pitchFamily="34" charset="0"/>
              </a:rPr>
              <a:t>SERVICIO AL CLIENTE</a:t>
            </a:r>
          </a:p>
          <a:p>
            <a:pPr algn="ctr">
              <a:lnSpc>
                <a:spcPct val="100000"/>
              </a:lnSpc>
              <a:spcBef>
                <a:spcPct val="0"/>
              </a:spcBef>
              <a:buFontTx/>
              <a:buNone/>
            </a:pPr>
            <a:r>
              <a:rPr lang="es-MX" altLang="es-MX" sz="2500" dirty="0">
                <a:latin typeface="Arial" panose="020B0604020202020204" pitchFamily="34" charset="0"/>
                <a:cs typeface="Arial" panose="020B0604020202020204" pitchFamily="34" charset="0"/>
              </a:rPr>
              <a:t>TRABAJO EN EQUIPO</a:t>
            </a:r>
          </a:p>
          <a:p>
            <a:pPr algn="ctr">
              <a:lnSpc>
                <a:spcPct val="100000"/>
              </a:lnSpc>
              <a:spcBef>
                <a:spcPct val="0"/>
              </a:spcBef>
              <a:buFontTx/>
              <a:buNone/>
            </a:pPr>
            <a:r>
              <a:rPr lang="es-MX" altLang="es-MX" sz="2500" dirty="0">
                <a:latin typeface="Arial" panose="020B0604020202020204" pitchFamily="34" charset="0"/>
                <a:cs typeface="Arial" panose="020B0604020202020204" pitchFamily="34" charset="0"/>
              </a:rPr>
              <a:t>DECRETO 2762 DE 1991</a:t>
            </a:r>
          </a:p>
          <a:p>
            <a:pPr algn="ctr">
              <a:lnSpc>
                <a:spcPct val="100000"/>
              </a:lnSpc>
              <a:spcBef>
                <a:spcPct val="0"/>
              </a:spcBef>
              <a:buFontTx/>
              <a:buNone/>
            </a:pPr>
            <a:r>
              <a:rPr lang="es-MX" altLang="es-MX" sz="2500" dirty="0">
                <a:latin typeface="Arial" panose="020B0604020202020204" pitchFamily="34" charset="0"/>
                <a:cs typeface="Arial" panose="020B0604020202020204" pitchFamily="34" charset="0"/>
              </a:rPr>
              <a:t>PAUSAS ACTIVAS</a:t>
            </a:r>
          </a:p>
        </p:txBody>
      </p:sp>
      <p:pic>
        <p:nvPicPr>
          <p:cNvPr id="6" name="Imagen 5">
            <a:extLst>
              <a:ext uri="{FF2B5EF4-FFF2-40B4-BE49-F238E27FC236}">
                <a16:creationId xmlns:a16="http://schemas.microsoft.com/office/drawing/2014/main" xmlns="" id="{214A2286-610C-724D-9980-A7FF3656F8A1}"/>
              </a:ext>
            </a:extLst>
          </p:cNvPr>
          <p:cNvPicPr>
            <a:picLocks noChangeAspect="1"/>
          </p:cNvPicPr>
          <p:nvPr/>
        </p:nvPicPr>
        <p:blipFill>
          <a:blip r:embed="rId3"/>
          <a:stretch>
            <a:fillRect/>
          </a:stretch>
        </p:blipFill>
        <p:spPr>
          <a:xfrm>
            <a:off x="3984760" y="380999"/>
            <a:ext cx="1967572" cy="2623429"/>
          </a:xfrm>
          <a:prstGeom prst="rect">
            <a:avLst/>
          </a:prstGeom>
        </p:spPr>
      </p:pic>
      <p:pic>
        <p:nvPicPr>
          <p:cNvPr id="8" name="Imagen 7">
            <a:extLst>
              <a:ext uri="{FF2B5EF4-FFF2-40B4-BE49-F238E27FC236}">
                <a16:creationId xmlns:a16="http://schemas.microsoft.com/office/drawing/2014/main" xmlns="" id="{6E41ABE5-5738-2D46-9EC3-A762B9DAE43B}"/>
              </a:ext>
            </a:extLst>
          </p:cNvPr>
          <p:cNvPicPr>
            <a:picLocks noChangeAspect="1"/>
          </p:cNvPicPr>
          <p:nvPr/>
        </p:nvPicPr>
        <p:blipFill rotWithShape="1">
          <a:blip r:embed="rId4"/>
          <a:srcRect r="27344"/>
          <a:stretch/>
        </p:blipFill>
        <p:spPr>
          <a:xfrm>
            <a:off x="6239669" y="502528"/>
            <a:ext cx="3699772" cy="2291472"/>
          </a:xfrm>
          <a:prstGeom prst="rect">
            <a:avLst/>
          </a:prstGeom>
        </p:spPr>
      </p:pic>
      <p:pic>
        <p:nvPicPr>
          <p:cNvPr id="10" name="Imagen 9">
            <a:extLst>
              <a:ext uri="{FF2B5EF4-FFF2-40B4-BE49-F238E27FC236}">
                <a16:creationId xmlns:a16="http://schemas.microsoft.com/office/drawing/2014/main" xmlns="" id="{33E19FB5-2BBD-014E-9018-6B12656AD460}"/>
              </a:ext>
            </a:extLst>
          </p:cNvPr>
          <p:cNvPicPr>
            <a:picLocks noChangeAspect="1"/>
          </p:cNvPicPr>
          <p:nvPr/>
        </p:nvPicPr>
        <p:blipFill rotWithShape="1">
          <a:blip r:embed="rId5"/>
          <a:srcRect r="28250"/>
          <a:stretch/>
        </p:blipFill>
        <p:spPr>
          <a:xfrm>
            <a:off x="3984760" y="3114525"/>
            <a:ext cx="2824823" cy="1771666"/>
          </a:xfrm>
          <a:prstGeom prst="rect">
            <a:avLst/>
          </a:prstGeom>
        </p:spPr>
      </p:pic>
      <p:pic>
        <p:nvPicPr>
          <p:cNvPr id="12" name="Imagen 11">
            <a:extLst>
              <a:ext uri="{FF2B5EF4-FFF2-40B4-BE49-F238E27FC236}">
                <a16:creationId xmlns:a16="http://schemas.microsoft.com/office/drawing/2014/main" xmlns="" id="{ECECAEB8-72D1-AC4C-8C1E-2ABEA6869C4C}"/>
              </a:ext>
            </a:extLst>
          </p:cNvPr>
          <p:cNvPicPr>
            <a:picLocks noChangeAspect="1"/>
          </p:cNvPicPr>
          <p:nvPr/>
        </p:nvPicPr>
        <p:blipFill>
          <a:blip r:embed="rId6"/>
          <a:stretch>
            <a:fillRect/>
          </a:stretch>
        </p:blipFill>
        <p:spPr>
          <a:xfrm>
            <a:off x="6997742" y="3023120"/>
            <a:ext cx="4140158" cy="1863071"/>
          </a:xfrm>
          <a:prstGeom prst="rect">
            <a:avLst/>
          </a:prstGeom>
        </p:spPr>
      </p:pic>
    </p:spTree>
    <p:extLst>
      <p:ext uri="{BB962C8B-B14F-4D97-AF65-F5344CB8AC3E}">
        <p14:creationId xmlns:p14="http://schemas.microsoft.com/office/powerpoint/2010/main" val="1422747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Rectángulo 2">
            <a:extLst>
              <a:ext uri="{FF2B5EF4-FFF2-40B4-BE49-F238E27FC236}">
                <a16:creationId xmlns:a16="http://schemas.microsoft.com/office/drawing/2014/main" xmlns="" id="{F8F82111-80C1-4CA9-9E29-C30C49D5BBD5}"/>
              </a:ext>
            </a:extLst>
          </p:cNvPr>
          <p:cNvSpPr>
            <a:spLocks noChangeArrowheads="1"/>
          </p:cNvSpPr>
          <p:nvPr/>
        </p:nvSpPr>
        <p:spPr bwMode="auto">
          <a:xfrm>
            <a:off x="1649875" y="327417"/>
            <a:ext cx="8892249" cy="477054"/>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s-MX" sz="2500" b="1" i="0" u="none" strike="noStrike" kern="1200" baseline="0" dirty="0">
                <a:solidFill>
                  <a:schemeClr val="tx1"/>
                </a:solidFill>
                <a:latin typeface="+mn-lt"/>
                <a:ea typeface="+mn-ea"/>
                <a:cs typeface="Arial" pitchFamily="34" charset="0"/>
              </a:rPr>
              <a:t>PLAN DE CAPACITACION EXTERNO</a:t>
            </a:r>
            <a:endParaRPr lang="es-CO" sz="2500" b="1" i="0" u="none" strike="noStrike" kern="1200" baseline="0" dirty="0">
              <a:solidFill>
                <a:schemeClr val="tx1"/>
              </a:solidFill>
              <a:latin typeface="+mn-lt"/>
              <a:ea typeface="+mn-ea"/>
              <a:cs typeface="Arial" pitchFamily="34" charset="0"/>
            </a:endParaRPr>
          </a:p>
        </p:txBody>
      </p:sp>
      <p:sp>
        <p:nvSpPr>
          <p:cNvPr id="5" name="Título 1">
            <a:extLst>
              <a:ext uri="{FF2B5EF4-FFF2-40B4-BE49-F238E27FC236}">
                <a16:creationId xmlns:a16="http://schemas.microsoft.com/office/drawing/2014/main" xmlns="" id="{18D147DF-0E94-41B5-B537-ED127D7945B9}"/>
              </a:ext>
            </a:extLst>
          </p:cNvPr>
          <p:cNvSpPr txBox="1">
            <a:spLocks/>
          </p:cNvSpPr>
          <p:nvPr/>
        </p:nvSpPr>
        <p:spPr>
          <a:xfrm>
            <a:off x="3066085" y="1025572"/>
            <a:ext cx="6059827" cy="621124"/>
          </a:xfrm>
          <a:prstGeom prst="rect">
            <a:avLst/>
          </a:prstGeom>
          <a:ln>
            <a:solidFill>
              <a:srgbClr val="0070C0"/>
            </a:solid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000" b="1" dirty="0">
                <a:latin typeface="+mn-lt"/>
              </a:rPr>
              <a:t>ENFOCADO EN LA SOCIALIZACIÓN DEL DECRETO 2762 DE 1991 CON LAS INSTITUCIONES EDUCATIVAS</a:t>
            </a:r>
          </a:p>
          <a:p>
            <a:endParaRPr lang="es-CO" sz="2000" b="1" dirty="0">
              <a:latin typeface="+mn-lt"/>
            </a:endParaRPr>
          </a:p>
        </p:txBody>
      </p:sp>
      <p:pic>
        <p:nvPicPr>
          <p:cNvPr id="11" name="Imagen 8" descr="Un grupo de personas en un salón&#10;&#10;Descripción generada automáticamente">
            <a:extLst>
              <a:ext uri="{FF2B5EF4-FFF2-40B4-BE49-F238E27FC236}">
                <a16:creationId xmlns:a16="http://schemas.microsoft.com/office/drawing/2014/main" xmlns="" id="{31C07C84-DE9E-8A4C-B143-B93C6413C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6389" y="1895475"/>
            <a:ext cx="3736812"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Marcador de contenido 3">
            <a:extLst>
              <a:ext uri="{FF2B5EF4-FFF2-40B4-BE49-F238E27FC236}">
                <a16:creationId xmlns:a16="http://schemas.microsoft.com/office/drawing/2014/main" xmlns="" id="{6A31CC4C-507D-7246-94FB-4EB9615C8C89}"/>
              </a:ext>
            </a:extLst>
          </p:cNvPr>
          <p:cNvGraphicFramePr>
            <a:graphicFrameLocks/>
          </p:cNvGraphicFramePr>
          <p:nvPr>
            <p:extLst/>
          </p:nvPr>
        </p:nvGraphicFramePr>
        <p:xfrm>
          <a:off x="7077206" y="1646696"/>
          <a:ext cx="4860098" cy="33010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ítulo 1">
            <a:extLst>
              <a:ext uri="{FF2B5EF4-FFF2-40B4-BE49-F238E27FC236}">
                <a16:creationId xmlns:a16="http://schemas.microsoft.com/office/drawing/2014/main" xmlns="" id="{DCDBB400-F523-6E4A-AA1C-F53699A60C58}"/>
              </a:ext>
            </a:extLst>
          </p:cNvPr>
          <p:cNvSpPr txBox="1">
            <a:spLocks/>
          </p:cNvSpPr>
          <p:nvPr/>
        </p:nvSpPr>
        <p:spPr>
          <a:xfrm>
            <a:off x="122470" y="1938905"/>
            <a:ext cx="2869223" cy="2803525"/>
          </a:xfrm>
          <a:prstGeom prst="rect">
            <a:avLst/>
          </a:prstGeom>
          <a:ln>
            <a:solidFill>
              <a:srgbClr val="0070C0"/>
            </a:solid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000" b="1" dirty="0">
                <a:latin typeface="+mn-lt"/>
              </a:rPr>
              <a:t>INSTITUCIONES EDUCATIVAS VISITADAS:</a:t>
            </a:r>
          </a:p>
          <a:p>
            <a:endParaRPr lang="es-CO" sz="2000" b="1" dirty="0">
              <a:latin typeface="+mn-lt"/>
            </a:endParaRPr>
          </a:p>
          <a:p>
            <a:r>
              <a:rPr lang="es-CO" sz="2000" b="1" dirty="0">
                <a:latin typeface="+mn-lt"/>
              </a:rPr>
              <a:t>- CAJASAI</a:t>
            </a:r>
          </a:p>
          <a:p>
            <a:r>
              <a:rPr lang="es-CO" sz="2000" b="1" dirty="0">
                <a:latin typeface="+mn-lt"/>
              </a:rPr>
              <a:t>- INEDAS</a:t>
            </a:r>
          </a:p>
          <a:p>
            <a:r>
              <a:rPr lang="es-CO" sz="2000" b="1" dirty="0">
                <a:latin typeface="+mn-lt"/>
              </a:rPr>
              <a:t>- BROOKS HILL</a:t>
            </a:r>
          </a:p>
          <a:p>
            <a:r>
              <a:rPr lang="es-CO" sz="2000" b="1" dirty="0">
                <a:latin typeface="+mn-lt"/>
              </a:rPr>
              <a:t>- FLOWERS HILL</a:t>
            </a:r>
          </a:p>
          <a:p>
            <a:r>
              <a:rPr lang="es-CO" sz="2000" b="1" dirty="0">
                <a:latin typeface="+mn-lt"/>
              </a:rPr>
              <a:t>- BOLIVARIANO</a:t>
            </a:r>
          </a:p>
          <a:p>
            <a:endParaRPr lang="es-CO" sz="2000" b="1" dirty="0">
              <a:latin typeface="+mn-lt"/>
            </a:endParaRPr>
          </a:p>
        </p:txBody>
      </p:sp>
    </p:spTree>
    <p:extLst>
      <p:ext uri="{BB962C8B-B14F-4D97-AF65-F5344CB8AC3E}">
        <p14:creationId xmlns:p14="http://schemas.microsoft.com/office/powerpoint/2010/main" val="5429265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5" name="Título 1">
            <a:extLst>
              <a:ext uri="{FF2B5EF4-FFF2-40B4-BE49-F238E27FC236}">
                <a16:creationId xmlns:a16="http://schemas.microsoft.com/office/drawing/2014/main" xmlns="" id="{18D147DF-0E94-41B5-B537-ED127D7945B9}"/>
              </a:ext>
            </a:extLst>
          </p:cNvPr>
          <p:cNvSpPr txBox="1">
            <a:spLocks/>
          </p:cNvSpPr>
          <p:nvPr/>
        </p:nvSpPr>
        <p:spPr>
          <a:xfrm>
            <a:off x="2064136" y="396089"/>
            <a:ext cx="8568196" cy="401579"/>
          </a:xfrm>
          <a:prstGeom prst="rect">
            <a:avLst/>
          </a:prstGeom>
          <a:ln>
            <a:solidFill>
              <a:srgbClr val="0070C0"/>
            </a:solid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000" b="1" dirty="0">
                <a:latin typeface="+mn-lt"/>
              </a:rPr>
              <a:t>FORTALECIMIENTO DE LA OFICINA OCCRE</a:t>
            </a:r>
          </a:p>
        </p:txBody>
      </p:sp>
      <p:pic>
        <p:nvPicPr>
          <p:cNvPr id="4" name="Imagen 3">
            <a:extLst>
              <a:ext uri="{FF2B5EF4-FFF2-40B4-BE49-F238E27FC236}">
                <a16:creationId xmlns:a16="http://schemas.microsoft.com/office/drawing/2014/main" xmlns="" id="{F925DD41-AB7B-9048-965F-0566669C417E}"/>
              </a:ext>
            </a:extLst>
          </p:cNvPr>
          <p:cNvPicPr>
            <a:picLocks noChangeAspect="1"/>
          </p:cNvPicPr>
          <p:nvPr/>
        </p:nvPicPr>
        <p:blipFill>
          <a:blip r:embed="rId3"/>
          <a:stretch>
            <a:fillRect/>
          </a:stretch>
        </p:blipFill>
        <p:spPr>
          <a:xfrm>
            <a:off x="1522090" y="797668"/>
            <a:ext cx="9688705" cy="4267447"/>
          </a:xfrm>
          <a:prstGeom prst="rect">
            <a:avLst/>
          </a:prstGeom>
        </p:spPr>
      </p:pic>
    </p:spTree>
    <p:extLst>
      <p:ext uri="{BB962C8B-B14F-4D97-AF65-F5344CB8AC3E}">
        <p14:creationId xmlns:p14="http://schemas.microsoft.com/office/powerpoint/2010/main" val="15665085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8" name="Título 1">
            <a:extLst>
              <a:ext uri="{FF2B5EF4-FFF2-40B4-BE49-F238E27FC236}">
                <a16:creationId xmlns:a16="http://schemas.microsoft.com/office/drawing/2014/main" xmlns="" id="{E4EC6A5E-449B-F74D-BC8F-5259FBA919D5}"/>
              </a:ext>
            </a:extLst>
          </p:cNvPr>
          <p:cNvSpPr txBox="1">
            <a:spLocks/>
          </p:cNvSpPr>
          <p:nvPr/>
        </p:nvSpPr>
        <p:spPr>
          <a:xfrm>
            <a:off x="4171353" y="242598"/>
            <a:ext cx="4349078" cy="358651"/>
          </a:xfrm>
          <a:prstGeom prst="rect">
            <a:avLst/>
          </a:prstGeom>
          <a:ln>
            <a:solidFill>
              <a:srgbClr val="0070C0"/>
            </a:solid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000" b="1" dirty="0">
                <a:latin typeface="+mn-lt"/>
              </a:rPr>
              <a:t>GESTIÓN DE CONTROL E INSPECCIÓN</a:t>
            </a:r>
          </a:p>
        </p:txBody>
      </p:sp>
      <p:pic>
        <p:nvPicPr>
          <p:cNvPr id="9" name="Imagen 4">
            <a:extLst>
              <a:ext uri="{FF2B5EF4-FFF2-40B4-BE49-F238E27FC236}">
                <a16:creationId xmlns:a16="http://schemas.microsoft.com/office/drawing/2014/main" xmlns="" id="{CBB61321-910F-9546-96EA-E55D7D496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316" y="2642198"/>
            <a:ext cx="3145121" cy="235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7">
            <a:extLst>
              <a:ext uri="{FF2B5EF4-FFF2-40B4-BE49-F238E27FC236}">
                <a16:creationId xmlns:a16="http://schemas.microsoft.com/office/drawing/2014/main" xmlns="" id="{80531A94-4365-F142-82C3-28F07032C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9996" y="850999"/>
            <a:ext cx="3213390" cy="180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1">
            <a:extLst>
              <a:ext uri="{FF2B5EF4-FFF2-40B4-BE49-F238E27FC236}">
                <a16:creationId xmlns:a16="http://schemas.microsoft.com/office/drawing/2014/main" xmlns="" id="{2A3C29ED-AB8A-EE4E-8700-D5E7141E84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8765" b="14491"/>
          <a:stretch>
            <a:fillRect/>
          </a:stretch>
        </p:blipFill>
        <p:spPr bwMode="auto">
          <a:xfrm>
            <a:off x="8023385" y="863639"/>
            <a:ext cx="2861731" cy="414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xmlns="" id="{6B3E1EAD-AF27-5F49-B8A4-A213B8F984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765" b="14491"/>
          <a:stretch>
            <a:fillRect/>
          </a:stretch>
        </p:blipFill>
        <p:spPr bwMode="auto">
          <a:xfrm>
            <a:off x="2304789" y="855990"/>
            <a:ext cx="2861731" cy="413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3945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5" name="Título 1">
            <a:extLst>
              <a:ext uri="{FF2B5EF4-FFF2-40B4-BE49-F238E27FC236}">
                <a16:creationId xmlns:a16="http://schemas.microsoft.com/office/drawing/2014/main" xmlns="" id="{18D147DF-0E94-41B5-B537-ED127D7945B9}"/>
              </a:ext>
            </a:extLst>
          </p:cNvPr>
          <p:cNvSpPr txBox="1">
            <a:spLocks/>
          </p:cNvSpPr>
          <p:nvPr/>
        </p:nvSpPr>
        <p:spPr>
          <a:xfrm>
            <a:off x="4171353" y="242598"/>
            <a:ext cx="4349078" cy="358651"/>
          </a:xfrm>
          <a:prstGeom prst="rect">
            <a:avLst/>
          </a:prstGeom>
          <a:ln>
            <a:solidFill>
              <a:srgbClr val="0070C0"/>
            </a:solid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2000" b="1" dirty="0">
                <a:latin typeface="+mn-lt"/>
              </a:rPr>
              <a:t>GESTIÓN DE CONTROL E INSPECCIÓN</a:t>
            </a:r>
          </a:p>
        </p:txBody>
      </p:sp>
      <p:graphicFrame>
        <p:nvGraphicFramePr>
          <p:cNvPr id="9" name="Gráfico 8">
            <a:extLst>
              <a:ext uri="{FF2B5EF4-FFF2-40B4-BE49-F238E27FC236}">
                <a16:creationId xmlns:a16="http://schemas.microsoft.com/office/drawing/2014/main" xmlns="" id="{5425E157-FA32-9C4E-AD3A-6514DE19C786}"/>
              </a:ext>
            </a:extLst>
          </p:cNvPr>
          <p:cNvGraphicFramePr>
            <a:graphicFrameLocks/>
          </p:cNvGraphicFramePr>
          <p:nvPr>
            <p:extLst/>
          </p:nvPr>
        </p:nvGraphicFramePr>
        <p:xfrm>
          <a:off x="3574117" y="601249"/>
          <a:ext cx="5543550" cy="32707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Diagrama 9">
            <a:extLst>
              <a:ext uri="{FF2B5EF4-FFF2-40B4-BE49-F238E27FC236}">
                <a16:creationId xmlns:a16="http://schemas.microsoft.com/office/drawing/2014/main" xmlns="" id="{70DDDEF3-4679-7A41-BBCD-9CE1F21AF34F}"/>
              </a:ext>
            </a:extLst>
          </p:cNvPr>
          <p:cNvGraphicFramePr/>
          <p:nvPr>
            <p:extLst/>
          </p:nvPr>
        </p:nvGraphicFramePr>
        <p:xfrm>
          <a:off x="1077238" y="2329841"/>
          <a:ext cx="10809962" cy="37195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895696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Rectángulo 1">
            <a:extLst>
              <a:ext uri="{FF2B5EF4-FFF2-40B4-BE49-F238E27FC236}">
                <a16:creationId xmlns:a16="http://schemas.microsoft.com/office/drawing/2014/main" xmlns="" id="{319FDA47-785C-492A-BC3D-2A9B15A1461D}"/>
              </a:ext>
            </a:extLst>
          </p:cNvPr>
          <p:cNvSpPr>
            <a:spLocks noChangeArrowheads="1"/>
          </p:cNvSpPr>
          <p:nvPr/>
        </p:nvSpPr>
        <p:spPr bwMode="auto">
          <a:xfrm>
            <a:off x="3199258" y="373561"/>
            <a:ext cx="7551686" cy="400110"/>
          </a:xfrm>
          <a:prstGeom prst="rect">
            <a:avLst/>
          </a:prstGeom>
          <a:noFill/>
          <a:ln w="9525">
            <a:solidFill>
              <a:srgbClr val="1191BF"/>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s-CO" altLang="es-CO" sz="2000" b="1" dirty="0"/>
              <a:t>LABORES DE INSPECCIÓN EN MUELLE</a:t>
            </a:r>
          </a:p>
        </p:txBody>
      </p:sp>
      <p:pic>
        <p:nvPicPr>
          <p:cNvPr id="10" name="Imagen 5">
            <a:extLst>
              <a:ext uri="{FF2B5EF4-FFF2-40B4-BE49-F238E27FC236}">
                <a16:creationId xmlns:a16="http://schemas.microsoft.com/office/drawing/2014/main" xmlns="" id="{9E696F23-2010-D542-A076-33DD33114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109" y="1119232"/>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7">
            <a:extLst>
              <a:ext uri="{FF2B5EF4-FFF2-40B4-BE49-F238E27FC236}">
                <a16:creationId xmlns:a16="http://schemas.microsoft.com/office/drawing/2014/main" xmlns="" id="{2CF0DD92-CDF7-AB4A-A38E-66B8F2C4A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5309" y="1136694"/>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0">
            <a:extLst>
              <a:ext uri="{FF2B5EF4-FFF2-40B4-BE49-F238E27FC236}">
                <a16:creationId xmlns:a16="http://schemas.microsoft.com/office/drawing/2014/main" xmlns="" id="{8356B59A-1B38-FF4D-B29C-BCC2B72528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509" y="1133519"/>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Diagrama 13">
            <a:extLst>
              <a:ext uri="{FF2B5EF4-FFF2-40B4-BE49-F238E27FC236}">
                <a16:creationId xmlns:a16="http://schemas.microsoft.com/office/drawing/2014/main" xmlns="" id="{BC440747-2B91-304D-8078-A94C0CE60F32}"/>
              </a:ext>
            </a:extLst>
          </p:cNvPr>
          <p:cNvGraphicFramePr/>
          <p:nvPr>
            <p:extLst/>
          </p:nvPr>
        </p:nvGraphicFramePr>
        <p:xfrm>
          <a:off x="2197001" y="1823088"/>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123687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Rectángulo 1">
            <a:extLst>
              <a:ext uri="{FF2B5EF4-FFF2-40B4-BE49-F238E27FC236}">
                <a16:creationId xmlns:a16="http://schemas.microsoft.com/office/drawing/2014/main" xmlns="" id="{319FDA47-785C-492A-BC3D-2A9B15A1461D}"/>
              </a:ext>
            </a:extLst>
          </p:cNvPr>
          <p:cNvSpPr>
            <a:spLocks noChangeArrowheads="1"/>
          </p:cNvSpPr>
          <p:nvPr/>
        </p:nvSpPr>
        <p:spPr bwMode="auto">
          <a:xfrm>
            <a:off x="2973790" y="184189"/>
            <a:ext cx="7551686" cy="707886"/>
          </a:xfrm>
          <a:prstGeom prst="rect">
            <a:avLst/>
          </a:prstGeom>
          <a:noFill/>
          <a:ln w="9525">
            <a:solidFill>
              <a:srgbClr val="1191BF"/>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s-CO" altLang="es-CO" sz="2000" b="1" dirty="0"/>
              <a:t>GESTIÓN DE CONTROL MIGRATORIO </a:t>
            </a:r>
          </a:p>
          <a:p>
            <a:pPr algn="ctr">
              <a:lnSpc>
                <a:spcPct val="100000"/>
              </a:lnSpc>
              <a:spcBef>
                <a:spcPct val="0"/>
              </a:spcBef>
              <a:buNone/>
            </a:pPr>
            <a:r>
              <a:rPr lang="es-CO" altLang="es-CO" sz="2000" b="1" dirty="0"/>
              <a:t>AEROPUERTO</a:t>
            </a:r>
          </a:p>
        </p:txBody>
      </p:sp>
      <p:sp>
        <p:nvSpPr>
          <p:cNvPr id="2" name="Llamada con línea 1 1">
            <a:extLst>
              <a:ext uri="{FF2B5EF4-FFF2-40B4-BE49-F238E27FC236}">
                <a16:creationId xmlns:a16="http://schemas.microsoft.com/office/drawing/2014/main" xmlns="" id="{6AC96DC7-7C18-8E4D-A1E1-D91CF371DD65}"/>
              </a:ext>
            </a:extLst>
          </p:cNvPr>
          <p:cNvSpPr/>
          <p:nvPr/>
        </p:nvSpPr>
        <p:spPr>
          <a:xfrm>
            <a:off x="10747332" y="1027134"/>
            <a:ext cx="1308969" cy="531438"/>
          </a:xfrm>
          <a:prstGeom prst="borderCallout1">
            <a:avLst>
              <a:gd name="adj1" fmla="val 18750"/>
              <a:gd name="adj2" fmla="val -8333"/>
              <a:gd name="adj3" fmla="val 124285"/>
              <a:gd name="adj4" fmla="val -316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00" b="1" dirty="0"/>
              <a:t>AL 15 DICIEMBRE</a:t>
            </a:r>
          </a:p>
          <a:p>
            <a:pPr algn="ctr"/>
            <a:r>
              <a:rPr lang="es-CO" sz="1100" b="1" dirty="0"/>
              <a:t>2021</a:t>
            </a:r>
          </a:p>
        </p:txBody>
      </p:sp>
      <p:graphicFrame>
        <p:nvGraphicFramePr>
          <p:cNvPr id="9" name="Gráfico 8">
            <a:extLst>
              <a:ext uri="{FF2B5EF4-FFF2-40B4-BE49-F238E27FC236}">
                <a16:creationId xmlns:a16="http://schemas.microsoft.com/office/drawing/2014/main" xmlns="" id="{B4A85BB5-72FA-AD4B-89A0-29CA21631703}"/>
              </a:ext>
            </a:extLst>
          </p:cNvPr>
          <p:cNvGraphicFramePr>
            <a:graphicFrameLocks/>
          </p:cNvGraphicFramePr>
          <p:nvPr>
            <p:extLst/>
          </p:nvPr>
        </p:nvGraphicFramePr>
        <p:xfrm>
          <a:off x="135699" y="574497"/>
          <a:ext cx="11047956" cy="45289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29680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Rectángulo 1">
            <a:extLst>
              <a:ext uri="{FF2B5EF4-FFF2-40B4-BE49-F238E27FC236}">
                <a16:creationId xmlns:a16="http://schemas.microsoft.com/office/drawing/2014/main" xmlns="" id="{319FDA47-785C-492A-BC3D-2A9B15A1461D}"/>
              </a:ext>
            </a:extLst>
          </p:cNvPr>
          <p:cNvSpPr>
            <a:spLocks noChangeArrowheads="1"/>
          </p:cNvSpPr>
          <p:nvPr/>
        </p:nvSpPr>
        <p:spPr bwMode="auto">
          <a:xfrm>
            <a:off x="2973790" y="184189"/>
            <a:ext cx="7551686" cy="707886"/>
          </a:xfrm>
          <a:prstGeom prst="rect">
            <a:avLst/>
          </a:prstGeom>
          <a:noFill/>
          <a:ln w="9525">
            <a:solidFill>
              <a:srgbClr val="1191BF"/>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s-CO" altLang="es-CO" sz="2000" b="1" dirty="0"/>
              <a:t>GESTIÓN DE CONTROL MIGRATORIO </a:t>
            </a:r>
          </a:p>
          <a:p>
            <a:pPr algn="ctr">
              <a:lnSpc>
                <a:spcPct val="100000"/>
              </a:lnSpc>
              <a:spcBef>
                <a:spcPct val="0"/>
              </a:spcBef>
              <a:buNone/>
            </a:pPr>
            <a:r>
              <a:rPr lang="es-CO" altLang="es-CO" sz="2000" b="1" dirty="0"/>
              <a:t>AEROPUERTO</a:t>
            </a:r>
          </a:p>
        </p:txBody>
      </p:sp>
      <p:graphicFrame>
        <p:nvGraphicFramePr>
          <p:cNvPr id="6" name="Gráfico 5">
            <a:extLst>
              <a:ext uri="{FF2B5EF4-FFF2-40B4-BE49-F238E27FC236}">
                <a16:creationId xmlns:a16="http://schemas.microsoft.com/office/drawing/2014/main" xmlns="" id="{70B50810-49D3-4148-85B3-A95F749FAD03}"/>
              </a:ext>
            </a:extLst>
          </p:cNvPr>
          <p:cNvGraphicFramePr>
            <a:graphicFrameLocks/>
          </p:cNvGraphicFramePr>
          <p:nvPr>
            <p:extLst/>
          </p:nvPr>
        </p:nvGraphicFramePr>
        <p:xfrm>
          <a:off x="110359" y="-426804"/>
          <a:ext cx="12077935" cy="5930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88940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Rectángulo 1">
            <a:extLst>
              <a:ext uri="{FF2B5EF4-FFF2-40B4-BE49-F238E27FC236}">
                <a16:creationId xmlns:a16="http://schemas.microsoft.com/office/drawing/2014/main" xmlns="" id="{319FDA47-785C-492A-BC3D-2A9B15A1461D}"/>
              </a:ext>
            </a:extLst>
          </p:cNvPr>
          <p:cNvSpPr>
            <a:spLocks noChangeArrowheads="1"/>
          </p:cNvSpPr>
          <p:nvPr/>
        </p:nvSpPr>
        <p:spPr bwMode="auto">
          <a:xfrm>
            <a:off x="2973790" y="184189"/>
            <a:ext cx="7551686" cy="707886"/>
          </a:xfrm>
          <a:prstGeom prst="rect">
            <a:avLst/>
          </a:prstGeom>
          <a:noFill/>
          <a:ln w="9525">
            <a:solidFill>
              <a:srgbClr val="1191BF"/>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s-CO" altLang="es-CO" sz="2000" b="1" dirty="0"/>
              <a:t>GESTIÓN DE CONTROL MIGRATORIO </a:t>
            </a:r>
          </a:p>
          <a:p>
            <a:pPr algn="ctr">
              <a:lnSpc>
                <a:spcPct val="100000"/>
              </a:lnSpc>
              <a:spcBef>
                <a:spcPct val="0"/>
              </a:spcBef>
              <a:buNone/>
            </a:pPr>
            <a:r>
              <a:rPr lang="es-CO" altLang="es-CO" sz="2000" b="1" dirty="0"/>
              <a:t>AEROPUERTO</a:t>
            </a:r>
          </a:p>
        </p:txBody>
      </p:sp>
      <p:graphicFrame>
        <p:nvGraphicFramePr>
          <p:cNvPr id="7" name="Gráfico 6">
            <a:extLst>
              <a:ext uri="{FF2B5EF4-FFF2-40B4-BE49-F238E27FC236}">
                <a16:creationId xmlns:a16="http://schemas.microsoft.com/office/drawing/2014/main" xmlns="" id="{5DC122F3-B819-464E-B078-43010D901ECA}"/>
              </a:ext>
            </a:extLst>
          </p:cNvPr>
          <p:cNvGraphicFramePr>
            <a:graphicFrameLocks/>
          </p:cNvGraphicFramePr>
          <p:nvPr>
            <p:extLst/>
          </p:nvPr>
        </p:nvGraphicFramePr>
        <p:xfrm>
          <a:off x="1929008" y="1221919"/>
          <a:ext cx="9469677" cy="4677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95988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Rectángulo 1">
            <a:extLst>
              <a:ext uri="{FF2B5EF4-FFF2-40B4-BE49-F238E27FC236}">
                <a16:creationId xmlns:a16="http://schemas.microsoft.com/office/drawing/2014/main" xmlns="" id="{319FDA47-785C-492A-BC3D-2A9B15A1461D}"/>
              </a:ext>
            </a:extLst>
          </p:cNvPr>
          <p:cNvSpPr>
            <a:spLocks noChangeArrowheads="1"/>
          </p:cNvSpPr>
          <p:nvPr/>
        </p:nvSpPr>
        <p:spPr bwMode="auto">
          <a:xfrm>
            <a:off x="2973790" y="184189"/>
            <a:ext cx="7551686" cy="707886"/>
          </a:xfrm>
          <a:prstGeom prst="rect">
            <a:avLst/>
          </a:prstGeom>
          <a:noFill/>
          <a:ln w="9525">
            <a:solidFill>
              <a:srgbClr val="1191BF"/>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s-CO" altLang="es-CO" sz="2000" b="1" dirty="0"/>
              <a:t>GESTIÓN DE CONTROL MIGRATORIO </a:t>
            </a:r>
          </a:p>
          <a:p>
            <a:pPr algn="ctr">
              <a:lnSpc>
                <a:spcPct val="100000"/>
              </a:lnSpc>
              <a:spcBef>
                <a:spcPct val="0"/>
              </a:spcBef>
              <a:buNone/>
            </a:pPr>
            <a:r>
              <a:rPr lang="es-CO" altLang="es-CO" sz="2000" b="1" dirty="0"/>
              <a:t>AEROPUERTO</a:t>
            </a:r>
          </a:p>
        </p:txBody>
      </p:sp>
      <p:pic>
        <p:nvPicPr>
          <p:cNvPr id="6" name="Imagen 5">
            <a:extLst>
              <a:ext uri="{FF2B5EF4-FFF2-40B4-BE49-F238E27FC236}">
                <a16:creationId xmlns:a16="http://schemas.microsoft.com/office/drawing/2014/main" xmlns="" id="{192C7DD9-5C62-374C-A3BA-506039F8524F}"/>
              </a:ext>
            </a:extLst>
          </p:cNvPr>
          <p:cNvPicPr>
            <a:picLocks noChangeAspect="1"/>
          </p:cNvPicPr>
          <p:nvPr/>
        </p:nvPicPr>
        <p:blipFill>
          <a:blip r:embed="rId3"/>
          <a:stretch>
            <a:fillRect/>
          </a:stretch>
        </p:blipFill>
        <p:spPr>
          <a:xfrm>
            <a:off x="801666" y="892075"/>
            <a:ext cx="11235846" cy="4205827"/>
          </a:xfrm>
          <a:prstGeom prst="rect">
            <a:avLst/>
          </a:prstGeom>
        </p:spPr>
      </p:pic>
    </p:spTree>
    <p:extLst>
      <p:ext uri="{BB962C8B-B14F-4D97-AF65-F5344CB8AC3E}">
        <p14:creationId xmlns:p14="http://schemas.microsoft.com/office/powerpoint/2010/main" val="2372392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3"/>
          <a:srcRect/>
          <a:stretch/>
        </p:blipFill>
        <p:spPr>
          <a:xfrm>
            <a:off x="3706" y="0"/>
            <a:ext cx="12188294" cy="6857997"/>
          </a:xfrm>
          <a:prstGeom prst="rect">
            <a:avLst/>
          </a:prstGeom>
        </p:spPr>
      </p:pic>
      <p:graphicFrame>
        <p:nvGraphicFramePr>
          <p:cNvPr id="7" name="Objeto 6"/>
          <p:cNvGraphicFramePr>
            <a:graphicFrameLocks noChangeAspect="1"/>
          </p:cNvGraphicFramePr>
          <p:nvPr>
            <p:extLst>
              <p:ext uri="{D42A27DB-BD31-4B8C-83A1-F6EECF244321}">
                <p14:modId xmlns:p14="http://schemas.microsoft.com/office/powerpoint/2010/main" val="1682171460"/>
              </p:ext>
            </p:extLst>
          </p:nvPr>
        </p:nvGraphicFramePr>
        <p:xfrm>
          <a:off x="297719" y="1978925"/>
          <a:ext cx="6798499" cy="2743200"/>
        </p:xfrm>
        <a:graphic>
          <a:graphicData uri="http://schemas.openxmlformats.org/presentationml/2006/ole">
            <mc:AlternateContent xmlns:mc="http://schemas.openxmlformats.org/markup-compatibility/2006">
              <mc:Choice xmlns:v="urn:schemas-microsoft-com:vml" Requires="v">
                <p:oleObj spid="_x0000_s21518" name="Hoja de cálculo" r:id="rId4" imgW="7467726" imgH="1724117" progId="Excel.Sheet.12">
                  <p:embed/>
                </p:oleObj>
              </mc:Choice>
              <mc:Fallback>
                <p:oleObj name="Hoja de cálculo" r:id="rId4" imgW="7467726" imgH="1724117" progId="Excel.Sheet.12">
                  <p:embed/>
                  <p:pic>
                    <p:nvPicPr>
                      <p:cNvPr id="7" name="Objeto 6"/>
                      <p:cNvPicPr/>
                      <p:nvPr/>
                    </p:nvPicPr>
                    <p:blipFill>
                      <a:blip r:embed="rId5"/>
                      <a:stretch>
                        <a:fillRect/>
                      </a:stretch>
                    </p:blipFill>
                    <p:spPr>
                      <a:xfrm>
                        <a:off x="297719" y="1978925"/>
                        <a:ext cx="6798499" cy="2743200"/>
                      </a:xfrm>
                      <a:prstGeom prst="rect">
                        <a:avLst/>
                      </a:prstGeom>
                    </p:spPr>
                  </p:pic>
                </p:oleObj>
              </mc:Fallback>
            </mc:AlternateContent>
          </a:graphicData>
        </a:graphic>
      </p:graphicFrame>
      <p:pic>
        <p:nvPicPr>
          <p:cNvPr id="2" name="Imagen 1"/>
          <p:cNvPicPr>
            <a:picLocks noChangeAspect="1"/>
          </p:cNvPicPr>
          <p:nvPr/>
        </p:nvPicPr>
        <p:blipFill>
          <a:blip r:embed="rId6"/>
          <a:stretch>
            <a:fillRect/>
          </a:stretch>
        </p:blipFill>
        <p:spPr>
          <a:xfrm>
            <a:off x="7357931" y="545854"/>
            <a:ext cx="3300969" cy="2597940"/>
          </a:xfrm>
          <a:prstGeom prst="rect">
            <a:avLst/>
          </a:prstGeom>
        </p:spPr>
      </p:pic>
      <p:pic>
        <p:nvPicPr>
          <p:cNvPr id="9" name="Imagen 8" descr="C:\Users\ghernandez\Desktop\PLANEACION\2021\PDD 2021\fotos\WhatsApp Image 2021-12-06 at 15.49.59.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2430" y="2838734"/>
            <a:ext cx="3343181" cy="2403826"/>
          </a:xfrm>
          <a:prstGeom prst="rect">
            <a:avLst/>
          </a:prstGeom>
          <a:noFill/>
          <a:ln>
            <a:noFill/>
          </a:ln>
        </p:spPr>
      </p:pic>
      <p:sp>
        <p:nvSpPr>
          <p:cNvPr id="3" name="Rectángulo 2"/>
          <p:cNvSpPr/>
          <p:nvPr/>
        </p:nvSpPr>
        <p:spPr>
          <a:xfrm>
            <a:off x="177154" y="389191"/>
            <a:ext cx="7007330" cy="1323439"/>
          </a:xfrm>
          <a:prstGeom prst="rect">
            <a:avLst/>
          </a:prstGeom>
          <a:noFill/>
        </p:spPr>
        <p:txBody>
          <a:bodyPr wrap="square" lIns="91440" tIns="45720" rIns="91440" bIns="45720">
            <a:spAutoFit/>
          </a:bodyPr>
          <a:lstStyle/>
          <a:p>
            <a:pPr algn="ctr"/>
            <a:r>
              <a:rPr lang="es-E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PROGRAMA: EMPLEO DIGNO PARA GENERAR EQUIDAD</a:t>
            </a:r>
          </a:p>
        </p:txBody>
      </p:sp>
    </p:spTree>
    <p:extLst>
      <p:ext uri="{BB962C8B-B14F-4D97-AF65-F5344CB8AC3E}">
        <p14:creationId xmlns:p14="http://schemas.microsoft.com/office/powerpoint/2010/main" val="250140494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Rectángulo 1">
            <a:extLst>
              <a:ext uri="{FF2B5EF4-FFF2-40B4-BE49-F238E27FC236}">
                <a16:creationId xmlns:a16="http://schemas.microsoft.com/office/drawing/2014/main" xmlns="" id="{319FDA47-785C-492A-BC3D-2A9B15A1461D}"/>
              </a:ext>
            </a:extLst>
          </p:cNvPr>
          <p:cNvSpPr>
            <a:spLocks noChangeArrowheads="1"/>
          </p:cNvSpPr>
          <p:nvPr/>
        </p:nvSpPr>
        <p:spPr bwMode="auto">
          <a:xfrm>
            <a:off x="2973790" y="184189"/>
            <a:ext cx="7551686" cy="707886"/>
          </a:xfrm>
          <a:prstGeom prst="rect">
            <a:avLst/>
          </a:prstGeom>
          <a:noFill/>
          <a:ln w="9525">
            <a:solidFill>
              <a:srgbClr val="1191BF"/>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s-CO" altLang="es-CO" sz="2000" b="1" dirty="0"/>
              <a:t>GESTIÓN DE CONTROL MIGRATORIO </a:t>
            </a:r>
          </a:p>
          <a:p>
            <a:pPr algn="ctr">
              <a:lnSpc>
                <a:spcPct val="100000"/>
              </a:lnSpc>
              <a:spcBef>
                <a:spcPct val="0"/>
              </a:spcBef>
              <a:buNone/>
            </a:pPr>
            <a:r>
              <a:rPr lang="es-CO" altLang="es-CO" sz="2000" b="1" dirty="0"/>
              <a:t>AEROPUERTO</a:t>
            </a:r>
          </a:p>
        </p:txBody>
      </p:sp>
      <p:pic>
        <p:nvPicPr>
          <p:cNvPr id="2" name="Imagen 1">
            <a:extLst>
              <a:ext uri="{FF2B5EF4-FFF2-40B4-BE49-F238E27FC236}">
                <a16:creationId xmlns:a16="http://schemas.microsoft.com/office/drawing/2014/main" xmlns="" id="{5B5B3011-81E9-E84A-A98E-05592F9AB73B}"/>
              </a:ext>
            </a:extLst>
          </p:cNvPr>
          <p:cNvPicPr>
            <a:picLocks noChangeAspect="1"/>
          </p:cNvPicPr>
          <p:nvPr/>
        </p:nvPicPr>
        <p:blipFill>
          <a:blip r:embed="rId3"/>
          <a:stretch>
            <a:fillRect/>
          </a:stretch>
        </p:blipFill>
        <p:spPr>
          <a:xfrm>
            <a:off x="2973790" y="892075"/>
            <a:ext cx="7551685" cy="4415466"/>
          </a:xfrm>
          <a:prstGeom prst="rect">
            <a:avLst/>
          </a:prstGeom>
        </p:spPr>
      </p:pic>
    </p:spTree>
    <p:extLst>
      <p:ext uri="{BB962C8B-B14F-4D97-AF65-F5344CB8AC3E}">
        <p14:creationId xmlns:p14="http://schemas.microsoft.com/office/powerpoint/2010/main" val="22679979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8" name="Rectángulo 1">
            <a:extLst>
              <a:ext uri="{FF2B5EF4-FFF2-40B4-BE49-F238E27FC236}">
                <a16:creationId xmlns:a16="http://schemas.microsoft.com/office/drawing/2014/main" xmlns="" id="{0227CD16-C8F1-2642-B4F4-8A2119C44D2F}"/>
              </a:ext>
            </a:extLst>
          </p:cNvPr>
          <p:cNvSpPr>
            <a:spLocks noChangeArrowheads="1"/>
          </p:cNvSpPr>
          <p:nvPr/>
        </p:nvSpPr>
        <p:spPr bwMode="auto">
          <a:xfrm>
            <a:off x="3199258" y="373561"/>
            <a:ext cx="7551686" cy="400110"/>
          </a:xfrm>
          <a:prstGeom prst="rect">
            <a:avLst/>
          </a:prstGeom>
          <a:noFill/>
          <a:ln w="9525">
            <a:solidFill>
              <a:srgbClr val="1191BF"/>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endParaRPr lang="es-CO" altLang="es-CO" sz="2000" b="1" dirty="0"/>
          </a:p>
        </p:txBody>
      </p:sp>
      <p:sp>
        <p:nvSpPr>
          <p:cNvPr id="2" name="CuadroTexto 1">
            <a:extLst>
              <a:ext uri="{FF2B5EF4-FFF2-40B4-BE49-F238E27FC236}">
                <a16:creationId xmlns:a16="http://schemas.microsoft.com/office/drawing/2014/main" xmlns="" id="{A9DC65BA-E1AD-A346-94C1-1B6D4858D4F4}"/>
              </a:ext>
            </a:extLst>
          </p:cNvPr>
          <p:cNvSpPr txBox="1"/>
          <p:nvPr/>
        </p:nvSpPr>
        <p:spPr>
          <a:xfrm>
            <a:off x="3820439" y="373561"/>
            <a:ext cx="5846914" cy="646331"/>
          </a:xfrm>
          <a:prstGeom prst="rect">
            <a:avLst/>
          </a:prstGeom>
          <a:noFill/>
        </p:spPr>
        <p:txBody>
          <a:bodyPr wrap="square" rtlCol="0">
            <a:spAutoFit/>
          </a:bodyPr>
          <a:lstStyle/>
          <a:p>
            <a:pPr algn="ctr"/>
            <a:r>
              <a:rPr lang="es-CO" altLang="es-CO" b="1" dirty="0"/>
              <a:t>CENSO EN NUEVA GUINEA</a:t>
            </a:r>
          </a:p>
          <a:p>
            <a:pPr algn="ctr"/>
            <a:endParaRPr lang="es-CO" b="1" dirty="0"/>
          </a:p>
        </p:txBody>
      </p:sp>
      <p:pic>
        <p:nvPicPr>
          <p:cNvPr id="9" name="Imagen 5">
            <a:extLst>
              <a:ext uri="{FF2B5EF4-FFF2-40B4-BE49-F238E27FC236}">
                <a16:creationId xmlns:a16="http://schemas.microsoft.com/office/drawing/2014/main" xmlns="" id="{C37C9185-F070-E24D-B306-B7376559C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657" t="10530" b="19002"/>
          <a:stretch>
            <a:fillRect/>
          </a:stretch>
        </p:blipFill>
        <p:spPr bwMode="auto">
          <a:xfrm>
            <a:off x="4362234" y="878293"/>
            <a:ext cx="3216563" cy="201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0">
            <a:extLst>
              <a:ext uri="{FF2B5EF4-FFF2-40B4-BE49-F238E27FC236}">
                <a16:creationId xmlns:a16="http://schemas.microsoft.com/office/drawing/2014/main" xmlns="" id="{D435F4BC-ED0A-3846-826D-BDE8A030A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478" r="10323" b="10054"/>
          <a:stretch>
            <a:fillRect/>
          </a:stretch>
        </p:blipFill>
        <p:spPr bwMode="auto">
          <a:xfrm>
            <a:off x="2075531" y="871778"/>
            <a:ext cx="2286704" cy="2400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2">
            <a:extLst>
              <a:ext uri="{FF2B5EF4-FFF2-40B4-BE49-F238E27FC236}">
                <a16:creationId xmlns:a16="http://schemas.microsoft.com/office/drawing/2014/main" xmlns="" id="{FC988AED-4CE2-2045-A014-62DB1ECFE7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90" t="30680" r="1566" b="21148"/>
          <a:stretch/>
        </p:blipFill>
        <p:spPr bwMode="auto">
          <a:xfrm>
            <a:off x="4761149" y="2634683"/>
            <a:ext cx="2817649" cy="2400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4">
            <a:extLst>
              <a:ext uri="{FF2B5EF4-FFF2-40B4-BE49-F238E27FC236}">
                <a16:creationId xmlns:a16="http://schemas.microsoft.com/office/drawing/2014/main" xmlns="" id="{DBA14D05-33DF-9A46-BA4D-FD388E31BF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825" b="11915"/>
          <a:stretch/>
        </p:blipFill>
        <p:spPr bwMode="auto">
          <a:xfrm>
            <a:off x="2075530" y="2544449"/>
            <a:ext cx="2685619" cy="252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ráfico 14">
            <a:extLst>
              <a:ext uri="{FF2B5EF4-FFF2-40B4-BE49-F238E27FC236}">
                <a16:creationId xmlns:a16="http://schemas.microsoft.com/office/drawing/2014/main" xmlns="" id="{B2C38EA5-46BB-4549-A9BA-01C8588D5EE8}"/>
              </a:ext>
            </a:extLst>
          </p:cNvPr>
          <p:cNvGraphicFramePr>
            <a:graphicFrameLocks/>
          </p:cNvGraphicFramePr>
          <p:nvPr>
            <p:extLst/>
          </p:nvPr>
        </p:nvGraphicFramePr>
        <p:xfrm>
          <a:off x="7180011" y="1048907"/>
          <a:ext cx="5494684" cy="4137720"/>
        </p:xfrm>
        <a:graphic>
          <a:graphicData uri="http://schemas.openxmlformats.org/drawingml/2006/chart">
            <c:chart xmlns:c="http://schemas.openxmlformats.org/drawingml/2006/chart" xmlns:r="http://schemas.openxmlformats.org/officeDocument/2006/relationships" r:id="rId7"/>
          </a:graphicData>
        </a:graphic>
      </p:graphicFrame>
      <p:sp>
        <p:nvSpPr>
          <p:cNvPr id="12" name="Llamada con línea 1 11">
            <a:extLst>
              <a:ext uri="{FF2B5EF4-FFF2-40B4-BE49-F238E27FC236}">
                <a16:creationId xmlns:a16="http://schemas.microsoft.com/office/drawing/2014/main" xmlns="" id="{8D512214-019D-C54F-AB99-69445ADAA4FE}"/>
              </a:ext>
            </a:extLst>
          </p:cNvPr>
          <p:cNvSpPr/>
          <p:nvPr/>
        </p:nvSpPr>
        <p:spPr>
          <a:xfrm>
            <a:off x="372950" y="2578912"/>
            <a:ext cx="1503123" cy="839244"/>
          </a:xfrm>
          <a:prstGeom prst="borderCallout1">
            <a:avLst>
              <a:gd name="adj1" fmla="val 18750"/>
              <a:gd name="adj2" fmla="val -8333"/>
              <a:gd name="adj3" fmla="val -97948"/>
              <a:gd name="adj4" fmla="val 1050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137 CENSADOS</a:t>
            </a:r>
          </a:p>
        </p:txBody>
      </p:sp>
    </p:spTree>
    <p:extLst>
      <p:ext uri="{BB962C8B-B14F-4D97-AF65-F5344CB8AC3E}">
        <p14:creationId xmlns:p14="http://schemas.microsoft.com/office/powerpoint/2010/main" val="20917260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8" name="Rectángulo 1">
            <a:extLst>
              <a:ext uri="{FF2B5EF4-FFF2-40B4-BE49-F238E27FC236}">
                <a16:creationId xmlns:a16="http://schemas.microsoft.com/office/drawing/2014/main" xmlns="" id="{0227CD16-C8F1-2642-B4F4-8A2119C44D2F}"/>
              </a:ext>
            </a:extLst>
          </p:cNvPr>
          <p:cNvSpPr>
            <a:spLocks noChangeArrowheads="1"/>
          </p:cNvSpPr>
          <p:nvPr/>
        </p:nvSpPr>
        <p:spPr bwMode="auto">
          <a:xfrm>
            <a:off x="2861055" y="373411"/>
            <a:ext cx="7551686" cy="400110"/>
          </a:xfrm>
          <a:prstGeom prst="rect">
            <a:avLst/>
          </a:prstGeom>
          <a:noFill/>
          <a:ln w="9525">
            <a:solidFill>
              <a:srgbClr val="1191BF"/>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endParaRPr lang="es-CO" altLang="es-CO" sz="2000" b="1" dirty="0"/>
          </a:p>
        </p:txBody>
      </p:sp>
      <p:sp>
        <p:nvSpPr>
          <p:cNvPr id="2" name="CuadroTexto 1">
            <a:extLst>
              <a:ext uri="{FF2B5EF4-FFF2-40B4-BE49-F238E27FC236}">
                <a16:creationId xmlns:a16="http://schemas.microsoft.com/office/drawing/2014/main" xmlns="" id="{A9DC65BA-E1AD-A346-94C1-1B6D4858D4F4}"/>
              </a:ext>
            </a:extLst>
          </p:cNvPr>
          <p:cNvSpPr txBox="1"/>
          <p:nvPr/>
        </p:nvSpPr>
        <p:spPr>
          <a:xfrm>
            <a:off x="3713441" y="400829"/>
            <a:ext cx="5846914" cy="646331"/>
          </a:xfrm>
          <a:prstGeom prst="rect">
            <a:avLst/>
          </a:prstGeom>
          <a:noFill/>
        </p:spPr>
        <p:txBody>
          <a:bodyPr wrap="square" rtlCol="0">
            <a:spAutoFit/>
          </a:bodyPr>
          <a:lstStyle/>
          <a:p>
            <a:pPr algn="ctr"/>
            <a:r>
              <a:rPr lang="es-CO" altLang="es-CO" b="1" dirty="0"/>
              <a:t>CENSO EN CESAR GAVIRIA </a:t>
            </a:r>
          </a:p>
          <a:p>
            <a:pPr algn="ctr"/>
            <a:endParaRPr lang="es-CO" b="1" dirty="0"/>
          </a:p>
        </p:txBody>
      </p:sp>
      <p:sp>
        <p:nvSpPr>
          <p:cNvPr id="5" name="CuadroTexto 4">
            <a:extLst>
              <a:ext uri="{FF2B5EF4-FFF2-40B4-BE49-F238E27FC236}">
                <a16:creationId xmlns:a16="http://schemas.microsoft.com/office/drawing/2014/main" xmlns="" id="{316736EF-8678-E948-A7CB-553DF32B236B}"/>
              </a:ext>
            </a:extLst>
          </p:cNvPr>
          <p:cNvSpPr txBox="1"/>
          <p:nvPr/>
        </p:nvSpPr>
        <p:spPr>
          <a:xfrm>
            <a:off x="7886526" y="3244334"/>
            <a:ext cx="2108548" cy="369332"/>
          </a:xfrm>
          <a:prstGeom prst="rect">
            <a:avLst/>
          </a:prstGeom>
          <a:noFill/>
        </p:spPr>
        <p:txBody>
          <a:bodyPr wrap="square" rtlCol="0">
            <a:spAutoFit/>
          </a:bodyPr>
          <a:lstStyle/>
          <a:p>
            <a:r>
              <a:rPr lang="es-CO" dirty="0">
                <a:solidFill>
                  <a:schemeClr val="bg1"/>
                </a:solidFill>
              </a:rPr>
              <a:t>124 CENSADOS</a:t>
            </a:r>
          </a:p>
        </p:txBody>
      </p:sp>
      <p:pic>
        <p:nvPicPr>
          <p:cNvPr id="6" name="Imagen 5">
            <a:extLst>
              <a:ext uri="{FF2B5EF4-FFF2-40B4-BE49-F238E27FC236}">
                <a16:creationId xmlns:a16="http://schemas.microsoft.com/office/drawing/2014/main" xmlns="" id="{CBF4283B-D07F-1949-A1BC-1B853F4E9331}"/>
              </a:ext>
            </a:extLst>
          </p:cNvPr>
          <p:cNvPicPr>
            <a:picLocks noChangeAspect="1"/>
          </p:cNvPicPr>
          <p:nvPr/>
        </p:nvPicPr>
        <p:blipFill>
          <a:blip r:embed="rId3"/>
          <a:stretch>
            <a:fillRect/>
          </a:stretch>
        </p:blipFill>
        <p:spPr>
          <a:xfrm>
            <a:off x="6178826" y="983055"/>
            <a:ext cx="5279929" cy="3802806"/>
          </a:xfrm>
          <a:prstGeom prst="rect">
            <a:avLst/>
          </a:prstGeom>
        </p:spPr>
      </p:pic>
      <p:sp>
        <p:nvSpPr>
          <p:cNvPr id="7" name="Llamada con línea 1 6">
            <a:extLst>
              <a:ext uri="{FF2B5EF4-FFF2-40B4-BE49-F238E27FC236}">
                <a16:creationId xmlns:a16="http://schemas.microsoft.com/office/drawing/2014/main" xmlns="" id="{5181AAC4-97AB-5C41-B7F9-6C58F5B37719}"/>
              </a:ext>
            </a:extLst>
          </p:cNvPr>
          <p:cNvSpPr/>
          <p:nvPr/>
        </p:nvSpPr>
        <p:spPr>
          <a:xfrm>
            <a:off x="4987380" y="5184740"/>
            <a:ext cx="1503123" cy="839244"/>
          </a:xfrm>
          <a:prstGeom prst="borderCallout1">
            <a:avLst>
              <a:gd name="adj1" fmla="val 18750"/>
              <a:gd name="adj2" fmla="val -8333"/>
              <a:gd name="adj3" fmla="val -97948"/>
              <a:gd name="adj4" fmla="val 1050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124 CENSADOS</a:t>
            </a:r>
          </a:p>
        </p:txBody>
      </p:sp>
      <p:pic>
        <p:nvPicPr>
          <p:cNvPr id="17" name="Imagen 16">
            <a:extLst>
              <a:ext uri="{FF2B5EF4-FFF2-40B4-BE49-F238E27FC236}">
                <a16:creationId xmlns:a16="http://schemas.microsoft.com/office/drawing/2014/main" xmlns="" id="{804AB564-962C-7146-A61D-E93A4D98C821}"/>
              </a:ext>
            </a:extLst>
          </p:cNvPr>
          <p:cNvPicPr>
            <a:picLocks noChangeAspect="1"/>
          </p:cNvPicPr>
          <p:nvPr/>
        </p:nvPicPr>
        <p:blipFill rotWithShape="1">
          <a:blip r:embed="rId4"/>
          <a:srcRect b="13279"/>
          <a:stretch/>
        </p:blipFill>
        <p:spPr>
          <a:xfrm>
            <a:off x="594607" y="1151546"/>
            <a:ext cx="2817107" cy="3257386"/>
          </a:xfrm>
          <a:prstGeom prst="rect">
            <a:avLst/>
          </a:prstGeom>
        </p:spPr>
      </p:pic>
      <p:pic>
        <p:nvPicPr>
          <p:cNvPr id="23" name="Imagen 22">
            <a:extLst>
              <a:ext uri="{FF2B5EF4-FFF2-40B4-BE49-F238E27FC236}">
                <a16:creationId xmlns:a16="http://schemas.microsoft.com/office/drawing/2014/main" xmlns="" id="{35617660-0BA6-A64B-9A3F-15E84B6736C7}"/>
              </a:ext>
            </a:extLst>
          </p:cNvPr>
          <p:cNvPicPr>
            <a:picLocks noChangeAspect="1"/>
          </p:cNvPicPr>
          <p:nvPr/>
        </p:nvPicPr>
        <p:blipFill rotWithShape="1">
          <a:blip r:embed="rId5"/>
          <a:srcRect l="8381" t="5845"/>
          <a:stretch/>
        </p:blipFill>
        <p:spPr>
          <a:xfrm>
            <a:off x="3466842" y="1151546"/>
            <a:ext cx="2377223" cy="3257386"/>
          </a:xfrm>
          <a:prstGeom prst="rect">
            <a:avLst/>
          </a:prstGeom>
        </p:spPr>
      </p:pic>
    </p:spTree>
    <p:extLst>
      <p:ext uri="{BB962C8B-B14F-4D97-AF65-F5344CB8AC3E}">
        <p14:creationId xmlns:p14="http://schemas.microsoft.com/office/powerpoint/2010/main" val="3129988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Rectángulo 2">
            <a:extLst>
              <a:ext uri="{FF2B5EF4-FFF2-40B4-BE49-F238E27FC236}">
                <a16:creationId xmlns:a16="http://schemas.microsoft.com/office/drawing/2014/main" xmlns="" id="{F8F82111-80C1-4CA9-9E29-C30C49D5BBD5}"/>
              </a:ext>
            </a:extLst>
          </p:cNvPr>
          <p:cNvSpPr>
            <a:spLocks noChangeArrowheads="1"/>
          </p:cNvSpPr>
          <p:nvPr/>
        </p:nvSpPr>
        <p:spPr bwMode="auto">
          <a:xfrm>
            <a:off x="1280211" y="466526"/>
            <a:ext cx="9770397" cy="477054"/>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endParaRPr lang="es-CO" sz="2500" b="1" i="0" u="none" strike="noStrike" kern="1200" baseline="0" dirty="0">
              <a:solidFill>
                <a:schemeClr val="tx1"/>
              </a:solidFill>
              <a:latin typeface="+mn-lt"/>
              <a:ea typeface="+mn-ea"/>
              <a:cs typeface="Arial" pitchFamily="34" charset="0"/>
            </a:endParaRPr>
          </a:p>
        </p:txBody>
      </p:sp>
      <p:sp>
        <p:nvSpPr>
          <p:cNvPr id="2" name="CuadroTexto 1">
            <a:extLst>
              <a:ext uri="{FF2B5EF4-FFF2-40B4-BE49-F238E27FC236}">
                <a16:creationId xmlns:a16="http://schemas.microsoft.com/office/drawing/2014/main" xmlns="" id="{872E2508-7D34-0A4A-9846-143B107787C3}"/>
              </a:ext>
            </a:extLst>
          </p:cNvPr>
          <p:cNvSpPr txBox="1"/>
          <p:nvPr/>
        </p:nvSpPr>
        <p:spPr>
          <a:xfrm>
            <a:off x="3469709" y="466526"/>
            <a:ext cx="5916941" cy="646331"/>
          </a:xfrm>
          <a:prstGeom prst="rect">
            <a:avLst/>
          </a:prstGeom>
          <a:noFill/>
        </p:spPr>
        <p:txBody>
          <a:bodyPr wrap="none" rtlCol="0">
            <a:spAutoFit/>
          </a:bodyPr>
          <a:lstStyle/>
          <a:p>
            <a:r>
              <a:rPr lang="es-CO" altLang="es-CO" b="1" dirty="0"/>
              <a:t>APOYO EN JORNADA DE LIMPIEZA Y SIEMBRA DE MANGLAR</a:t>
            </a:r>
          </a:p>
          <a:p>
            <a:endParaRPr lang="es-CO" b="1" dirty="0"/>
          </a:p>
        </p:txBody>
      </p:sp>
      <p:pic>
        <p:nvPicPr>
          <p:cNvPr id="7" name="Imagen 4">
            <a:extLst>
              <a:ext uri="{FF2B5EF4-FFF2-40B4-BE49-F238E27FC236}">
                <a16:creationId xmlns:a16="http://schemas.microsoft.com/office/drawing/2014/main" xmlns="" id="{E95C38D7-FAE1-CC47-9C11-57B984EBC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310" y="1001127"/>
            <a:ext cx="2043421" cy="408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7">
            <a:extLst>
              <a:ext uri="{FF2B5EF4-FFF2-40B4-BE49-F238E27FC236}">
                <a16:creationId xmlns:a16="http://schemas.microsoft.com/office/drawing/2014/main" xmlns="" id="{56510780-CCEC-FF46-9DB6-5366EB13B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05" r="9100"/>
          <a:stretch>
            <a:fillRect/>
          </a:stretch>
        </p:blipFill>
        <p:spPr bwMode="auto">
          <a:xfrm>
            <a:off x="7618690" y="3025311"/>
            <a:ext cx="3756875" cy="20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xmlns="" id="{A267FE5F-ACC0-5447-948A-DD6E4629FE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962" b="28253"/>
          <a:stretch>
            <a:fillRect/>
          </a:stretch>
        </p:blipFill>
        <p:spPr bwMode="auto">
          <a:xfrm>
            <a:off x="7732418" y="982077"/>
            <a:ext cx="2698913" cy="20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3">
            <a:extLst>
              <a:ext uri="{FF2B5EF4-FFF2-40B4-BE49-F238E27FC236}">
                <a16:creationId xmlns:a16="http://schemas.microsoft.com/office/drawing/2014/main" xmlns="" id="{7698B2F4-E92D-0E49-8B49-AB34F3EE4C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9003" y="1001127"/>
            <a:ext cx="3064390" cy="408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5808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6" name="Rectángulo 2">
            <a:extLst>
              <a:ext uri="{FF2B5EF4-FFF2-40B4-BE49-F238E27FC236}">
                <a16:creationId xmlns:a16="http://schemas.microsoft.com/office/drawing/2014/main" xmlns="" id="{78A92A2C-2EFB-7C49-8E09-CDB8776C1EAA}"/>
              </a:ext>
            </a:extLst>
          </p:cNvPr>
          <p:cNvSpPr>
            <a:spLocks noChangeArrowheads="1"/>
          </p:cNvSpPr>
          <p:nvPr/>
        </p:nvSpPr>
        <p:spPr bwMode="auto">
          <a:xfrm>
            <a:off x="1330315" y="253584"/>
            <a:ext cx="9770397" cy="477054"/>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endParaRPr lang="es-CO" sz="2500" b="1" i="0" u="none" strike="noStrike" kern="1200" baseline="0" dirty="0">
              <a:solidFill>
                <a:schemeClr val="tx1"/>
              </a:solidFill>
              <a:latin typeface="+mn-lt"/>
              <a:ea typeface="+mn-ea"/>
              <a:cs typeface="Arial" pitchFamily="34" charset="0"/>
            </a:endParaRPr>
          </a:p>
        </p:txBody>
      </p:sp>
      <p:sp>
        <p:nvSpPr>
          <p:cNvPr id="7" name="CuadroTexto 6">
            <a:extLst>
              <a:ext uri="{FF2B5EF4-FFF2-40B4-BE49-F238E27FC236}">
                <a16:creationId xmlns:a16="http://schemas.microsoft.com/office/drawing/2014/main" xmlns="" id="{F32707ED-F5F3-BF4A-A831-656AD4F9A843}"/>
              </a:ext>
            </a:extLst>
          </p:cNvPr>
          <p:cNvSpPr txBox="1"/>
          <p:nvPr/>
        </p:nvSpPr>
        <p:spPr>
          <a:xfrm>
            <a:off x="2636729" y="307445"/>
            <a:ext cx="8224956" cy="369332"/>
          </a:xfrm>
          <a:prstGeom prst="rect">
            <a:avLst/>
          </a:prstGeom>
          <a:noFill/>
        </p:spPr>
        <p:txBody>
          <a:bodyPr wrap="square">
            <a:spAutoFit/>
          </a:bodyPr>
          <a:lstStyle/>
          <a:p>
            <a:pPr eaLnBrk="1" hangingPunct="1">
              <a:lnSpc>
                <a:spcPct val="100000"/>
              </a:lnSpc>
              <a:spcBef>
                <a:spcPct val="0"/>
              </a:spcBef>
              <a:buFontTx/>
              <a:buNone/>
            </a:pPr>
            <a:r>
              <a:rPr lang="es-CO" altLang="es-CO" sz="1800" b="1" dirty="0"/>
              <a:t>PROYECTO EDUCACIÓN DE NUESTRA LENGUA MATERNA </a:t>
            </a:r>
            <a:r>
              <a:rPr lang="es-CO" altLang="es-CO" b="1" dirty="0"/>
              <a:t>CREOLE</a:t>
            </a:r>
            <a:r>
              <a:rPr lang="es-CO" altLang="es-CO" sz="1800" b="1" dirty="0"/>
              <a:t> AL CIUDADANO </a:t>
            </a:r>
          </a:p>
        </p:txBody>
      </p:sp>
      <p:pic>
        <p:nvPicPr>
          <p:cNvPr id="8" name="Imagen 6">
            <a:extLst>
              <a:ext uri="{FF2B5EF4-FFF2-40B4-BE49-F238E27FC236}">
                <a16:creationId xmlns:a16="http://schemas.microsoft.com/office/drawing/2014/main" xmlns="" id="{B1BBDC32-4F89-AA4D-9777-75F412786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1726" y="926072"/>
            <a:ext cx="4109959" cy="41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10">
            <a:extLst>
              <a:ext uri="{FF2B5EF4-FFF2-40B4-BE49-F238E27FC236}">
                <a16:creationId xmlns:a16="http://schemas.microsoft.com/office/drawing/2014/main" xmlns="" id="{E413B963-98BD-3F4B-A034-90AAE7E23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2763" y="914400"/>
            <a:ext cx="4000535" cy="412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34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Rectángulo 2">
            <a:extLst>
              <a:ext uri="{FF2B5EF4-FFF2-40B4-BE49-F238E27FC236}">
                <a16:creationId xmlns:a16="http://schemas.microsoft.com/office/drawing/2014/main" xmlns="" id="{C57581E9-EC9E-4302-A095-964612B0D3A8}"/>
              </a:ext>
            </a:extLst>
          </p:cNvPr>
          <p:cNvSpPr>
            <a:spLocks noChangeArrowheads="1"/>
          </p:cNvSpPr>
          <p:nvPr/>
        </p:nvSpPr>
        <p:spPr bwMode="auto">
          <a:xfrm>
            <a:off x="1280211" y="466526"/>
            <a:ext cx="9770397" cy="477054"/>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endParaRPr lang="es-CO" sz="2500" b="1" i="0" u="none" strike="noStrike" kern="1200" baseline="0" dirty="0">
              <a:solidFill>
                <a:schemeClr val="tx1"/>
              </a:solidFill>
              <a:latin typeface="+mn-lt"/>
              <a:ea typeface="+mn-ea"/>
              <a:cs typeface="Arial" pitchFamily="34" charset="0"/>
            </a:endParaRPr>
          </a:p>
        </p:txBody>
      </p:sp>
      <p:sp>
        <p:nvSpPr>
          <p:cNvPr id="2" name="CuadroTexto 1">
            <a:extLst>
              <a:ext uri="{FF2B5EF4-FFF2-40B4-BE49-F238E27FC236}">
                <a16:creationId xmlns:a16="http://schemas.microsoft.com/office/drawing/2014/main" xmlns="" id="{1399567C-EE90-D14B-8F84-572792FD2928}"/>
              </a:ext>
            </a:extLst>
          </p:cNvPr>
          <p:cNvSpPr txBox="1"/>
          <p:nvPr/>
        </p:nvSpPr>
        <p:spPr>
          <a:xfrm>
            <a:off x="3546694" y="466526"/>
            <a:ext cx="5098612" cy="646331"/>
          </a:xfrm>
          <a:prstGeom prst="rect">
            <a:avLst/>
          </a:prstGeom>
          <a:noFill/>
        </p:spPr>
        <p:txBody>
          <a:bodyPr wrap="square" rtlCol="0">
            <a:spAutoFit/>
          </a:bodyPr>
          <a:lstStyle/>
          <a:p>
            <a:r>
              <a:rPr lang="es-CO" altLang="es-CO" b="1" dirty="0"/>
              <a:t>VISITAS CONSTANTES A LA SEDE PROVIDENCIA</a:t>
            </a:r>
          </a:p>
          <a:p>
            <a:endParaRPr lang="es-CO" b="1" dirty="0"/>
          </a:p>
        </p:txBody>
      </p:sp>
      <p:pic>
        <p:nvPicPr>
          <p:cNvPr id="6" name="Imagen 5">
            <a:extLst>
              <a:ext uri="{FF2B5EF4-FFF2-40B4-BE49-F238E27FC236}">
                <a16:creationId xmlns:a16="http://schemas.microsoft.com/office/drawing/2014/main" xmlns="" id="{ABE60010-F19B-2743-B1AB-896EB14CD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07" b="23064"/>
          <a:stretch>
            <a:fillRect/>
          </a:stretch>
        </p:blipFill>
        <p:spPr bwMode="auto">
          <a:xfrm>
            <a:off x="8485405" y="1360641"/>
            <a:ext cx="3112055" cy="320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11">
            <a:extLst>
              <a:ext uri="{FF2B5EF4-FFF2-40B4-BE49-F238E27FC236}">
                <a16:creationId xmlns:a16="http://schemas.microsoft.com/office/drawing/2014/main" xmlns="" id="{1D092859-2D87-FE43-8EFE-D624180A0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821" y="2072139"/>
            <a:ext cx="3363401" cy="252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a 4">
            <a:extLst>
              <a:ext uri="{FF2B5EF4-FFF2-40B4-BE49-F238E27FC236}">
                <a16:creationId xmlns:a16="http://schemas.microsoft.com/office/drawing/2014/main" xmlns="" id="{1BDEEC18-6A0C-8641-AEF7-DD56DDE2DA01}"/>
              </a:ext>
            </a:extLst>
          </p:cNvPr>
          <p:cNvGraphicFramePr/>
          <p:nvPr>
            <p:extLst/>
          </p:nvPr>
        </p:nvGraphicFramePr>
        <p:xfrm>
          <a:off x="468868" y="1304414"/>
          <a:ext cx="5098612" cy="35760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972182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2 CuadroTexto">
            <a:extLst>
              <a:ext uri="{FF2B5EF4-FFF2-40B4-BE49-F238E27FC236}">
                <a16:creationId xmlns:a16="http://schemas.microsoft.com/office/drawing/2014/main" xmlns="" id="{36B167F3-E72C-40F6-B32A-C158FCAFBF51}"/>
              </a:ext>
            </a:extLst>
          </p:cNvPr>
          <p:cNvSpPr txBox="1">
            <a:spLocks noChangeArrowheads="1"/>
          </p:cNvSpPr>
          <p:nvPr/>
        </p:nvSpPr>
        <p:spPr bwMode="auto">
          <a:xfrm>
            <a:off x="3387041" y="502022"/>
            <a:ext cx="5759278" cy="369332"/>
          </a:xfrm>
          <a:prstGeom prst="rect">
            <a:avLst/>
          </a:prstGeom>
          <a:noFill/>
          <a:ln w="9525">
            <a:solidFill>
              <a:srgbClr val="1191BF"/>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defRPr/>
            </a:pPr>
            <a:r>
              <a:rPr lang="es-MX" altLang="es-CO" sz="2000" b="1" dirty="0">
                <a:latin typeface="+mn-lt"/>
                <a:cs typeface="Arial" panose="020B0604020202020204" pitchFamily="34" charset="0"/>
              </a:rPr>
              <a:t>FORTALECIMIENTO OFICINA OCCRE</a:t>
            </a:r>
            <a:endParaRPr lang="es-CO" altLang="es-CO" sz="2000" b="1" dirty="0">
              <a:latin typeface="+mn-lt"/>
              <a:cs typeface="Arial" panose="020B0604020202020204" pitchFamily="34" charset="0"/>
            </a:endParaRPr>
          </a:p>
        </p:txBody>
      </p:sp>
      <p:sp>
        <p:nvSpPr>
          <p:cNvPr id="5" name="CuadroTexto 4">
            <a:extLst>
              <a:ext uri="{FF2B5EF4-FFF2-40B4-BE49-F238E27FC236}">
                <a16:creationId xmlns:a16="http://schemas.microsoft.com/office/drawing/2014/main" xmlns="" id="{91769F46-762D-4228-AF9B-72DA1E6DE62A}"/>
              </a:ext>
            </a:extLst>
          </p:cNvPr>
          <p:cNvSpPr txBox="1"/>
          <p:nvPr/>
        </p:nvSpPr>
        <p:spPr>
          <a:xfrm>
            <a:off x="446857" y="4633871"/>
            <a:ext cx="5612598" cy="369332"/>
          </a:xfrm>
          <a:prstGeom prst="rect">
            <a:avLst/>
          </a:prstGeom>
          <a:noFill/>
          <a:ln>
            <a:solidFill>
              <a:srgbClr val="1191BF"/>
            </a:solidFill>
          </a:ln>
        </p:spPr>
        <p:txBody>
          <a:bodyPr wrap="square">
            <a:spAutoFit/>
          </a:bodyPr>
          <a:lstStyle/>
          <a:p>
            <a:pPr algn="ctr"/>
            <a:r>
              <a:rPr lang="es-ES" sz="1800" b="1" dirty="0">
                <a:effectLst/>
                <a:latin typeface="Arial" panose="020B0604020202020204" pitchFamily="34" charset="0"/>
                <a:ea typeface="Tahoma" panose="020B0604030504040204" pitchFamily="34" charset="0"/>
              </a:rPr>
              <a:t>Organización de Información</a:t>
            </a:r>
            <a:endParaRPr lang="es-CO" sz="2800" dirty="0">
              <a:effectLst/>
              <a:latin typeface="Times New Roman" panose="02020603050405020304" pitchFamily="18" charset="0"/>
              <a:ea typeface="Times New Roman" panose="02020603050405020304" pitchFamily="18" charset="0"/>
            </a:endParaRPr>
          </a:p>
        </p:txBody>
      </p:sp>
      <p:sp>
        <p:nvSpPr>
          <p:cNvPr id="6" name="Rectángulo 5">
            <a:extLst>
              <a:ext uri="{FF2B5EF4-FFF2-40B4-BE49-F238E27FC236}">
                <a16:creationId xmlns:a16="http://schemas.microsoft.com/office/drawing/2014/main" xmlns="" id="{6890C58B-F56D-4543-8811-02FF76BD9ED4}"/>
              </a:ext>
            </a:extLst>
          </p:cNvPr>
          <p:cNvSpPr/>
          <p:nvPr/>
        </p:nvSpPr>
        <p:spPr>
          <a:xfrm>
            <a:off x="446857" y="1347246"/>
            <a:ext cx="1564297" cy="1846892"/>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eaLnBrk="1" fontAlgn="auto" hangingPunct="1">
              <a:spcBef>
                <a:spcPts val="0"/>
              </a:spcBef>
              <a:spcAft>
                <a:spcPts val="0"/>
              </a:spcAft>
              <a:defRPr/>
            </a:pPr>
            <a:r>
              <a:rPr lang="es-CO" b="1" dirty="0"/>
              <a:t>DASH BOARD (TABLERO DE CONTROL CON INDICADORES DE GESTIÓN)</a:t>
            </a:r>
          </a:p>
        </p:txBody>
      </p:sp>
      <p:pic>
        <p:nvPicPr>
          <p:cNvPr id="7" name="Imagen 8">
            <a:extLst>
              <a:ext uri="{FF2B5EF4-FFF2-40B4-BE49-F238E27FC236}">
                <a16:creationId xmlns:a16="http://schemas.microsoft.com/office/drawing/2014/main" xmlns="" id="{34561E17-67E6-5742-AB13-3F1E6FD5B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154" y="1023343"/>
            <a:ext cx="10028170" cy="3610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a:extLst>
              <a:ext uri="{FF2B5EF4-FFF2-40B4-BE49-F238E27FC236}">
                <a16:creationId xmlns:a16="http://schemas.microsoft.com/office/drawing/2014/main" xmlns="" id="{84147B78-7A73-B34F-B519-B4B87485626D}"/>
              </a:ext>
            </a:extLst>
          </p:cNvPr>
          <p:cNvSpPr/>
          <p:nvPr/>
        </p:nvSpPr>
        <p:spPr>
          <a:xfrm>
            <a:off x="6777473" y="4223741"/>
            <a:ext cx="4821628" cy="779462"/>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just" eaLnBrk="1" fontAlgn="auto" hangingPunct="1">
              <a:spcBef>
                <a:spcPts val="0"/>
              </a:spcBef>
              <a:spcAft>
                <a:spcPts val="0"/>
              </a:spcAft>
              <a:defRPr/>
            </a:pPr>
            <a:r>
              <a:rPr lang="es-CO" sz="1600" dirty="0"/>
              <a:t>OBJETIVO: ORGANIZAR LA INFORMACIÓN, MONITOREAR EL RENDIMIENTO DE LAS ÁREAS Y PODER DEFINIR METAS A FUTURO</a:t>
            </a:r>
          </a:p>
        </p:txBody>
      </p:sp>
    </p:spTree>
    <p:extLst>
      <p:ext uri="{BB962C8B-B14F-4D97-AF65-F5344CB8AC3E}">
        <p14:creationId xmlns:p14="http://schemas.microsoft.com/office/powerpoint/2010/main" val="17726051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2 CuadroTexto">
            <a:extLst>
              <a:ext uri="{FF2B5EF4-FFF2-40B4-BE49-F238E27FC236}">
                <a16:creationId xmlns:a16="http://schemas.microsoft.com/office/drawing/2014/main" xmlns="" id="{36B167F3-E72C-40F6-B32A-C158FCAFBF51}"/>
              </a:ext>
            </a:extLst>
          </p:cNvPr>
          <p:cNvSpPr txBox="1">
            <a:spLocks noChangeArrowheads="1"/>
          </p:cNvSpPr>
          <p:nvPr/>
        </p:nvSpPr>
        <p:spPr bwMode="auto">
          <a:xfrm>
            <a:off x="3387041" y="502022"/>
            <a:ext cx="5759278" cy="369332"/>
          </a:xfrm>
          <a:prstGeom prst="rect">
            <a:avLst/>
          </a:prstGeom>
          <a:noFill/>
          <a:ln w="9525">
            <a:solidFill>
              <a:srgbClr val="1191BF"/>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defRPr/>
            </a:pPr>
            <a:r>
              <a:rPr lang="es-MX" altLang="es-CO" sz="2000" b="1" dirty="0">
                <a:latin typeface="+mn-lt"/>
                <a:cs typeface="Arial" panose="020B0604020202020204" pitchFamily="34" charset="0"/>
              </a:rPr>
              <a:t>FORTALECIMIENTO OFICINA OCCRE</a:t>
            </a:r>
            <a:endParaRPr lang="es-CO" altLang="es-CO" sz="2000" b="1" dirty="0">
              <a:latin typeface="+mn-lt"/>
              <a:cs typeface="Arial" panose="020B0604020202020204" pitchFamily="34" charset="0"/>
            </a:endParaRPr>
          </a:p>
        </p:txBody>
      </p:sp>
      <p:sp>
        <p:nvSpPr>
          <p:cNvPr id="5" name="CuadroTexto 4">
            <a:extLst>
              <a:ext uri="{FF2B5EF4-FFF2-40B4-BE49-F238E27FC236}">
                <a16:creationId xmlns:a16="http://schemas.microsoft.com/office/drawing/2014/main" xmlns="" id="{91769F46-762D-4228-AF9B-72DA1E6DE62A}"/>
              </a:ext>
            </a:extLst>
          </p:cNvPr>
          <p:cNvSpPr txBox="1"/>
          <p:nvPr/>
        </p:nvSpPr>
        <p:spPr>
          <a:xfrm>
            <a:off x="446857" y="4633871"/>
            <a:ext cx="5612598" cy="369332"/>
          </a:xfrm>
          <a:prstGeom prst="rect">
            <a:avLst/>
          </a:prstGeom>
          <a:noFill/>
          <a:ln>
            <a:solidFill>
              <a:srgbClr val="1191BF"/>
            </a:solidFill>
          </a:ln>
        </p:spPr>
        <p:txBody>
          <a:bodyPr wrap="square">
            <a:spAutoFit/>
          </a:bodyPr>
          <a:lstStyle/>
          <a:p>
            <a:pPr algn="ctr"/>
            <a:r>
              <a:rPr lang="es-ES" sz="1800" b="1" dirty="0">
                <a:effectLst/>
                <a:latin typeface="Arial" panose="020B0604020202020204" pitchFamily="34" charset="0"/>
                <a:ea typeface="Tahoma" panose="020B0604030504040204" pitchFamily="34" charset="0"/>
              </a:rPr>
              <a:t>Organización de Información</a:t>
            </a:r>
            <a:endParaRPr lang="es-CO" sz="2800" dirty="0">
              <a:effectLst/>
              <a:latin typeface="Times New Roman" panose="02020603050405020304" pitchFamily="18" charset="0"/>
              <a:ea typeface="Times New Roman" panose="02020603050405020304" pitchFamily="18" charset="0"/>
            </a:endParaRPr>
          </a:p>
        </p:txBody>
      </p:sp>
      <p:sp>
        <p:nvSpPr>
          <p:cNvPr id="6" name="Rectángulo 5">
            <a:extLst>
              <a:ext uri="{FF2B5EF4-FFF2-40B4-BE49-F238E27FC236}">
                <a16:creationId xmlns:a16="http://schemas.microsoft.com/office/drawing/2014/main" xmlns="" id="{6890C58B-F56D-4543-8811-02FF76BD9ED4}"/>
              </a:ext>
            </a:extLst>
          </p:cNvPr>
          <p:cNvSpPr/>
          <p:nvPr/>
        </p:nvSpPr>
        <p:spPr>
          <a:xfrm>
            <a:off x="446857" y="1347246"/>
            <a:ext cx="1564297" cy="1846892"/>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eaLnBrk="1" fontAlgn="auto" hangingPunct="1">
              <a:spcBef>
                <a:spcPts val="0"/>
              </a:spcBef>
              <a:spcAft>
                <a:spcPts val="0"/>
              </a:spcAft>
              <a:defRPr/>
            </a:pPr>
            <a:r>
              <a:rPr lang="es-CO" b="1" dirty="0"/>
              <a:t>DASH BOARD (TABLERO DE CONTROL CON INDICADORES DE GESTIÓN)</a:t>
            </a:r>
          </a:p>
        </p:txBody>
      </p:sp>
      <p:sp>
        <p:nvSpPr>
          <p:cNvPr id="8" name="Rectángulo 7">
            <a:extLst>
              <a:ext uri="{FF2B5EF4-FFF2-40B4-BE49-F238E27FC236}">
                <a16:creationId xmlns:a16="http://schemas.microsoft.com/office/drawing/2014/main" xmlns="" id="{84147B78-7A73-B34F-B519-B4B87485626D}"/>
              </a:ext>
            </a:extLst>
          </p:cNvPr>
          <p:cNvSpPr/>
          <p:nvPr/>
        </p:nvSpPr>
        <p:spPr>
          <a:xfrm>
            <a:off x="6777473" y="4223741"/>
            <a:ext cx="4821628" cy="779462"/>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just" eaLnBrk="1" fontAlgn="auto" hangingPunct="1">
              <a:spcBef>
                <a:spcPts val="0"/>
              </a:spcBef>
              <a:spcAft>
                <a:spcPts val="0"/>
              </a:spcAft>
              <a:defRPr/>
            </a:pPr>
            <a:r>
              <a:rPr lang="es-CO" sz="1600" dirty="0"/>
              <a:t>OBJETIVO: ORGANIZAR LA INFORMACIÓN, MONITOREAR EL RENDIMIENTO DE LAS ÁREAS Y PODER DEFINIR METAS A FUTURO</a:t>
            </a:r>
          </a:p>
        </p:txBody>
      </p:sp>
      <p:pic>
        <p:nvPicPr>
          <p:cNvPr id="9" name="Imagen 3">
            <a:extLst>
              <a:ext uri="{FF2B5EF4-FFF2-40B4-BE49-F238E27FC236}">
                <a16:creationId xmlns:a16="http://schemas.microsoft.com/office/drawing/2014/main" xmlns="" id="{180AF3A4-854F-984C-A2D4-216F6609E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4647" y="1285986"/>
            <a:ext cx="2991860" cy="265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xmlns="" id="{20FFB76E-388C-4049-BDF4-20512F7B36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192" y="1117582"/>
            <a:ext cx="4407761" cy="303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lecha derecha 10">
            <a:extLst>
              <a:ext uri="{FF2B5EF4-FFF2-40B4-BE49-F238E27FC236}">
                <a16:creationId xmlns:a16="http://schemas.microsoft.com/office/drawing/2014/main" xmlns="" id="{CAA411E8-F01A-0040-A8BB-0B4422854B0C}"/>
              </a:ext>
            </a:extLst>
          </p:cNvPr>
          <p:cNvSpPr/>
          <p:nvPr/>
        </p:nvSpPr>
        <p:spPr>
          <a:xfrm>
            <a:off x="7090503" y="2391652"/>
            <a:ext cx="671115" cy="36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Tree>
    <p:extLst>
      <p:ext uri="{BB962C8B-B14F-4D97-AF65-F5344CB8AC3E}">
        <p14:creationId xmlns:p14="http://schemas.microsoft.com/office/powerpoint/2010/main" val="381262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2 CuadroTexto">
            <a:extLst>
              <a:ext uri="{FF2B5EF4-FFF2-40B4-BE49-F238E27FC236}">
                <a16:creationId xmlns:a16="http://schemas.microsoft.com/office/drawing/2014/main" xmlns="" id="{36B167F3-E72C-40F6-B32A-C158FCAFBF51}"/>
              </a:ext>
            </a:extLst>
          </p:cNvPr>
          <p:cNvSpPr txBox="1">
            <a:spLocks noChangeArrowheads="1"/>
          </p:cNvSpPr>
          <p:nvPr/>
        </p:nvSpPr>
        <p:spPr bwMode="auto">
          <a:xfrm>
            <a:off x="3387041" y="502022"/>
            <a:ext cx="5759278" cy="369332"/>
          </a:xfrm>
          <a:prstGeom prst="rect">
            <a:avLst/>
          </a:prstGeom>
          <a:noFill/>
          <a:ln w="9525">
            <a:solidFill>
              <a:srgbClr val="1191BF"/>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defRPr/>
            </a:pPr>
            <a:r>
              <a:rPr lang="es-MX" altLang="es-CO" sz="2000" b="1" dirty="0">
                <a:latin typeface="+mn-lt"/>
                <a:cs typeface="Arial" panose="020B0604020202020204" pitchFamily="34" charset="0"/>
              </a:rPr>
              <a:t>FORTALECIMIENTO OFICINA OCCRE</a:t>
            </a:r>
            <a:endParaRPr lang="es-CO" altLang="es-CO" sz="2000" b="1" dirty="0">
              <a:latin typeface="+mn-lt"/>
              <a:cs typeface="Arial" panose="020B0604020202020204" pitchFamily="34" charset="0"/>
            </a:endParaRPr>
          </a:p>
        </p:txBody>
      </p:sp>
      <p:sp>
        <p:nvSpPr>
          <p:cNvPr id="6" name="Rectángulo 5">
            <a:extLst>
              <a:ext uri="{FF2B5EF4-FFF2-40B4-BE49-F238E27FC236}">
                <a16:creationId xmlns:a16="http://schemas.microsoft.com/office/drawing/2014/main" xmlns="" id="{6890C58B-F56D-4543-8811-02FF76BD9ED4}"/>
              </a:ext>
            </a:extLst>
          </p:cNvPr>
          <p:cNvSpPr/>
          <p:nvPr/>
        </p:nvSpPr>
        <p:spPr>
          <a:xfrm>
            <a:off x="446857" y="1347246"/>
            <a:ext cx="1564297" cy="1846892"/>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eaLnBrk="1" fontAlgn="auto" hangingPunct="1">
              <a:spcBef>
                <a:spcPts val="0"/>
              </a:spcBef>
              <a:spcAft>
                <a:spcPts val="0"/>
              </a:spcAft>
              <a:defRPr/>
            </a:pPr>
            <a:r>
              <a:rPr lang="es-CO" b="1" dirty="0"/>
              <a:t>DASH BOARD (TABLERO DE CONTROL CON INDICADORES DE GESTIÓN)</a:t>
            </a:r>
          </a:p>
        </p:txBody>
      </p:sp>
      <p:pic>
        <p:nvPicPr>
          <p:cNvPr id="12" name="Imagen 9">
            <a:extLst>
              <a:ext uri="{FF2B5EF4-FFF2-40B4-BE49-F238E27FC236}">
                <a16:creationId xmlns:a16="http://schemas.microsoft.com/office/drawing/2014/main" xmlns="" id="{C6FB5AF0-D210-9347-BCD3-B74EE089D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172" y="919120"/>
            <a:ext cx="8959270" cy="421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lamada con línea 1 12">
            <a:extLst>
              <a:ext uri="{FF2B5EF4-FFF2-40B4-BE49-F238E27FC236}">
                <a16:creationId xmlns:a16="http://schemas.microsoft.com/office/drawing/2014/main" xmlns="" id="{4BF71A5C-9E1E-0442-A7BF-5A3F2FCF096D}"/>
              </a:ext>
            </a:extLst>
          </p:cNvPr>
          <p:cNvSpPr/>
          <p:nvPr/>
        </p:nvSpPr>
        <p:spPr>
          <a:xfrm>
            <a:off x="5468263" y="5356270"/>
            <a:ext cx="2405063" cy="700088"/>
          </a:xfrm>
          <a:prstGeom prst="borderCallout1">
            <a:avLst>
              <a:gd name="adj1" fmla="val 18750"/>
              <a:gd name="adj2" fmla="val -8333"/>
              <a:gd name="adj3" fmla="val -29184"/>
              <a:gd name="adj4" fmla="val -3347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CO" dirty="0"/>
              <a:t>FORMATOS POR ÁREA</a:t>
            </a:r>
          </a:p>
        </p:txBody>
      </p:sp>
    </p:spTree>
    <p:extLst>
      <p:ext uri="{BB962C8B-B14F-4D97-AF65-F5344CB8AC3E}">
        <p14:creationId xmlns:p14="http://schemas.microsoft.com/office/powerpoint/2010/main" val="4131715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2 CuadroTexto">
            <a:extLst>
              <a:ext uri="{FF2B5EF4-FFF2-40B4-BE49-F238E27FC236}">
                <a16:creationId xmlns:a16="http://schemas.microsoft.com/office/drawing/2014/main" xmlns="" id="{36B167F3-E72C-40F6-B32A-C158FCAFBF51}"/>
              </a:ext>
            </a:extLst>
          </p:cNvPr>
          <p:cNvSpPr txBox="1">
            <a:spLocks noChangeArrowheads="1"/>
          </p:cNvSpPr>
          <p:nvPr/>
        </p:nvSpPr>
        <p:spPr bwMode="auto">
          <a:xfrm>
            <a:off x="3387041" y="502022"/>
            <a:ext cx="5759278" cy="369332"/>
          </a:xfrm>
          <a:prstGeom prst="rect">
            <a:avLst/>
          </a:prstGeom>
          <a:noFill/>
          <a:ln w="9525">
            <a:solidFill>
              <a:srgbClr val="1191BF"/>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defRPr/>
            </a:pPr>
            <a:r>
              <a:rPr lang="es-MX" altLang="es-CO" sz="2000" b="1" dirty="0">
                <a:latin typeface="+mn-lt"/>
                <a:cs typeface="Arial" panose="020B0604020202020204" pitchFamily="34" charset="0"/>
              </a:rPr>
              <a:t>FORTALECIMIENTO OFICINA OCCRE</a:t>
            </a:r>
            <a:endParaRPr lang="es-CO" altLang="es-CO" sz="2000" b="1" dirty="0">
              <a:latin typeface="+mn-lt"/>
              <a:cs typeface="Arial" panose="020B0604020202020204" pitchFamily="34" charset="0"/>
            </a:endParaRPr>
          </a:p>
        </p:txBody>
      </p:sp>
      <p:sp>
        <p:nvSpPr>
          <p:cNvPr id="6" name="Rectángulo 5">
            <a:extLst>
              <a:ext uri="{FF2B5EF4-FFF2-40B4-BE49-F238E27FC236}">
                <a16:creationId xmlns:a16="http://schemas.microsoft.com/office/drawing/2014/main" xmlns="" id="{6890C58B-F56D-4543-8811-02FF76BD9ED4}"/>
              </a:ext>
            </a:extLst>
          </p:cNvPr>
          <p:cNvSpPr/>
          <p:nvPr/>
        </p:nvSpPr>
        <p:spPr>
          <a:xfrm>
            <a:off x="446857" y="1347246"/>
            <a:ext cx="1564297" cy="1846892"/>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eaLnBrk="1" fontAlgn="auto" hangingPunct="1">
              <a:spcBef>
                <a:spcPts val="0"/>
              </a:spcBef>
              <a:spcAft>
                <a:spcPts val="0"/>
              </a:spcAft>
              <a:defRPr/>
            </a:pPr>
            <a:r>
              <a:rPr lang="es-CO" b="1" dirty="0"/>
              <a:t>DASH BOARD (TABLERO DE CONTROL CON INDICADORES DE GESTIÓN)</a:t>
            </a:r>
          </a:p>
        </p:txBody>
      </p:sp>
      <p:pic>
        <p:nvPicPr>
          <p:cNvPr id="5" name="Imagen 4">
            <a:extLst>
              <a:ext uri="{FF2B5EF4-FFF2-40B4-BE49-F238E27FC236}">
                <a16:creationId xmlns:a16="http://schemas.microsoft.com/office/drawing/2014/main" xmlns="" id="{B49F8C64-596A-DE43-9645-A5684C1C9F55}"/>
              </a:ext>
            </a:extLst>
          </p:cNvPr>
          <p:cNvPicPr>
            <a:picLocks noChangeAspect="1"/>
          </p:cNvPicPr>
          <p:nvPr/>
        </p:nvPicPr>
        <p:blipFill>
          <a:blip r:embed="rId3"/>
          <a:stretch>
            <a:fillRect/>
          </a:stretch>
        </p:blipFill>
        <p:spPr>
          <a:xfrm>
            <a:off x="2011154" y="1132927"/>
            <a:ext cx="9736545" cy="3115294"/>
          </a:xfrm>
          <a:prstGeom prst="rect">
            <a:avLst/>
          </a:prstGeom>
        </p:spPr>
      </p:pic>
      <p:sp>
        <p:nvSpPr>
          <p:cNvPr id="21" name="Llamada con línea 1 20">
            <a:extLst>
              <a:ext uri="{FF2B5EF4-FFF2-40B4-BE49-F238E27FC236}">
                <a16:creationId xmlns:a16="http://schemas.microsoft.com/office/drawing/2014/main" xmlns="" id="{BD584D81-ACB7-B241-947C-C5D9360CC169}"/>
              </a:ext>
            </a:extLst>
          </p:cNvPr>
          <p:cNvSpPr/>
          <p:nvPr/>
        </p:nvSpPr>
        <p:spPr>
          <a:xfrm>
            <a:off x="6879426" y="4467396"/>
            <a:ext cx="2154477" cy="636930"/>
          </a:xfrm>
          <a:prstGeom prst="borderCallout1">
            <a:avLst>
              <a:gd name="adj1" fmla="val 18750"/>
              <a:gd name="adj2" fmla="val -8333"/>
              <a:gd name="adj3" fmla="val -48763"/>
              <a:gd name="adj4" fmla="val -365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ÁREA TRABAJADOR FORÁNEO</a:t>
            </a:r>
          </a:p>
        </p:txBody>
      </p:sp>
    </p:spTree>
    <p:extLst>
      <p:ext uri="{BB962C8B-B14F-4D97-AF65-F5344CB8AC3E}">
        <p14:creationId xmlns:p14="http://schemas.microsoft.com/office/powerpoint/2010/main" val="1275415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B032816E-1EBD-474B-B0B6-700936C2F12D}"/>
              </a:ext>
            </a:extLst>
          </p:cNvPr>
          <p:cNvPicPr>
            <a:picLocks noChangeAspect="1"/>
          </p:cNvPicPr>
          <p:nvPr/>
        </p:nvPicPr>
        <p:blipFill>
          <a:blip r:embed="rId3"/>
          <a:srcRect/>
          <a:stretch/>
        </p:blipFill>
        <p:spPr>
          <a:xfrm>
            <a:off x="3706" y="0"/>
            <a:ext cx="12188294" cy="6857997"/>
          </a:xfrm>
          <a:prstGeom prst="rect">
            <a:avLst/>
          </a:prstGeom>
        </p:spPr>
      </p:pic>
      <p:graphicFrame>
        <p:nvGraphicFramePr>
          <p:cNvPr id="7" name="Objeto 6"/>
          <p:cNvGraphicFramePr>
            <a:graphicFrameLocks noChangeAspect="1"/>
          </p:cNvGraphicFramePr>
          <p:nvPr>
            <p:extLst>
              <p:ext uri="{D42A27DB-BD31-4B8C-83A1-F6EECF244321}">
                <p14:modId xmlns:p14="http://schemas.microsoft.com/office/powerpoint/2010/main" val="519636149"/>
              </p:ext>
            </p:extLst>
          </p:nvPr>
        </p:nvGraphicFramePr>
        <p:xfrm>
          <a:off x="4421875" y="1018262"/>
          <a:ext cx="7263295" cy="4001470"/>
        </p:xfrm>
        <a:graphic>
          <a:graphicData uri="http://schemas.openxmlformats.org/presentationml/2006/ole">
            <mc:AlternateContent xmlns:mc="http://schemas.openxmlformats.org/markup-compatibility/2006">
              <mc:Choice xmlns:v="urn:schemas-microsoft-com:vml" Requires="v">
                <p:oleObj spid="_x0000_s22542" name="Hoja de cálculo" r:id="rId4" imgW="7467726" imgH="4086422" progId="Excel.Sheet.12">
                  <p:embed/>
                </p:oleObj>
              </mc:Choice>
              <mc:Fallback>
                <p:oleObj name="Hoja de cálculo" r:id="rId4" imgW="7467726" imgH="4086422" progId="Excel.Sheet.12">
                  <p:embed/>
                  <p:pic>
                    <p:nvPicPr>
                      <p:cNvPr id="7" name="Objeto 6"/>
                      <p:cNvPicPr/>
                      <p:nvPr/>
                    </p:nvPicPr>
                    <p:blipFill>
                      <a:blip r:embed="rId5"/>
                      <a:stretch>
                        <a:fillRect/>
                      </a:stretch>
                    </p:blipFill>
                    <p:spPr>
                      <a:xfrm>
                        <a:off x="4421875" y="1018262"/>
                        <a:ext cx="7263295" cy="4001470"/>
                      </a:xfrm>
                      <a:prstGeom prst="rect">
                        <a:avLst/>
                      </a:prstGeom>
                    </p:spPr>
                  </p:pic>
                </p:oleObj>
              </mc:Fallback>
            </mc:AlternateContent>
          </a:graphicData>
        </a:graphic>
      </p:graphicFrame>
      <p:pic>
        <p:nvPicPr>
          <p:cNvPr id="9" name="Picture 3"/>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137" y="1154742"/>
            <a:ext cx="3833758" cy="1956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9" descr="C:\Users\ghernandez\Downloads\WhatsApp Image 2021-12-06 at 16.14.18 (2).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137" y="3260280"/>
            <a:ext cx="3833758" cy="1759452"/>
          </a:xfrm>
          <a:prstGeom prst="rect">
            <a:avLst/>
          </a:prstGeom>
          <a:noFill/>
          <a:ln>
            <a:noFill/>
          </a:ln>
        </p:spPr>
      </p:pic>
      <p:sp>
        <p:nvSpPr>
          <p:cNvPr id="2" name="Rectángulo 1"/>
          <p:cNvSpPr/>
          <p:nvPr/>
        </p:nvSpPr>
        <p:spPr>
          <a:xfrm>
            <a:off x="150125" y="14279"/>
            <a:ext cx="11941791" cy="954107"/>
          </a:xfrm>
          <a:prstGeom prst="rect">
            <a:avLst/>
          </a:prstGeom>
          <a:noFill/>
        </p:spPr>
        <p:txBody>
          <a:bodyPr wrap="square" lIns="91440" tIns="45720" rIns="91440" bIns="45720">
            <a:spAutoFit/>
          </a:bodyPr>
          <a:lstStyle/>
          <a:p>
            <a:pPr algn="ctr"/>
            <a:r>
              <a:rPr lang="es-E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PROGRAMA: EMPRENDIMIENTO Y FORMACIÓN DE CAPITAL HUMANO PERTINENTE PARA LA COMPETITIVIDAD Y EL DESARROLLO ECONÓMICO</a:t>
            </a:r>
          </a:p>
        </p:txBody>
      </p:sp>
    </p:spTree>
    <p:extLst>
      <p:ext uri="{BB962C8B-B14F-4D97-AF65-F5344CB8AC3E}">
        <p14:creationId xmlns:p14="http://schemas.microsoft.com/office/powerpoint/2010/main" val="14309941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2 CuadroTexto">
            <a:extLst>
              <a:ext uri="{FF2B5EF4-FFF2-40B4-BE49-F238E27FC236}">
                <a16:creationId xmlns:a16="http://schemas.microsoft.com/office/drawing/2014/main" xmlns="" id="{36B167F3-E72C-40F6-B32A-C158FCAFBF51}"/>
              </a:ext>
            </a:extLst>
          </p:cNvPr>
          <p:cNvSpPr txBox="1">
            <a:spLocks noChangeArrowheads="1"/>
          </p:cNvSpPr>
          <p:nvPr/>
        </p:nvSpPr>
        <p:spPr bwMode="auto">
          <a:xfrm>
            <a:off x="3487250" y="291152"/>
            <a:ext cx="5759278" cy="369332"/>
          </a:xfrm>
          <a:prstGeom prst="rect">
            <a:avLst/>
          </a:prstGeom>
          <a:noFill/>
          <a:ln w="9525">
            <a:solidFill>
              <a:srgbClr val="1191BF"/>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ts val="0"/>
              </a:spcBef>
              <a:buNone/>
              <a:defRPr/>
            </a:pPr>
            <a:r>
              <a:rPr lang="es-CO" sz="2000" b="1" dirty="0"/>
              <a:t>PLAN DE CHOQUE HURACÁN PROVIDENCIA</a:t>
            </a:r>
          </a:p>
        </p:txBody>
      </p:sp>
      <p:pic>
        <p:nvPicPr>
          <p:cNvPr id="6" name="Imagen 8" descr="Un par de personas de pie&#10;&#10;Descripción generada automáticamente con confianza baja">
            <a:extLst>
              <a:ext uri="{FF2B5EF4-FFF2-40B4-BE49-F238E27FC236}">
                <a16:creationId xmlns:a16="http://schemas.microsoft.com/office/drawing/2014/main" xmlns="" id="{0B23C6E9-43B3-7A48-8E03-981F09970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12296" r="2139" b="17891"/>
          <a:stretch>
            <a:fillRect/>
          </a:stretch>
        </p:blipFill>
        <p:spPr bwMode="auto">
          <a:xfrm>
            <a:off x="613493" y="1085150"/>
            <a:ext cx="1741487"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xmlns="" id="{4C839A02-9491-1841-9225-5D17B26FB2E6}"/>
              </a:ext>
            </a:extLst>
          </p:cNvPr>
          <p:cNvPicPr>
            <a:picLocks noChangeAspect="1"/>
          </p:cNvPicPr>
          <p:nvPr/>
        </p:nvPicPr>
        <p:blipFill rotWithShape="1">
          <a:blip r:embed="rId4"/>
          <a:srcRect l="1" r="18900" b="2585"/>
          <a:stretch/>
        </p:blipFill>
        <p:spPr>
          <a:xfrm>
            <a:off x="2355751" y="1085554"/>
            <a:ext cx="1834551" cy="1239529"/>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xmlns="" id="{7CC34207-6678-9A44-BD6A-BDCD96BBEDF7}"/>
              </a:ext>
            </a:extLst>
          </p:cNvPr>
          <p:cNvPicPr>
            <a:picLocks noChangeAspect="1"/>
          </p:cNvPicPr>
          <p:nvPr/>
        </p:nvPicPr>
        <p:blipFill rotWithShape="1">
          <a:blip r:embed="rId5"/>
          <a:srcRect t="10314" r="16478"/>
          <a:stretch/>
        </p:blipFill>
        <p:spPr>
          <a:xfrm>
            <a:off x="2355751" y="2305026"/>
            <a:ext cx="1834551" cy="1477449"/>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9" name="Rectángulo 15">
            <a:extLst>
              <a:ext uri="{FF2B5EF4-FFF2-40B4-BE49-F238E27FC236}">
                <a16:creationId xmlns:a16="http://schemas.microsoft.com/office/drawing/2014/main" xmlns="" id="{AC8D21FA-CF99-C547-8CE3-F52CE2761D2E}"/>
              </a:ext>
            </a:extLst>
          </p:cNvPr>
          <p:cNvSpPr>
            <a:spLocks noChangeArrowheads="1"/>
          </p:cNvSpPr>
          <p:nvPr/>
        </p:nvSpPr>
        <p:spPr bwMode="auto">
          <a:xfrm>
            <a:off x="613493" y="3771945"/>
            <a:ext cx="37496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s-CO" altLang="es-CO" sz="1800" dirty="0">
                <a:solidFill>
                  <a:srgbClr val="002060"/>
                </a:solidFill>
              </a:rPr>
              <a:t>Puestos de control con personal contratista, en los diferentes puntos de ingreso de embarcaciones marítimas, para el debido proceso de control migratorio.</a:t>
            </a:r>
            <a:endParaRPr lang="es-CO" altLang="es-CO" sz="1800" dirty="0"/>
          </a:p>
        </p:txBody>
      </p:sp>
      <p:graphicFrame>
        <p:nvGraphicFramePr>
          <p:cNvPr id="10" name="Diagrama 9">
            <a:extLst>
              <a:ext uri="{FF2B5EF4-FFF2-40B4-BE49-F238E27FC236}">
                <a16:creationId xmlns:a16="http://schemas.microsoft.com/office/drawing/2014/main" xmlns="" id="{065A8281-447E-8D47-B78D-33723C86DE81}"/>
              </a:ext>
            </a:extLst>
          </p:cNvPr>
          <p:cNvGraphicFramePr/>
          <p:nvPr>
            <p:extLst/>
          </p:nvPr>
        </p:nvGraphicFramePr>
        <p:xfrm>
          <a:off x="4626278" y="871354"/>
          <a:ext cx="7365771" cy="48842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606264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2 CuadroTexto">
            <a:extLst>
              <a:ext uri="{FF2B5EF4-FFF2-40B4-BE49-F238E27FC236}">
                <a16:creationId xmlns:a16="http://schemas.microsoft.com/office/drawing/2014/main" xmlns="" id="{36B167F3-E72C-40F6-B32A-C158FCAFBF51}"/>
              </a:ext>
            </a:extLst>
          </p:cNvPr>
          <p:cNvSpPr txBox="1">
            <a:spLocks noChangeArrowheads="1"/>
          </p:cNvSpPr>
          <p:nvPr/>
        </p:nvSpPr>
        <p:spPr bwMode="auto">
          <a:xfrm>
            <a:off x="3487250" y="291152"/>
            <a:ext cx="5759278" cy="369332"/>
          </a:xfrm>
          <a:prstGeom prst="rect">
            <a:avLst/>
          </a:prstGeom>
          <a:noFill/>
          <a:ln w="9525">
            <a:solidFill>
              <a:srgbClr val="1191BF"/>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ts val="0"/>
              </a:spcBef>
              <a:buNone/>
              <a:defRPr/>
            </a:pPr>
            <a:r>
              <a:rPr lang="es-CO" sz="2000" b="1" dirty="0"/>
              <a:t>PLAN DE CHOQUE HURACÁN PROVIDENCIA</a:t>
            </a:r>
          </a:p>
        </p:txBody>
      </p:sp>
      <p:sp>
        <p:nvSpPr>
          <p:cNvPr id="11" name="Rectángulo 10">
            <a:extLst>
              <a:ext uri="{FF2B5EF4-FFF2-40B4-BE49-F238E27FC236}">
                <a16:creationId xmlns:a16="http://schemas.microsoft.com/office/drawing/2014/main" xmlns="" id="{FA0DC6B3-DD06-CA46-A104-ACDED46D60DA}"/>
              </a:ext>
            </a:extLst>
          </p:cNvPr>
          <p:cNvSpPr/>
          <p:nvPr/>
        </p:nvSpPr>
        <p:spPr>
          <a:xfrm>
            <a:off x="795557" y="4219124"/>
            <a:ext cx="11142663" cy="566737"/>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just" eaLnBrk="1" fontAlgn="auto" hangingPunct="1">
              <a:spcBef>
                <a:spcPts val="0"/>
              </a:spcBef>
              <a:spcAft>
                <a:spcPts val="0"/>
              </a:spcAft>
              <a:defRPr/>
            </a:pPr>
            <a:r>
              <a:rPr lang="es-ES" dirty="0">
                <a:solidFill>
                  <a:srgbClr val="002060"/>
                </a:solidFill>
              </a:rPr>
              <a:t>REPORTE CANTIDAD DE PERSONAS QUE SALIERON Y ENTRARON DE PROVIDENCIA DURANTE EL MES DE DICIEMBRE 2020 Y ENERO 2021.</a:t>
            </a:r>
            <a:endParaRPr lang="es-CO" b="1" dirty="0"/>
          </a:p>
        </p:txBody>
      </p:sp>
      <p:graphicFrame>
        <p:nvGraphicFramePr>
          <p:cNvPr id="12" name="Diagrama 11">
            <a:extLst>
              <a:ext uri="{FF2B5EF4-FFF2-40B4-BE49-F238E27FC236}">
                <a16:creationId xmlns:a16="http://schemas.microsoft.com/office/drawing/2014/main" xmlns="" id="{302624B4-AEBD-D84B-BF85-52797FB56113}"/>
              </a:ext>
            </a:extLst>
          </p:cNvPr>
          <p:cNvGraphicFramePr/>
          <p:nvPr>
            <p:extLst/>
          </p:nvPr>
        </p:nvGraphicFramePr>
        <p:xfrm>
          <a:off x="2303198" y="1251563"/>
          <a:ext cx="7569200" cy="2624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uadroTexto 2">
            <a:extLst>
              <a:ext uri="{FF2B5EF4-FFF2-40B4-BE49-F238E27FC236}">
                <a16:creationId xmlns:a16="http://schemas.microsoft.com/office/drawing/2014/main" xmlns="" id="{522E7904-16EB-144F-AFD8-68FCEAA594AE}"/>
              </a:ext>
            </a:extLst>
          </p:cNvPr>
          <p:cNvSpPr txBox="1">
            <a:spLocks noChangeArrowheads="1"/>
          </p:cNvSpPr>
          <p:nvPr/>
        </p:nvSpPr>
        <p:spPr bwMode="auto">
          <a:xfrm>
            <a:off x="1862931" y="660484"/>
            <a:ext cx="84661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dirty="0"/>
              <a:t>RECOPILACIÓN DE INFORMACIÓN MIGRATORIA DE PROVIDENCIANOS DURANTE LA EMERGENCIA POR HURACAN IOTA</a:t>
            </a:r>
          </a:p>
        </p:txBody>
      </p:sp>
    </p:spTree>
    <p:extLst>
      <p:ext uri="{BB962C8B-B14F-4D97-AF65-F5344CB8AC3E}">
        <p14:creationId xmlns:p14="http://schemas.microsoft.com/office/powerpoint/2010/main" val="29291095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EE1B02D3-9523-4CDB-9CDE-C7F2D291376E}"/>
              </a:ext>
            </a:extLst>
          </p:cNvPr>
          <p:cNvPicPr>
            <a:picLocks noChangeAspect="1"/>
          </p:cNvPicPr>
          <p:nvPr/>
        </p:nvPicPr>
        <p:blipFill rotWithShape="1">
          <a:blip r:embed="rId2"/>
          <a:srcRect l="30" t="69352" r="-30" b="434"/>
          <a:stretch/>
        </p:blipFill>
        <p:spPr>
          <a:xfrm>
            <a:off x="3706" y="4785861"/>
            <a:ext cx="12188294" cy="2072139"/>
          </a:xfrm>
          <a:prstGeom prst="rect">
            <a:avLst/>
          </a:prstGeom>
        </p:spPr>
      </p:pic>
      <p:sp>
        <p:nvSpPr>
          <p:cNvPr id="4" name="2 CuadroTexto">
            <a:extLst>
              <a:ext uri="{FF2B5EF4-FFF2-40B4-BE49-F238E27FC236}">
                <a16:creationId xmlns:a16="http://schemas.microsoft.com/office/drawing/2014/main" xmlns="" id="{36B167F3-E72C-40F6-B32A-C158FCAFBF51}"/>
              </a:ext>
            </a:extLst>
          </p:cNvPr>
          <p:cNvSpPr txBox="1">
            <a:spLocks noChangeArrowheads="1"/>
          </p:cNvSpPr>
          <p:nvPr/>
        </p:nvSpPr>
        <p:spPr bwMode="auto">
          <a:xfrm>
            <a:off x="3487250" y="291152"/>
            <a:ext cx="5759278" cy="369332"/>
          </a:xfrm>
          <a:prstGeom prst="rect">
            <a:avLst/>
          </a:prstGeom>
          <a:noFill/>
          <a:ln w="9525">
            <a:solidFill>
              <a:srgbClr val="1191BF"/>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ts val="0"/>
              </a:spcBef>
              <a:buNone/>
              <a:defRPr/>
            </a:pPr>
            <a:r>
              <a:rPr lang="es-CO" sz="2000" b="1" dirty="0"/>
              <a:t>CELEBRACIÓN 30 AÑOS OCCRE</a:t>
            </a:r>
          </a:p>
        </p:txBody>
      </p:sp>
      <p:sp>
        <p:nvSpPr>
          <p:cNvPr id="11" name="Rectángulo 10">
            <a:extLst>
              <a:ext uri="{FF2B5EF4-FFF2-40B4-BE49-F238E27FC236}">
                <a16:creationId xmlns:a16="http://schemas.microsoft.com/office/drawing/2014/main" xmlns="" id="{FA0DC6B3-DD06-CA46-A104-ACDED46D60DA}"/>
              </a:ext>
            </a:extLst>
          </p:cNvPr>
          <p:cNvSpPr/>
          <p:nvPr/>
        </p:nvSpPr>
        <p:spPr>
          <a:xfrm>
            <a:off x="632718" y="856375"/>
            <a:ext cx="11142663" cy="566737"/>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just" eaLnBrk="1" fontAlgn="auto" hangingPunct="1">
              <a:spcBef>
                <a:spcPts val="0"/>
              </a:spcBef>
              <a:spcAft>
                <a:spcPts val="0"/>
              </a:spcAft>
              <a:defRPr/>
            </a:pPr>
            <a:r>
              <a:rPr lang="es-ES" dirty="0">
                <a:solidFill>
                  <a:srgbClr val="002060"/>
                </a:solidFill>
              </a:rPr>
              <a:t>ACTO CONMEMORATIVO EN COMPAÑÍA DE LA JUNTA DIRECTIVA DE LA OCCRE, LAS AUTORIDADES DEL DEPARTAMENTO, LIDERES DE LA COMUNIDAD RAIZAL, SECRETARIOS DE DESPACHO Y COLABORADORES DE LA ENTIDAD.</a:t>
            </a:r>
          </a:p>
          <a:p>
            <a:pPr algn="just" eaLnBrk="1" fontAlgn="auto" hangingPunct="1">
              <a:spcBef>
                <a:spcPts val="0"/>
              </a:spcBef>
              <a:spcAft>
                <a:spcPts val="0"/>
              </a:spcAft>
              <a:defRPr/>
            </a:pPr>
            <a:endParaRPr lang="es-ES" dirty="0">
              <a:solidFill>
                <a:srgbClr val="002060"/>
              </a:solidFill>
            </a:endParaRPr>
          </a:p>
        </p:txBody>
      </p:sp>
      <p:pic>
        <p:nvPicPr>
          <p:cNvPr id="5" name="Imagen 4">
            <a:extLst>
              <a:ext uri="{FF2B5EF4-FFF2-40B4-BE49-F238E27FC236}">
                <a16:creationId xmlns:a16="http://schemas.microsoft.com/office/drawing/2014/main" xmlns="" id="{AC66CEF3-C343-AC4C-8BB5-4DC99684C672}"/>
              </a:ext>
            </a:extLst>
          </p:cNvPr>
          <p:cNvPicPr>
            <a:picLocks noChangeAspect="1"/>
          </p:cNvPicPr>
          <p:nvPr/>
        </p:nvPicPr>
        <p:blipFill>
          <a:blip r:embed="rId3"/>
          <a:stretch>
            <a:fillRect/>
          </a:stretch>
        </p:blipFill>
        <p:spPr>
          <a:xfrm>
            <a:off x="632718" y="1900352"/>
            <a:ext cx="3075004" cy="2048721"/>
          </a:xfrm>
          <a:prstGeom prst="rect">
            <a:avLst/>
          </a:prstGeom>
        </p:spPr>
      </p:pic>
      <p:pic>
        <p:nvPicPr>
          <p:cNvPr id="7" name="Imagen 6">
            <a:extLst>
              <a:ext uri="{FF2B5EF4-FFF2-40B4-BE49-F238E27FC236}">
                <a16:creationId xmlns:a16="http://schemas.microsoft.com/office/drawing/2014/main" xmlns="" id="{4D914598-C831-0A49-A34F-1DD909A5AFF2}"/>
              </a:ext>
            </a:extLst>
          </p:cNvPr>
          <p:cNvPicPr>
            <a:picLocks noChangeAspect="1"/>
          </p:cNvPicPr>
          <p:nvPr/>
        </p:nvPicPr>
        <p:blipFill>
          <a:blip r:embed="rId4"/>
          <a:stretch>
            <a:fillRect/>
          </a:stretch>
        </p:blipFill>
        <p:spPr>
          <a:xfrm>
            <a:off x="3895240" y="1862354"/>
            <a:ext cx="3169439" cy="2111639"/>
          </a:xfrm>
          <a:prstGeom prst="rect">
            <a:avLst/>
          </a:prstGeom>
        </p:spPr>
      </p:pic>
      <p:pic>
        <p:nvPicPr>
          <p:cNvPr id="14" name="Imagen 13">
            <a:extLst>
              <a:ext uri="{FF2B5EF4-FFF2-40B4-BE49-F238E27FC236}">
                <a16:creationId xmlns:a16="http://schemas.microsoft.com/office/drawing/2014/main" xmlns="" id="{0A70AB47-C469-7A41-A4DA-E65EBC48F9A8}"/>
              </a:ext>
            </a:extLst>
          </p:cNvPr>
          <p:cNvPicPr>
            <a:picLocks noChangeAspect="1"/>
          </p:cNvPicPr>
          <p:nvPr/>
        </p:nvPicPr>
        <p:blipFill rotWithShape="1">
          <a:blip r:embed="rId5"/>
          <a:srcRect l="43386"/>
          <a:stretch/>
        </p:blipFill>
        <p:spPr>
          <a:xfrm>
            <a:off x="3895241" y="4157292"/>
            <a:ext cx="1691368" cy="1990458"/>
          </a:xfrm>
          <a:prstGeom prst="rect">
            <a:avLst/>
          </a:prstGeom>
        </p:spPr>
      </p:pic>
      <p:pic>
        <p:nvPicPr>
          <p:cNvPr id="16" name="Imagen 15">
            <a:extLst>
              <a:ext uri="{FF2B5EF4-FFF2-40B4-BE49-F238E27FC236}">
                <a16:creationId xmlns:a16="http://schemas.microsoft.com/office/drawing/2014/main" xmlns="" id="{E0531F30-300D-2B46-A35E-1D8DE0921DD0}"/>
              </a:ext>
            </a:extLst>
          </p:cNvPr>
          <p:cNvPicPr>
            <a:picLocks noChangeAspect="1"/>
          </p:cNvPicPr>
          <p:nvPr/>
        </p:nvPicPr>
        <p:blipFill>
          <a:blip r:embed="rId6"/>
          <a:stretch>
            <a:fillRect/>
          </a:stretch>
        </p:blipFill>
        <p:spPr>
          <a:xfrm>
            <a:off x="7361912" y="1837434"/>
            <a:ext cx="3169439" cy="2111639"/>
          </a:xfrm>
          <a:prstGeom prst="rect">
            <a:avLst/>
          </a:prstGeom>
        </p:spPr>
      </p:pic>
      <p:pic>
        <p:nvPicPr>
          <p:cNvPr id="6" name="Imagen 5">
            <a:extLst>
              <a:ext uri="{FF2B5EF4-FFF2-40B4-BE49-F238E27FC236}">
                <a16:creationId xmlns:a16="http://schemas.microsoft.com/office/drawing/2014/main" xmlns="" id="{E0E4E37B-A8EC-7C44-9E7F-2F12554E6346}"/>
              </a:ext>
            </a:extLst>
          </p:cNvPr>
          <p:cNvPicPr>
            <a:picLocks noChangeAspect="1"/>
          </p:cNvPicPr>
          <p:nvPr/>
        </p:nvPicPr>
        <p:blipFill>
          <a:blip r:embed="rId7"/>
          <a:stretch>
            <a:fillRect/>
          </a:stretch>
        </p:blipFill>
        <p:spPr>
          <a:xfrm>
            <a:off x="5882104" y="4157291"/>
            <a:ext cx="2959616" cy="1971844"/>
          </a:xfrm>
          <a:prstGeom prst="rect">
            <a:avLst/>
          </a:prstGeom>
        </p:spPr>
      </p:pic>
    </p:spTree>
    <p:extLst>
      <p:ext uri="{BB962C8B-B14F-4D97-AF65-F5344CB8AC3E}">
        <p14:creationId xmlns:p14="http://schemas.microsoft.com/office/powerpoint/2010/main" val="189569460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1912</TotalTime>
  <Words>4182</Words>
  <Application>Microsoft Office PowerPoint</Application>
  <PresentationFormat>Panorámica</PresentationFormat>
  <Paragraphs>669</Paragraphs>
  <Slides>92</Slides>
  <Notes>4</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2</vt:i4>
      </vt:variant>
      <vt:variant>
        <vt:lpstr>Títulos de diapositiva</vt:lpstr>
      </vt:variant>
      <vt:variant>
        <vt:i4>92</vt:i4>
      </vt:variant>
    </vt:vector>
  </HeadingPairs>
  <TitlesOfParts>
    <vt:vector size="104" baseType="lpstr">
      <vt:lpstr>Amasis MT Pro Light</vt:lpstr>
      <vt:lpstr>Arial</vt:lpstr>
      <vt:lpstr>Calibri</vt:lpstr>
      <vt:lpstr>Calibri Light</vt:lpstr>
      <vt:lpstr>Gotham Bold</vt:lpstr>
      <vt:lpstr>Gotham Medium</vt:lpstr>
      <vt:lpstr>Tahoma</vt:lpstr>
      <vt:lpstr>Times New Roman</vt:lpstr>
      <vt:lpstr>Wingdings</vt:lpstr>
      <vt:lpstr>Tema de Office</vt:lpstr>
      <vt:lpstr>Hoja de cálculo</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SECRETARIA DE MOVILIDAD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OFICINA DE CONTROL, CIRCULACIÓN Y RESIDENCIA - OCCRE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GIGLIOLA CORPUS</cp:lastModifiedBy>
  <cp:revision>131</cp:revision>
  <dcterms:created xsi:type="dcterms:W3CDTF">2021-03-01T21:25:27Z</dcterms:created>
  <dcterms:modified xsi:type="dcterms:W3CDTF">2022-01-31T16:20:44Z</dcterms:modified>
</cp:coreProperties>
</file>