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2" r:id="rId2"/>
    <p:sldId id="287" r:id="rId3"/>
    <p:sldId id="288" r:id="rId4"/>
    <p:sldId id="289" r:id="rId5"/>
    <p:sldId id="290" r:id="rId6"/>
    <p:sldId id="291" r:id="rId7"/>
    <p:sldId id="293" r:id="rId8"/>
    <p:sldId id="294" r:id="rId9"/>
    <p:sldId id="272" r:id="rId10"/>
  </p:sldIdLst>
  <p:sldSz cx="9144000" cy="6858000" type="screen4x3"/>
  <p:notesSz cx="6954838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584C"/>
    <a:srgbClr val="FF9900"/>
    <a:srgbClr val="F8F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43" autoAdjust="0"/>
  </p:normalViewPr>
  <p:slideViewPr>
    <p:cSldViewPr>
      <p:cViewPr>
        <p:scale>
          <a:sx n="75" d="100"/>
          <a:sy n="75" d="100"/>
        </p:scale>
        <p:origin x="-266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4DF9793-69B7-430B-94CC-4B2B5CD4CDEC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9467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3A90564-4FB3-4A2D-98DC-6B7D1A54E41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8614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1E2C552-7E7E-450B-A24B-4AB739F1376C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5" y="4421824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7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125F726-B2BF-4A7B-A1F3-FB5DB9BE02D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55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28" indent="-28570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1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38" indent="-2285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62" indent="-2285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8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1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37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63" indent="-22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B020A6-CB80-4923-9660-6E754D78BE78}" type="slidenum">
              <a:rPr lang="es-CO" altLang="es-ES" smtClean="0"/>
              <a:pPr eaLnBrk="1" hangingPunct="1"/>
              <a:t>1</a:t>
            </a:fld>
            <a:endParaRPr lang="es-CO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726-B2BF-4A7B-A1F3-FB5DB9BE02DA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2308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726-B2BF-4A7B-A1F3-FB5DB9BE02DA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2308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726-B2BF-4A7B-A1F3-FB5DB9BE02DA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2308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726-B2BF-4A7B-A1F3-FB5DB9BE02DA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2308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726-B2BF-4A7B-A1F3-FB5DB9BE02DA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2308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726-B2BF-4A7B-A1F3-FB5DB9BE02DA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2308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F726-B2BF-4A7B-A1F3-FB5DB9BE02DA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230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0914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9579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0693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8377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165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4511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258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99648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0855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2645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35497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1E07-53BA-4735-B15F-E75C2E819BF7}" type="datetimeFigureOut">
              <a:rPr lang="es-CO" smtClean="0"/>
              <a:pPr/>
              <a:t>26/03/2014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483B0-77C2-4846-9114-9D788E15ADF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59993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Hoja_de_c_lculo_de_Microsoft_Office_Excel1.xlsx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Hoja_de_c_lculo_de_Microsoft_Office_Excel2.xlsx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Hoja_de_c_lculo_de_Microsoft_Office_Excel3.xlsx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Hoja_de_c_lculo_de_Microsoft_Office_Excel4.xlsx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 descr="comunicad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altLang="es-ES" sz="4000" dirty="0" smtClean="0">
                <a:latin typeface="Copperplate Gothic Light" pitchFamily="34" charset="0"/>
              </a:rPr>
              <a:t>INFORME DE GESTION</a:t>
            </a:r>
            <a:br>
              <a:rPr lang="es-CO" altLang="es-ES" sz="4000" dirty="0" smtClean="0">
                <a:latin typeface="Copperplate Gothic Light" pitchFamily="34" charset="0"/>
              </a:rPr>
            </a:br>
            <a:r>
              <a:rPr lang="es-CO" altLang="es-ES" sz="4000" dirty="0" smtClean="0">
                <a:latin typeface="Copperplate Gothic Light" pitchFamily="34" charset="0"/>
              </a:rPr>
              <a:t>VIGENCIA FISCAL 2013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PLAN DE DESARROLLO DEPARTAMENTAL 2012 – 2015</a:t>
            </a:r>
          </a:p>
          <a:p>
            <a:pPr>
              <a:defRPr/>
            </a:pP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SECRETARIA DE PLANEACION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4196" y="4969780"/>
            <a:ext cx="1554088" cy="15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36512" y="1412776"/>
            <a:ext cx="504056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-32708" y="3068960"/>
            <a:ext cx="500252" cy="17281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0" y="4941168"/>
            <a:ext cx="467544" cy="1656183"/>
          </a:xfrm>
          <a:prstGeom prst="rect">
            <a:avLst/>
          </a:prstGeom>
          <a:solidFill>
            <a:srgbClr val="34BD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3 Imagen" descr="imagen gobier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31723"/>
            <a:ext cx="900100" cy="8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39552" y="1124744"/>
          <a:ext cx="8532439" cy="5544615"/>
        </p:xfrm>
        <a:graphic>
          <a:graphicData uri="http://schemas.openxmlformats.org/drawingml/2006/table">
            <a:tbl>
              <a:tblPr/>
              <a:tblGrid>
                <a:gridCol w="1426436"/>
                <a:gridCol w="1138530"/>
                <a:gridCol w="1426436"/>
                <a:gridCol w="1033839"/>
                <a:gridCol w="889885"/>
                <a:gridCol w="353338"/>
                <a:gridCol w="353338"/>
                <a:gridCol w="392596"/>
                <a:gridCol w="1518041"/>
              </a:tblGrid>
              <a:tr h="260790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TABLERO DE CONTROL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945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SECRETARIA DE PLANEACION -FECHA DE CORTE DICIEMBRE 31 DEL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91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Programa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Subprograma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indicador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Meta Cuatrenio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Avance físico de la Meta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Avance físico de la Meta del cuatrienio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</a:tr>
              <a:tr h="37190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E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494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13493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AL NIÑO DARLE AMOR Y CUIDADO, NO UN TRABAJO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Ninguno Trabajando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 2015 Haber realizado y mantener actualizado una (1) caracterización de los niños y niñas que se encuentran trabajando en el territorio insular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Documento realizado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9C0006"/>
                          </a:solidFill>
                          <a:latin typeface="Arial Narrow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6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 2015 Haber implementado y mantenido un (1) programa para disminuir y/o erradicar el trabajo infantil en el  territorio insular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Programa implementado y mantenido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9C0006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9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 2015 Haber realizado quince (15) talleres de sensibilización a la comunidad para disminuir y/o erradicar en trabajo infantil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Número de talleres realizados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9C0006"/>
                          </a:solidFill>
                          <a:latin typeface="Arial Narrow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3 Imagen" descr="F:\CapturaGo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2007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05569"/>
            <a:ext cx="309634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29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36512" y="1412776"/>
            <a:ext cx="504056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-32708" y="3068960"/>
            <a:ext cx="500252" cy="17281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0" y="4941168"/>
            <a:ext cx="467544" cy="1656183"/>
          </a:xfrm>
          <a:prstGeom prst="rect">
            <a:avLst/>
          </a:prstGeom>
          <a:solidFill>
            <a:srgbClr val="34BD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3 Imagen" descr="imagen gobiern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31723"/>
            <a:ext cx="900100" cy="8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115616" y="332656"/>
            <a:ext cx="727280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Copperplate Gothic Light" pitchFamily="34" charset="0"/>
              </a:rPr>
              <a:t>INFORME EJECUTIVO  Plan de desarrollo 2012 – 2015 </a:t>
            </a:r>
            <a:endParaRPr lang="es-CO" sz="2400" b="1" dirty="0" smtClean="0">
              <a:latin typeface="Copperplate Gothic Light" pitchFamily="34" charset="0"/>
            </a:endParaRPr>
          </a:p>
          <a:p>
            <a:r>
              <a:rPr lang="es-CO" sz="2400" b="1" dirty="0" smtClean="0">
                <a:latin typeface="Copperplate Gothic Light" pitchFamily="34" charset="0"/>
              </a:rPr>
              <a:t>VIENCIA FISCAL 2013</a:t>
            </a:r>
            <a:endParaRPr lang="es-CO" sz="2400" b="1" dirty="0">
              <a:latin typeface="Copperplate Gothic Light" pitchFamily="34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9416171"/>
              </p:ext>
            </p:extLst>
          </p:nvPr>
        </p:nvGraphicFramePr>
        <p:xfrm>
          <a:off x="755576" y="1052737"/>
          <a:ext cx="8208911" cy="5544614"/>
        </p:xfrm>
        <a:graphic>
          <a:graphicData uri="http://schemas.openxmlformats.org/presentationml/2006/ole">
            <p:oleObj spid="_x0000_s2061" name="Hoja de cálculo" r:id="rId5" imgW="8153579" imgH="921076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986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36512" y="1412776"/>
            <a:ext cx="504056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-32708" y="3068960"/>
            <a:ext cx="500252" cy="17281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0" y="4941168"/>
            <a:ext cx="467544" cy="1656183"/>
          </a:xfrm>
          <a:prstGeom prst="rect">
            <a:avLst/>
          </a:prstGeom>
          <a:solidFill>
            <a:srgbClr val="34BD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3 Imagen" descr="imagen gobiern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31723"/>
            <a:ext cx="900100" cy="8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8330090"/>
              </p:ext>
            </p:extLst>
          </p:nvPr>
        </p:nvGraphicFramePr>
        <p:xfrm>
          <a:off x="719572" y="1115617"/>
          <a:ext cx="8064896" cy="5481734"/>
        </p:xfrm>
        <a:graphic>
          <a:graphicData uri="http://schemas.openxmlformats.org/presentationml/2006/ole">
            <p:oleObj spid="_x0000_s3085" name="Hoja de cálculo" r:id="rId5" imgW="8153579" imgH="11553720" progId="Excel.Sheet.12">
              <p:embed/>
            </p:oleObj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1115616" y="332656"/>
            <a:ext cx="727280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Copperplate Gothic Light" pitchFamily="34" charset="0"/>
              </a:rPr>
              <a:t>INFORME EJECUTIVO  Plan de desarrollo 2012 – 2015 </a:t>
            </a:r>
            <a:endParaRPr lang="es-CO" sz="2400" b="1" dirty="0" smtClean="0">
              <a:latin typeface="Copperplate Gothic Light" pitchFamily="34" charset="0"/>
            </a:endParaRPr>
          </a:p>
          <a:p>
            <a:r>
              <a:rPr lang="es-CO" sz="2400" b="1" dirty="0" smtClean="0">
                <a:latin typeface="Copperplate Gothic Light" pitchFamily="34" charset="0"/>
              </a:rPr>
              <a:t>VIENCIA FISCAL 2013</a:t>
            </a:r>
            <a:endParaRPr lang="es-CO" sz="2400" b="1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9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36512" y="1412776"/>
            <a:ext cx="504056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-32708" y="3068960"/>
            <a:ext cx="500252" cy="17281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0" y="4941168"/>
            <a:ext cx="467544" cy="1656183"/>
          </a:xfrm>
          <a:prstGeom prst="rect">
            <a:avLst/>
          </a:prstGeom>
          <a:solidFill>
            <a:srgbClr val="34BD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3 Imagen" descr="imagen gobiern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31723"/>
            <a:ext cx="900100" cy="8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9022680"/>
              </p:ext>
            </p:extLst>
          </p:nvPr>
        </p:nvGraphicFramePr>
        <p:xfrm>
          <a:off x="783332" y="1412776"/>
          <a:ext cx="8153400" cy="5184575"/>
        </p:xfrm>
        <a:graphic>
          <a:graphicData uri="http://schemas.openxmlformats.org/presentationml/2006/ole">
            <p:oleObj spid="_x0000_s4108" name="Hoja de cálculo" r:id="rId5" imgW="8153579" imgH="4752949" progId="Excel.Sheet.12">
              <p:embed/>
            </p:oleObj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1115616" y="332656"/>
            <a:ext cx="727280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Copperplate Gothic Light" pitchFamily="34" charset="0"/>
              </a:rPr>
              <a:t>INFORME EJECUTIVO  Plan de desarrollo 2012 – 2015 </a:t>
            </a:r>
            <a:endParaRPr lang="es-CO" sz="2400" b="1" dirty="0" smtClean="0">
              <a:latin typeface="Copperplate Gothic Light" pitchFamily="34" charset="0"/>
            </a:endParaRPr>
          </a:p>
          <a:p>
            <a:r>
              <a:rPr lang="es-CO" sz="2400" b="1" dirty="0" smtClean="0">
                <a:latin typeface="Copperplate Gothic Light" pitchFamily="34" charset="0"/>
              </a:rPr>
              <a:t>VIENCIA FISCAL 2013</a:t>
            </a:r>
            <a:endParaRPr lang="es-CO" sz="2400" b="1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4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36512" y="1412776"/>
            <a:ext cx="504056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-32708" y="3068960"/>
            <a:ext cx="500252" cy="17281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0" y="4941168"/>
            <a:ext cx="467544" cy="1656183"/>
          </a:xfrm>
          <a:prstGeom prst="rect">
            <a:avLst/>
          </a:prstGeom>
          <a:solidFill>
            <a:srgbClr val="34BD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3 Imagen" descr="imagen gobiern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31723"/>
            <a:ext cx="900100" cy="8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8082320"/>
              </p:ext>
            </p:extLst>
          </p:nvPr>
        </p:nvGraphicFramePr>
        <p:xfrm>
          <a:off x="684213" y="1238250"/>
          <a:ext cx="8153400" cy="5087938"/>
        </p:xfrm>
        <a:graphic>
          <a:graphicData uri="http://schemas.openxmlformats.org/presentationml/2006/ole">
            <p:oleObj spid="_x0000_s5132" name="Hoja de cálculo" r:id="rId5" imgW="8153579" imgH="6095934" progId="Excel.Sheet.12">
              <p:embed/>
            </p:oleObj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1115616" y="332656"/>
            <a:ext cx="727280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Copperplate Gothic Light" pitchFamily="34" charset="0"/>
              </a:rPr>
              <a:t>INFORME EJECUTIVO  Plan de desarrollo 2012 – 2015 </a:t>
            </a:r>
            <a:endParaRPr lang="es-CO" sz="2400" b="1" dirty="0" smtClean="0">
              <a:latin typeface="Copperplate Gothic Light" pitchFamily="34" charset="0"/>
            </a:endParaRPr>
          </a:p>
          <a:p>
            <a:r>
              <a:rPr lang="es-CO" sz="2400" b="1" dirty="0" smtClean="0">
                <a:latin typeface="Copperplate Gothic Light" pitchFamily="34" charset="0"/>
              </a:rPr>
              <a:t>VIENCIA FISCAL 2013</a:t>
            </a:r>
            <a:endParaRPr lang="es-CO" sz="2400" b="1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36512" y="1412776"/>
            <a:ext cx="504056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-32708" y="3068960"/>
            <a:ext cx="500252" cy="17281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0" y="4941168"/>
            <a:ext cx="467544" cy="1656183"/>
          </a:xfrm>
          <a:prstGeom prst="rect">
            <a:avLst/>
          </a:prstGeom>
          <a:solidFill>
            <a:srgbClr val="34BD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3 Imagen" descr="imagen gobier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31723"/>
            <a:ext cx="900100" cy="8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115616" y="332656"/>
            <a:ext cx="727280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latin typeface="Copperplate Gothic Light" pitchFamily="34" charset="0"/>
              </a:rPr>
              <a:t>EJECUCION PRESUPUESTAL VIGENCIA  2013</a:t>
            </a:r>
            <a:endParaRPr lang="es-CO" sz="2400" b="1" dirty="0">
              <a:latin typeface="Copperplate Gothic Light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2947304"/>
              </p:ext>
            </p:extLst>
          </p:nvPr>
        </p:nvGraphicFramePr>
        <p:xfrm>
          <a:off x="755576" y="1736810"/>
          <a:ext cx="8229598" cy="4284478"/>
        </p:xfrm>
        <a:graphic>
          <a:graphicData uri="http://schemas.openxmlformats.org/drawingml/2006/table">
            <a:tbl>
              <a:tblPr/>
              <a:tblGrid>
                <a:gridCol w="3903409"/>
                <a:gridCol w="1108802"/>
                <a:gridCol w="1108802"/>
                <a:gridCol w="1108802"/>
                <a:gridCol w="999783"/>
              </a:tblGrid>
              <a:tr h="503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NOM_GASTO</a:t>
                      </a:r>
                    </a:p>
                  </a:txBody>
                  <a:tcPr marL="7985" marR="7985" marT="7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APROP_DEFINITIVA</a:t>
                      </a:r>
                    </a:p>
                  </a:txBody>
                  <a:tcPr marL="7985" marR="7985" marT="7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CERTIFICADOS</a:t>
                      </a:r>
                    </a:p>
                  </a:txBody>
                  <a:tcPr marL="7985" marR="7985" marT="7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COMPROMISOS</a:t>
                      </a:r>
                    </a:p>
                  </a:txBody>
                  <a:tcPr marL="7985" marR="7985" marT="7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 AVANCE</a:t>
                      </a:r>
                    </a:p>
                  </a:txBody>
                  <a:tcPr marL="7985" marR="7985" marT="7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4C"/>
                    </a:solidFill>
                  </a:tcPr>
                </a:tc>
              </a:tr>
              <a:tr h="4074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189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VIVIENDA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3,594,971,198.00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1,903,643,950.00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1,903,643,950.00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52.95%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96378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Adecuación, Mejoramiento y/o Construcción de Viviendas de Interes Social en San Andrés Isla Sector Urbano y Rural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1,974,971,198.00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1,439,111,950.00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1,439,111,950.00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72.87%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189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Actualizacion de Disposiciones Urbanisticas de San Andres Islas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450,000,000.00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44,880,000.00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44,880,000.00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9.97%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189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Actualizacion de Disposiciones Urbanisticas de San Andres Islas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1,170,000,000.00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419,652,000.00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419,652,000.00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35.87%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189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DESARROLLO COMUNITARIO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3,412,768,703.00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2,876,050,100.00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2,876,050,100.00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84.27%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48189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Fortalecimiento del Desarrollo Empresarial y del Emprendimiento sai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100,000,000.00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100,000,000.00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100,000,000.00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100.00%</a:t>
                      </a:r>
                    </a:p>
                  </a:txBody>
                  <a:tcPr marL="7985" marR="7985" marT="7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24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36512" y="1412776"/>
            <a:ext cx="504056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-32708" y="3068960"/>
            <a:ext cx="500252" cy="17281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/>
        </p:nvSpPr>
        <p:spPr>
          <a:xfrm>
            <a:off x="0" y="4941168"/>
            <a:ext cx="467544" cy="1656183"/>
          </a:xfrm>
          <a:prstGeom prst="rect">
            <a:avLst/>
          </a:prstGeom>
          <a:solidFill>
            <a:srgbClr val="34BDD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3 Imagen" descr="imagen gobiern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31723"/>
            <a:ext cx="900100" cy="8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115616" y="332656"/>
            <a:ext cx="727280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latin typeface="Copperplate Gothic Light" pitchFamily="34" charset="0"/>
              </a:rPr>
              <a:t>EJECUCION PRESUPUESTAL  </a:t>
            </a:r>
          </a:p>
          <a:p>
            <a:r>
              <a:rPr lang="es-CO" sz="2400" b="1" dirty="0" smtClean="0">
                <a:latin typeface="Copperplate Gothic Light" pitchFamily="34" charset="0"/>
              </a:rPr>
              <a:t>28 DE FEBRERO</a:t>
            </a:r>
            <a:endParaRPr lang="es-CO" sz="2400" b="1" dirty="0">
              <a:latin typeface="Copperplate Gothic Light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472261"/>
              </p:ext>
            </p:extLst>
          </p:nvPr>
        </p:nvGraphicFramePr>
        <p:xfrm>
          <a:off x="637220" y="1556789"/>
          <a:ext cx="8229600" cy="4320482"/>
        </p:xfrm>
        <a:graphic>
          <a:graphicData uri="http://schemas.openxmlformats.org/drawingml/2006/table">
            <a:tbl>
              <a:tblPr/>
              <a:tblGrid>
                <a:gridCol w="3437984"/>
                <a:gridCol w="1329673"/>
                <a:gridCol w="1149988"/>
                <a:gridCol w="1149988"/>
                <a:gridCol w="1161967"/>
              </a:tblGrid>
              <a:tr h="3228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APROPIACION DEFINITIVA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CDP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CRP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EJECUCION</a:t>
                      </a:r>
                    </a:p>
                  </a:txBody>
                  <a:tcPr marL="8984" marR="8984" marT="8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584C"/>
                    </a:solidFill>
                  </a:tcPr>
                </a:tc>
              </a:tr>
              <a:tr h="3075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84" marR="8984" marT="8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84" marR="8984" marT="8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84" marR="8984" marT="8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84" marR="8984" marT="8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84" marR="8984" marT="8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09"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VIVIENDA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$ 3,705,144,000.00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15014"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Adecuación, Mejoramiento y/o Construcción de Viviendas de Interes Social en San Andrés Isla Sector Urbano y Rural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$ 1,000,000,000.00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014"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Adecuación, Mejoramiento y/o Construcción de Viviendas de Interes Social en San Andrés Isla Sector Urbano y Rural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$ 2,003,144,000.00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014"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Actualizacion de Disposiciones Urbanisticas de San Andres Islas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$ 150,000,000.00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014"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Actualizacion de Disposiciones Urbanisticas de San Andres Islas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$ 552,000,000.00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509"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COMUNITARIO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$ 365,000,000.00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$ 145,569,800.00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$ 131,231,100.00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35.95%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615014">
                <a:tc>
                  <a:txBody>
                    <a:bodyPr/>
                    <a:lstStyle/>
                    <a:p>
                      <a:pPr algn="l" fontAlgn="t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Fortalecimiento del Desarrollo Empresarial y del Emprendimiento san </a:t>
                      </a:r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andres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isla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$ 60,000,000.00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$ 0.00 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8984" marR="8984" marT="898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44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E:\para prensa\imagen_aury_cre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92150"/>
            <a:ext cx="554513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0" y="6157913"/>
            <a:ext cx="910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3200" b="1" dirty="0">
                <a:latin typeface="+mj-lt"/>
                <a:cs typeface="Calibri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xmlns="" val="20394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425</Words>
  <Application>Microsoft Office PowerPoint</Application>
  <PresentationFormat>Presentación en pantalla (4:3)</PresentationFormat>
  <Paragraphs>150</Paragraphs>
  <Slides>9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Hoja de cálculo</vt:lpstr>
      <vt:lpstr>INFORME DE GESTION VIGENCIA FISCAL 2013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allen</dc:creator>
  <cp:lastModifiedBy>Cesar Villarreal</cp:lastModifiedBy>
  <cp:revision>116</cp:revision>
  <cp:lastPrinted>2014-03-11T22:47:32Z</cp:lastPrinted>
  <dcterms:created xsi:type="dcterms:W3CDTF">2014-01-21T21:41:38Z</dcterms:created>
  <dcterms:modified xsi:type="dcterms:W3CDTF">2014-03-26T14:58:33Z</dcterms:modified>
</cp:coreProperties>
</file>