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3" r:id="rId2"/>
    <p:sldId id="294" r:id="rId3"/>
    <p:sldId id="295" r:id="rId4"/>
    <p:sldId id="296" r:id="rId5"/>
    <p:sldId id="297" r:id="rId6"/>
    <p:sldId id="300" r:id="rId7"/>
    <p:sldId id="305" r:id="rId8"/>
    <p:sldId id="306" r:id="rId9"/>
    <p:sldId id="302" r:id="rId10"/>
    <p:sldId id="298" r:id="rId11"/>
    <p:sldId id="299" r:id="rId12"/>
    <p:sldId id="307" r:id="rId13"/>
    <p:sldId id="304" r:id="rId14"/>
    <p:sldId id="301" r:id="rId15"/>
    <p:sldId id="308" r:id="rId16"/>
  </p:sldIdLst>
  <p:sldSz cx="9144000" cy="6858000" type="screen4x3"/>
  <p:notesSz cx="6954838" cy="93091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84C"/>
    <a:srgbClr val="FF9900"/>
    <a:srgbClr val="F8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323" autoAdjust="0"/>
  </p:normalViewPr>
  <p:slideViewPr>
    <p:cSldViewPr>
      <p:cViewPr>
        <p:scale>
          <a:sx n="60" d="100"/>
          <a:sy n="60" d="100"/>
        </p:scale>
        <p:origin x="-142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Comparendos!$C$18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Comparendos!$B$19:$B$30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 </c:v>
                </c:pt>
                <c:pt idx="8">
                  <c:v>Septiembre</c:v>
                </c:pt>
                <c:pt idx="9">
                  <c:v>Octubre </c:v>
                </c:pt>
                <c:pt idx="10">
                  <c:v>Noviembre </c:v>
                </c:pt>
                <c:pt idx="11">
                  <c:v>Diciembre  </c:v>
                </c:pt>
              </c:strCache>
            </c:strRef>
          </c:cat>
          <c:val>
            <c:numRef>
              <c:f>Comparendos!$C$19:$C$30</c:f>
              <c:numCache>
                <c:formatCode>#,##0</c:formatCode>
                <c:ptCount val="12"/>
                <c:pt idx="0">
                  <c:v>159</c:v>
                </c:pt>
                <c:pt idx="1">
                  <c:v>125</c:v>
                </c:pt>
                <c:pt idx="2">
                  <c:v>107</c:v>
                </c:pt>
                <c:pt idx="3">
                  <c:v>90</c:v>
                </c:pt>
                <c:pt idx="4">
                  <c:v>203</c:v>
                </c:pt>
                <c:pt idx="5">
                  <c:v>212</c:v>
                </c:pt>
                <c:pt idx="6">
                  <c:v>345</c:v>
                </c:pt>
                <c:pt idx="7">
                  <c:v>296</c:v>
                </c:pt>
                <c:pt idx="8">
                  <c:v>387</c:v>
                </c:pt>
                <c:pt idx="9">
                  <c:v>418</c:v>
                </c:pt>
                <c:pt idx="10">
                  <c:v>451</c:v>
                </c:pt>
                <c:pt idx="11">
                  <c:v>290</c:v>
                </c:pt>
              </c:numCache>
            </c:numRef>
          </c:val>
        </c:ser>
        <c:ser>
          <c:idx val="1"/>
          <c:order val="1"/>
          <c:tx>
            <c:strRef>
              <c:f>Comparendos!$D$18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Comparendos!$B$19:$B$30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 </c:v>
                </c:pt>
                <c:pt idx="8">
                  <c:v>Septiembre</c:v>
                </c:pt>
                <c:pt idx="9">
                  <c:v>Octubre </c:v>
                </c:pt>
                <c:pt idx="10">
                  <c:v>Noviembre </c:v>
                </c:pt>
                <c:pt idx="11">
                  <c:v>Diciembre  </c:v>
                </c:pt>
              </c:strCache>
            </c:strRef>
          </c:cat>
          <c:val>
            <c:numRef>
              <c:f>Comparendos!$D$19:$D$30</c:f>
              <c:numCache>
                <c:formatCode>#,##0</c:formatCode>
                <c:ptCount val="12"/>
                <c:pt idx="0">
                  <c:v>320</c:v>
                </c:pt>
                <c:pt idx="1">
                  <c:v>420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04576"/>
        <c:axId val="35306112"/>
      </c:barChart>
      <c:catAx>
        <c:axId val="35304576"/>
        <c:scaling>
          <c:orientation val="minMax"/>
        </c:scaling>
        <c:delete val="0"/>
        <c:axPos val="b"/>
        <c:majorTickMark val="out"/>
        <c:minorTickMark val="none"/>
        <c:tickLblPos val="nextTo"/>
        <c:crossAx val="35306112"/>
        <c:crosses val="autoZero"/>
        <c:auto val="1"/>
        <c:lblAlgn val="ctr"/>
        <c:lblOffset val="100"/>
        <c:noMultiLvlLbl val="0"/>
      </c:catAx>
      <c:valAx>
        <c:axId val="353061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5304576"/>
        <c:crosses val="autoZero"/>
        <c:crossBetween val="between"/>
      </c:valAx>
      <c:spPr>
        <a:solidFill>
          <a:schemeClr val="tx2">
            <a:lumMod val="50000"/>
          </a:schemeClr>
        </a:solidFill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Ingresos!$C$3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Ingresos!$B$4:$B$15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 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Ingresos!$C$4:$C$15</c:f>
              <c:numCache>
                <c:formatCode>#,##0</c:formatCode>
                <c:ptCount val="12"/>
                <c:pt idx="0">
                  <c:v>9317701</c:v>
                </c:pt>
                <c:pt idx="1">
                  <c:v>11050217</c:v>
                </c:pt>
                <c:pt idx="2">
                  <c:v>9520763</c:v>
                </c:pt>
                <c:pt idx="3">
                  <c:v>11190373</c:v>
                </c:pt>
                <c:pt idx="4">
                  <c:v>12501210</c:v>
                </c:pt>
                <c:pt idx="5">
                  <c:v>11581188</c:v>
                </c:pt>
                <c:pt idx="6">
                  <c:v>15736058</c:v>
                </c:pt>
                <c:pt idx="7">
                  <c:v>21419802</c:v>
                </c:pt>
                <c:pt idx="8">
                  <c:v>14424793</c:v>
                </c:pt>
                <c:pt idx="9">
                  <c:v>27544354</c:v>
                </c:pt>
                <c:pt idx="10">
                  <c:v>26720231</c:v>
                </c:pt>
                <c:pt idx="11">
                  <c:v>29600000</c:v>
                </c:pt>
              </c:numCache>
            </c:numRef>
          </c:val>
        </c:ser>
        <c:ser>
          <c:idx val="1"/>
          <c:order val="1"/>
          <c:tx>
            <c:strRef>
              <c:f>Ingresos!$D$3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Ingresos!$B$4:$B$15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 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Ingresos!$D$4:$D$15</c:f>
              <c:numCache>
                <c:formatCode>#,##0</c:formatCode>
                <c:ptCount val="12"/>
                <c:pt idx="0">
                  <c:v>61123608</c:v>
                </c:pt>
                <c:pt idx="1">
                  <c:v>31067000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990272"/>
        <c:axId val="109991808"/>
      </c:barChart>
      <c:catAx>
        <c:axId val="109990272"/>
        <c:scaling>
          <c:orientation val="minMax"/>
        </c:scaling>
        <c:delete val="0"/>
        <c:axPos val="b"/>
        <c:majorTickMark val="out"/>
        <c:minorTickMark val="none"/>
        <c:tickLblPos val="nextTo"/>
        <c:crossAx val="109991808"/>
        <c:crosses val="autoZero"/>
        <c:auto val="1"/>
        <c:lblAlgn val="ctr"/>
        <c:lblOffset val="100"/>
        <c:noMultiLvlLbl val="0"/>
      </c:catAx>
      <c:valAx>
        <c:axId val="10999180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09990272"/>
        <c:crosses val="autoZero"/>
        <c:crossBetween val="between"/>
      </c:valAx>
      <c:spPr>
        <a:solidFill>
          <a:schemeClr val="tx2">
            <a:lumMod val="50000"/>
          </a:schemeClr>
        </a:solidFill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8B5B1FAA-EE2A-4E7F-A202-006A0C8524BF}" type="datetimeFigureOut">
              <a:rPr lang="es-CO" smtClean="0"/>
              <a:t>14/03/2014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4ADE393C-6A8B-4E6D-90EA-5A99D0A0315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9593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1E2C552-7E7E-450B-A24B-4AB739F1376C}" type="datetimeFigureOut">
              <a:rPr lang="es-CO" smtClean="0"/>
              <a:t>14/03/2014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6125F726-B2BF-4A7B-A1F3-FB5DB9BE02D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553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ES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28" indent="-28570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12" indent="-2285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38" indent="-2285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62" indent="-2285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87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13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437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563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B020A6-CB80-4923-9660-6E754D78BE78}" type="slidenum">
              <a:rPr lang="es-CO" altLang="es-ES" smtClean="0"/>
              <a:pPr eaLnBrk="1" hangingPunct="1"/>
              <a:t>1</a:t>
            </a:fld>
            <a:endParaRPr lang="es-CO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ES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28" indent="-28570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12" indent="-2285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38" indent="-2285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62" indent="-2285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87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13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437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563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B020A6-CB80-4923-9660-6E754D78BE78}" type="slidenum">
              <a:rPr lang="es-CO" altLang="es-ES" smtClean="0"/>
              <a:pPr eaLnBrk="1" hangingPunct="1"/>
              <a:t>2</a:t>
            </a:fld>
            <a:endParaRPr lang="es-CO" alt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ES" dirty="0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28" indent="-28570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12" indent="-2285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38" indent="-2285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62" indent="-2285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87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13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437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563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B020A6-CB80-4923-9660-6E754D78BE78}" type="slidenum">
              <a:rPr lang="es-CO" altLang="es-ES" smtClean="0">
                <a:solidFill>
                  <a:prstClr val="black"/>
                </a:solidFill>
              </a:rPr>
              <a:pPr eaLnBrk="1" hangingPunct="1"/>
              <a:t>3</a:t>
            </a:fld>
            <a:endParaRPr lang="es-CO" altLang="es-E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ES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28" indent="-28570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12" indent="-2285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38" indent="-2285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62" indent="-2285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87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13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437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563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B020A6-CB80-4923-9660-6E754D78BE78}" type="slidenum">
              <a:rPr lang="es-CO" altLang="es-ES" smtClean="0">
                <a:solidFill>
                  <a:prstClr val="black"/>
                </a:solidFill>
              </a:rPr>
              <a:pPr eaLnBrk="1" hangingPunct="1"/>
              <a:t>4</a:t>
            </a:fld>
            <a:endParaRPr lang="es-CO" altLang="es-E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ES" dirty="0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28" indent="-28570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12" indent="-2285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38" indent="-2285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62" indent="-2285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87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13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437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563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B020A6-CB80-4923-9660-6E754D78BE78}" type="slidenum">
              <a:rPr lang="es-CO" altLang="es-ES" smtClean="0">
                <a:solidFill>
                  <a:prstClr val="black"/>
                </a:solidFill>
              </a:rPr>
              <a:pPr eaLnBrk="1" hangingPunct="1"/>
              <a:t>5</a:t>
            </a:fld>
            <a:endParaRPr lang="es-CO" altLang="es-E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1E07-53BA-4735-B15F-E75C2E819BF7}" type="datetimeFigureOut">
              <a:rPr lang="es-CO" smtClean="0"/>
              <a:t>14/03/2014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83B0-77C2-4846-9114-9D788E15ADF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914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1E07-53BA-4735-B15F-E75C2E819BF7}" type="datetimeFigureOut">
              <a:rPr lang="es-CO" smtClean="0"/>
              <a:t>14/03/2014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83B0-77C2-4846-9114-9D788E15ADF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579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1E07-53BA-4735-B15F-E75C2E819BF7}" type="datetimeFigureOut">
              <a:rPr lang="es-CO" smtClean="0"/>
              <a:t>14/03/2014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83B0-77C2-4846-9114-9D788E15ADF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693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1E07-53BA-4735-B15F-E75C2E819BF7}" type="datetimeFigureOut">
              <a:rPr lang="es-CO" smtClean="0"/>
              <a:t>14/03/2014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83B0-77C2-4846-9114-9D788E15ADF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377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1E07-53BA-4735-B15F-E75C2E819BF7}" type="datetimeFigureOut">
              <a:rPr lang="es-CO" smtClean="0"/>
              <a:t>14/03/2014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83B0-77C2-4846-9114-9D788E15ADF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651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1E07-53BA-4735-B15F-E75C2E819BF7}" type="datetimeFigureOut">
              <a:rPr lang="es-CO" smtClean="0"/>
              <a:t>14/03/2014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83B0-77C2-4846-9114-9D788E15ADF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119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1E07-53BA-4735-B15F-E75C2E819BF7}" type="datetimeFigureOut">
              <a:rPr lang="es-CO" smtClean="0"/>
              <a:t>14/03/2014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83B0-77C2-4846-9114-9D788E15ADF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58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1E07-53BA-4735-B15F-E75C2E819BF7}" type="datetimeFigureOut">
              <a:rPr lang="es-CO" smtClean="0"/>
              <a:t>14/03/2014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83B0-77C2-4846-9114-9D788E15ADF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648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1E07-53BA-4735-B15F-E75C2E819BF7}" type="datetimeFigureOut">
              <a:rPr lang="es-CO" smtClean="0"/>
              <a:t>14/03/2014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83B0-77C2-4846-9114-9D788E15ADF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855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1E07-53BA-4735-B15F-E75C2E819BF7}" type="datetimeFigureOut">
              <a:rPr lang="es-CO" smtClean="0"/>
              <a:t>14/03/2014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83B0-77C2-4846-9114-9D788E15ADF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645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1E07-53BA-4735-B15F-E75C2E819BF7}" type="datetimeFigureOut">
              <a:rPr lang="es-CO" smtClean="0"/>
              <a:t>14/03/2014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83B0-77C2-4846-9114-9D788E15ADF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497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31E07-53BA-4735-B15F-E75C2E819BF7}" type="datetimeFigureOut">
              <a:rPr lang="es-CO" smtClean="0"/>
              <a:t>14/03/2014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483B0-77C2-4846-9114-9D788E15ADF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993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12 Imagen" descr="comunicado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O" altLang="es-ES" sz="4000" dirty="0" smtClean="0">
                <a:latin typeface="Copperplate Gothic Light" pitchFamily="34" charset="0"/>
              </a:rPr>
              <a:t>INFORME DE GESTION</a:t>
            </a:r>
            <a:br>
              <a:rPr lang="es-CO" altLang="es-ES" sz="4000" dirty="0" smtClean="0">
                <a:latin typeface="Copperplate Gothic Light" pitchFamily="34" charset="0"/>
              </a:rPr>
            </a:br>
            <a:r>
              <a:rPr lang="es-CO" altLang="es-ES" sz="4000" dirty="0" smtClean="0">
                <a:latin typeface="Copperplate Gothic Light" pitchFamily="34" charset="0"/>
              </a:rPr>
              <a:t>VIGENCIA FISCAL 2013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PLAN DE DESARROLLO DEPARTAMENTAL 2012 - 2015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en-US" b="1" dirty="0" smtClean="0"/>
              <a:t>Control </a:t>
            </a:r>
            <a:r>
              <a:rPr lang="en-US" b="1" dirty="0" err="1" smtClean="0"/>
              <a:t>Transito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 err="1" smtClean="0"/>
              <a:t>Comparendos</a:t>
            </a:r>
            <a:r>
              <a:rPr lang="en-US" sz="1200" b="1" dirty="0" smtClean="0"/>
              <a:t>:  </a:t>
            </a:r>
            <a:r>
              <a:rPr lang="en-US" sz="1200" b="1" dirty="0" err="1" smtClean="0"/>
              <a:t>Pedagogicos</a:t>
            </a:r>
            <a:r>
              <a:rPr lang="en-US" sz="1200" b="1" dirty="0" smtClean="0"/>
              <a:t> y </a:t>
            </a:r>
            <a:r>
              <a:rPr lang="en-US" sz="1200" b="1" dirty="0" err="1" smtClean="0"/>
              <a:t>Sancionatorios</a:t>
            </a:r>
            <a:r>
              <a:rPr lang="en-US" sz="1200" b="1" dirty="0" smtClean="0"/>
              <a:t>.</a:t>
            </a:r>
          </a:p>
          <a:p>
            <a:pPr marL="0" indent="0">
              <a:buNone/>
            </a:pPr>
            <a:r>
              <a:rPr lang="en-US" sz="1200" b="1" dirty="0" err="1" smtClean="0"/>
              <a:t>Cursos</a:t>
            </a:r>
            <a:r>
              <a:rPr lang="en-US" sz="1200" b="1" dirty="0" smtClean="0"/>
              <a:t> de </a:t>
            </a:r>
            <a:r>
              <a:rPr lang="en-US" sz="1200" b="1" dirty="0" err="1" smtClean="0"/>
              <a:t>Seguridad</a:t>
            </a:r>
            <a:r>
              <a:rPr lang="en-US" sz="1200" b="1" dirty="0" smtClean="0"/>
              <a:t> Vial.</a:t>
            </a:r>
          </a:p>
          <a:p>
            <a:pPr marL="0" indent="0">
              <a:buNone/>
            </a:pPr>
            <a:r>
              <a:rPr lang="en-US" sz="1200" b="1" dirty="0" err="1" smtClean="0"/>
              <a:t>Operativos</a:t>
            </a:r>
            <a:r>
              <a:rPr lang="en-US" sz="1200" b="1" dirty="0" smtClean="0"/>
              <a:t> de Control &amp; </a:t>
            </a:r>
            <a:r>
              <a:rPr lang="en-US" sz="1200" b="1" dirty="0" err="1" smtClean="0"/>
              <a:t>Informacion</a:t>
            </a:r>
            <a:r>
              <a:rPr lang="en-US" sz="1200" b="1" dirty="0" smtClean="0"/>
              <a:t>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997777"/>
              </p:ext>
            </p:extLst>
          </p:nvPr>
        </p:nvGraphicFramePr>
        <p:xfrm>
          <a:off x="4427984" y="1700808"/>
          <a:ext cx="4562475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630926"/>
              </p:ext>
            </p:extLst>
          </p:nvPr>
        </p:nvGraphicFramePr>
        <p:xfrm>
          <a:off x="323528" y="1628800"/>
          <a:ext cx="3822700" cy="3924300"/>
        </p:xfrm>
        <a:graphic>
          <a:graphicData uri="http://schemas.openxmlformats.org/drawingml/2006/table">
            <a:tbl>
              <a:tblPr/>
              <a:tblGrid>
                <a:gridCol w="1511300"/>
                <a:gridCol w="1155700"/>
                <a:gridCol w="11557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Febrero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Marzo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Agosto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Septiembre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Octubre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Noviembre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Diciembre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Promedio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23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en-US" b="1" dirty="0" err="1"/>
              <a:t>Ingresos</a:t>
            </a:r>
            <a:r>
              <a:rPr lang="en-US" b="1" dirty="0"/>
              <a:t> </a:t>
            </a:r>
            <a:r>
              <a:rPr lang="en-US" b="1" dirty="0" err="1"/>
              <a:t>Por</a:t>
            </a:r>
            <a:r>
              <a:rPr lang="en-US" b="1" dirty="0"/>
              <a:t> </a:t>
            </a:r>
            <a:r>
              <a:rPr lang="en-US" b="1" dirty="0" err="1"/>
              <a:t>Comparendos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7" y="1844824"/>
            <a:ext cx="4377307" cy="426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606693"/>
              </p:ext>
            </p:extLst>
          </p:nvPr>
        </p:nvGraphicFramePr>
        <p:xfrm>
          <a:off x="4499992" y="1916832"/>
          <a:ext cx="452164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19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06576"/>
            <a:ext cx="8229600" cy="1143000"/>
          </a:xfrm>
        </p:spPr>
        <p:txBody>
          <a:bodyPr/>
          <a:lstStyle/>
          <a:p>
            <a:r>
              <a:rPr lang="en-US" dirty="0" err="1" smtClean="0"/>
              <a:t>Clases</a:t>
            </a:r>
            <a:r>
              <a:rPr lang="en-US" dirty="0" smtClean="0"/>
              <a:t> de </a:t>
            </a:r>
            <a:r>
              <a:rPr lang="en-US" dirty="0" err="1" smtClean="0"/>
              <a:t>Seguridad</a:t>
            </a:r>
            <a:r>
              <a:rPr lang="en-US" dirty="0" smtClean="0"/>
              <a:t> Vial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18710"/>
            <a:ext cx="4824536" cy="361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96" y="3285846"/>
            <a:ext cx="4746104" cy="355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86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Personas con</a:t>
            </a:r>
            <a:r>
              <a:rPr lang="es-AR" dirty="0"/>
              <a:t> </a:t>
            </a:r>
            <a:r>
              <a:rPr lang="es-AR" dirty="0" smtClean="0"/>
              <a:t>Discapacidades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964488" cy="630932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s-CO" sz="2100" dirty="0"/>
              <a:t>Contratar Grupo de Personas con Discapacidades para Patrullar los andenes y los accesos a los andenes o rampas  ( </a:t>
            </a:r>
            <a:r>
              <a:rPr lang="es-CO" sz="2100" dirty="0" smtClean="0"/>
              <a:t>10 </a:t>
            </a:r>
            <a:r>
              <a:rPr lang="es-CO" sz="2100" dirty="0"/>
              <a:t>Personas)</a:t>
            </a:r>
            <a:endParaRPr lang="en-US" sz="21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600" dirty="0" smtClean="0"/>
          </a:p>
          <a:p>
            <a:pPr lvl="0"/>
            <a:r>
              <a:rPr lang="es-CO" sz="2600" dirty="0"/>
              <a:t>Licitar y Contratar Servicio de </a:t>
            </a:r>
            <a:r>
              <a:rPr lang="es-CO" sz="2600" dirty="0" smtClean="0"/>
              <a:t>Patrullaje  </a:t>
            </a:r>
            <a:r>
              <a:rPr lang="es-CO" sz="2600" dirty="0"/>
              <a:t>y </a:t>
            </a:r>
            <a:r>
              <a:rPr lang="es-CO" sz="2600" dirty="0" smtClean="0"/>
              <a:t>supervisión al  </a:t>
            </a:r>
            <a:r>
              <a:rPr lang="es-CO" sz="2600" dirty="0"/>
              <a:t>cumplimiento de </a:t>
            </a:r>
            <a:r>
              <a:rPr lang="es-CO" sz="2600" dirty="0" smtClean="0"/>
              <a:t>Normas de transito.  </a:t>
            </a:r>
          </a:p>
          <a:p>
            <a:pPr lvl="0"/>
            <a:r>
              <a:rPr lang="es-CO" sz="2600" dirty="0" smtClean="0"/>
              <a:t>Funciones:  Patrullar Andenes y </a:t>
            </a:r>
            <a:r>
              <a:rPr lang="es-CO" sz="2600" dirty="0" err="1" smtClean="0"/>
              <a:t>Vias</a:t>
            </a:r>
            <a:r>
              <a:rPr lang="es-CO" sz="2600" dirty="0" smtClean="0"/>
              <a:t>, Ofrecer </a:t>
            </a:r>
            <a:r>
              <a:rPr lang="es-CO" sz="2600" dirty="0" err="1" smtClean="0"/>
              <a:t>informacion</a:t>
            </a:r>
            <a:r>
              <a:rPr lang="es-CO" sz="2600" dirty="0" smtClean="0"/>
              <a:t> a turistas, educar a posibles infractores sobre las normas de transito , Tomar Fotografías y recolectar </a:t>
            </a:r>
            <a:r>
              <a:rPr lang="es-CO" sz="2600" dirty="0" err="1" smtClean="0"/>
              <a:t>informaion</a:t>
            </a:r>
            <a:r>
              <a:rPr lang="es-CO" sz="2600" dirty="0" smtClean="0"/>
              <a:t> y evidencia de </a:t>
            </a:r>
            <a:r>
              <a:rPr lang="es-CO" sz="2600" dirty="0" err="1" smtClean="0"/>
              <a:t>violacion</a:t>
            </a:r>
            <a:r>
              <a:rPr lang="es-CO" sz="2600" dirty="0" smtClean="0"/>
              <a:t> a normas de transito,  Contactar a </a:t>
            </a:r>
            <a:r>
              <a:rPr lang="es-CO" sz="2600" dirty="0"/>
              <a:t>la policía para imponer comparendos </a:t>
            </a:r>
          </a:p>
          <a:p>
            <a:pPr marL="0" lvl="0" indent="0">
              <a:buNone/>
            </a:pPr>
            <a:r>
              <a:rPr lang="es-CO" sz="2600" dirty="0" smtClean="0"/>
              <a:t>      Contactar a operadores de </a:t>
            </a:r>
            <a:r>
              <a:rPr lang="es-CO" sz="2600" dirty="0" err="1" smtClean="0"/>
              <a:t>grua</a:t>
            </a:r>
            <a:r>
              <a:rPr lang="es-CO" sz="2600" dirty="0" smtClean="0"/>
              <a:t> para </a:t>
            </a:r>
            <a:r>
              <a:rPr lang="es-CO" sz="2600" dirty="0" err="1" smtClean="0"/>
              <a:t>inmovilisar</a:t>
            </a:r>
            <a:r>
              <a:rPr lang="es-CO" sz="2600" dirty="0" smtClean="0"/>
              <a:t> </a:t>
            </a:r>
            <a:r>
              <a:rPr lang="es-CO" sz="2600" dirty="0" err="1" smtClean="0"/>
              <a:t>vehiculos</a:t>
            </a:r>
            <a:r>
              <a:rPr lang="es-CO" sz="2600" dirty="0" smtClean="0"/>
              <a:t>  que se   </a:t>
            </a:r>
          </a:p>
          <a:p>
            <a:pPr marL="0" lvl="0" indent="0">
              <a:buNone/>
            </a:pPr>
            <a:r>
              <a:rPr lang="es-CO" sz="2600" dirty="0"/>
              <a:t> </a:t>
            </a:r>
            <a:r>
              <a:rPr lang="es-CO" sz="2600" dirty="0" smtClean="0"/>
              <a:t>     encuentren mal estacionados.</a:t>
            </a:r>
          </a:p>
          <a:p>
            <a:pPr marL="0" lvl="0" indent="0">
              <a:buNone/>
            </a:pPr>
            <a:r>
              <a:rPr lang="es-CO" sz="2600" dirty="0"/>
              <a:t> </a:t>
            </a:r>
            <a:r>
              <a:rPr lang="es-CO" sz="2600" dirty="0" smtClean="0"/>
              <a:t>Valor </a:t>
            </a:r>
            <a:r>
              <a:rPr lang="es-CO" sz="2600" dirty="0"/>
              <a:t>del Contrato    </a:t>
            </a:r>
            <a:r>
              <a:rPr lang="es-CO" sz="2600" dirty="0" smtClean="0"/>
              <a:t>5  </a:t>
            </a:r>
            <a:r>
              <a:rPr lang="es-CO" sz="2600" dirty="0"/>
              <a:t>Millones por mes   $ </a:t>
            </a:r>
            <a:r>
              <a:rPr lang="es-CO" sz="2600" dirty="0" smtClean="0"/>
              <a:t>50,000,000 a Dic</a:t>
            </a:r>
            <a:endParaRPr lang="en-US" sz="2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3744416" cy="269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744416" cy="271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11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Maestro de </a:t>
            </a:r>
            <a:r>
              <a:rPr lang="en-US" dirty="0" err="1" smtClean="0"/>
              <a:t>Movilidad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s-ES" dirty="0"/>
              <a:t>Diseño  Plan Maestro de Movilidad, Tránsito y Transporte  </a:t>
            </a:r>
            <a:r>
              <a:rPr lang="es-ES" sz="1700" dirty="0"/>
              <a:t>(DNP-</a:t>
            </a:r>
            <a:r>
              <a:rPr lang="es-ES" sz="1700" dirty="0" err="1"/>
              <a:t>MTrans</a:t>
            </a:r>
            <a:r>
              <a:rPr lang="es-ES" sz="1700" dirty="0"/>
              <a:t>- UNAL-SEMOV)</a:t>
            </a:r>
            <a:endParaRPr lang="en-US" sz="1700" dirty="0"/>
          </a:p>
          <a:p>
            <a:pPr lvl="0"/>
            <a:r>
              <a:rPr lang="es-ES" dirty="0"/>
              <a:t>legislación  </a:t>
            </a:r>
            <a:r>
              <a:rPr lang="es-ES" dirty="0" smtClean="0"/>
              <a:t>y Normatividad en temas de Movilidad</a:t>
            </a:r>
          </a:p>
          <a:p>
            <a:pPr lvl="0"/>
            <a:r>
              <a:rPr lang="es-ES" dirty="0" smtClean="0"/>
              <a:t> Sistema </a:t>
            </a:r>
            <a:r>
              <a:rPr lang="es-ES" dirty="0"/>
              <a:t>de transporte Colectivo Para </a:t>
            </a:r>
            <a:r>
              <a:rPr lang="es-ES" dirty="0" smtClean="0"/>
              <a:t>Las Islas </a:t>
            </a:r>
            <a:r>
              <a:rPr lang="es-ES" sz="1900" dirty="0" smtClean="0"/>
              <a:t>(DNP, UNAL, SECMOV)</a:t>
            </a:r>
            <a:endParaRPr lang="en-US" sz="1900" dirty="0"/>
          </a:p>
          <a:p>
            <a:pPr lvl="0"/>
            <a:r>
              <a:rPr lang="es-ES" dirty="0"/>
              <a:t>Sistema de Estacionamiento público/privado para San Andrés  </a:t>
            </a:r>
            <a:r>
              <a:rPr lang="es-ES" sz="1700" dirty="0" smtClean="0"/>
              <a:t>(</a:t>
            </a:r>
            <a:r>
              <a:rPr lang="es-ES" sz="1700" dirty="0" err="1" smtClean="0"/>
              <a:t>MTrans</a:t>
            </a:r>
            <a:r>
              <a:rPr lang="es-ES" sz="1700" dirty="0" smtClean="0"/>
              <a:t> – SECMOV</a:t>
            </a:r>
            <a:r>
              <a:rPr lang="es-ES" sz="1700" dirty="0"/>
              <a:t>)</a:t>
            </a:r>
            <a:endParaRPr lang="en-US" sz="1700" dirty="0"/>
          </a:p>
          <a:p>
            <a:pPr lvl="0"/>
            <a:r>
              <a:rPr lang="es-ES" dirty="0"/>
              <a:t>Replantear el transporte particular (Vehículos Eléctricos), </a:t>
            </a:r>
            <a:r>
              <a:rPr lang="es-ES" sz="2300" dirty="0"/>
              <a:t>(Min </a:t>
            </a:r>
            <a:r>
              <a:rPr lang="es-ES" sz="2300" dirty="0" err="1"/>
              <a:t>Trans</a:t>
            </a:r>
            <a:r>
              <a:rPr lang="es-ES" sz="2300" dirty="0"/>
              <a:t> –SECMOV)</a:t>
            </a:r>
            <a:endParaRPr lang="en-US" sz="2300" dirty="0"/>
          </a:p>
          <a:p>
            <a:pPr lvl="0"/>
            <a:r>
              <a:rPr lang="es-ES" dirty="0"/>
              <a:t>Plan de Peatonalización </a:t>
            </a:r>
            <a:r>
              <a:rPr lang="es-ES" dirty="0" smtClean="0"/>
              <a:t>Parcial de </a:t>
            </a:r>
            <a:r>
              <a:rPr lang="es-ES" dirty="0"/>
              <a:t>la zona turística de SAI.  (POT)</a:t>
            </a:r>
            <a:endParaRPr lang="en-US" dirty="0"/>
          </a:p>
          <a:p>
            <a:pPr lvl="0"/>
            <a:r>
              <a:rPr lang="es-ES" dirty="0"/>
              <a:t>Ciclo Rutas y Caminos </a:t>
            </a:r>
            <a:r>
              <a:rPr lang="es-ES" dirty="0" smtClean="0"/>
              <a:t>Ecológicos (Sec infra Estructura / </a:t>
            </a:r>
            <a:r>
              <a:rPr lang="es-ES" dirty="0" err="1" smtClean="0"/>
              <a:t>SecMov</a:t>
            </a:r>
            <a:r>
              <a:rPr lang="es-ES" dirty="0" smtClean="0"/>
              <a:t>)</a:t>
            </a:r>
            <a:endParaRPr lang="en-US" dirty="0"/>
          </a:p>
          <a:p>
            <a:pPr lvl="0"/>
            <a:r>
              <a:rPr lang="es-ES" dirty="0"/>
              <a:t>Renovación Flota de Taxis</a:t>
            </a:r>
            <a:r>
              <a:rPr lang="es-ES" dirty="0" smtClean="0"/>
              <a:t>. (Min Transporte-Sec Mov)</a:t>
            </a:r>
            <a:endParaRPr lang="en-US" dirty="0"/>
          </a:p>
          <a:p>
            <a:pPr lvl="0"/>
            <a:r>
              <a:rPr lang="es-ES" dirty="0"/>
              <a:t>Re estructurar el sistema de transporte de carga desde y hacia las Islas para reducir los costos de </a:t>
            </a:r>
            <a:r>
              <a:rPr lang="es-ES" dirty="0" smtClean="0"/>
              <a:t>fletes. (Ferry entre SAI y </a:t>
            </a:r>
            <a:r>
              <a:rPr lang="es-ES" dirty="0" err="1" smtClean="0"/>
              <a:t>Prov</a:t>
            </a:r>
            <a:r>
              <a:rPr lang="es-ES" dirty="0" smtClean="0"/>
              <a:t>)</a:t>
            </a:r>
            <a:endParaRPr lang="en-US" dirty="0"/>
          </a:p>
          <a:p>
            <a:pPr lvl="0"/>
            <a:r>
              <a:rPr lang="es-ES" dirty="0"/>
              <a:t>Aeropuerto y Pista Re adecuar para atender las necesidades de un destino turístico internacional de primer nivel.</a:t>
            </a:r>
            <a:endParaRPr lang="en-US" dirty="0"/>
          </a:p>
          <a:p>
            <a:pPr lvl="0"/>
            <a:r>
              <a:rPr lang="es-ES" dirty="0"/>
              <a:t>Desarrollar un puerto Marítimo apto para recibir cruceros.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2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Temas</a:t>
            </a:r>
            <a:r>
              <a:rPr lang="en-US" dirty="0" smtClean="0"/>
              <a:t> </a:t>
            </a:r>
            <a:r>
              <a:rPr lang="en-US" dirty="0" err="1" smtClean="0"/>
              <a:t>Pendientes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/>
          <a:lstStyle/>
          <a:p>
            <a:endParaRPr lang="es-ES" sz="1600" dirty="0"/>
          </a:p>
          <a:p>
            <a:pPr lvl="0"/>
            <a:r>
              <a:rPr lang="es-ES" sz="2400" dirty="0"/>
              <a:t>Legislación / Regulación Empresas Alquiler </a:t>
            </a:r>
            <a:r>
              <a:rPr lang="es-ES" sz="2400" dirty="0" smtClean="0"/>
              <a:t>Vehículos</a:t>
            </a:r>
          </a:p>
          <a:p>
            <a:pPr lvl="0"/>
            <a:r>
              <a:rPr lang="es-ES" sz="2400" dirty="0" smtClean="0"/>
              <a:t> Implementación </a:t>
            </a:r>
            <a:r>
              <a:rPr lang="es-ES" sz="2400" dirty="0"/>
              <a:t>Sistema de Reposición y </a:t>
            </a:r>
            <a:r>
              <a:rPr lang="es-ES" sz="2400" dirty="0" err="1"/>
              <a:t>Chatarizacion</a:t>
            </a:r>
            <a:r>
              <a:rPr lang="es-ES" sz="2400" dirty="0"/>
              <a:t> </a:t>
            </a:r>
            <a:endParaRPr lang="en-US" sz="2400" dirty="0"/>
          </a:p>
          <a:p>
            <a:pPr lvl="0"/>
            <a:r>
              <a:rPr lang="es-ES" sz="2400" dirty="0"/>
              <a:t>Implementación  sistemas de control de Ingreso y destinación final lubricantes, grasa, llantas, baterías, </a:t>
            </a:r>
            <a:r>
              <a:rPr lang="es-ES" sz="2400" dirty="0" smtClean="0"/>
              <a:t>otros.</a:t>
            </a:r>
          </a:p>
          <a:p>
            <a:pPr lvl="0"/>
            <a:r>
              <a:rPr lang="es-ES" sz="2400" dirty="0" smtClean="0"/>
              <a:t>Guardas de Transito</a:t>
            </a:r>
          </a:p>
          <a:p>
            <a:pPr lvl="0"/>
            <a:r>
              <a:rPr lang="es-ES" sz="2400" dirty="0" smtClean="0"/>
              <a:t>Aumento Pie de Fuerza Policía Transito</a:t>
            </a:r>
          </a:p>
          <a:p>
            <a:pPr lvl="0"/>
            <a:r>
              <a:rPr lang="es-ES" sz="2400" dirty="0" smtClean="0"/>
              <a:t>Re Organización Servicio de Taxis. Tarifas, Fichas, Calidad Servicio </a:t>
            </a:r>
            <a:r>
              <a:rPr lang="es-ES" sz="2400" dirty="0" err="1" smtClean="0"/>
              <a:t>etc</a:t>
            </a:r>
            <a:endParaRPr lang="es-ES" sz="2400" dirty="0" smtClean="0"/>
          </a:p>
          <a:p>
            <a:pPr lvl="0"/>
            <a:endParaRPr lang="en-US" sz="24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84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12 Imagen" descr="comunicado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100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987873"/>
            <a:ext cx="6912768" cy="432048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INFORME DE GESTION VIGENCIA 2013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538560" y="1489262"/>
            <a:ext cx="7776864" cy="687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s-CO" sz="2400" b="1" dirty="0" smtClean="0">
                <a:latin typeface="Arial Narrow" pitchFamily="34" charset="0"/>
              </a:rPr>
              <a:t>TODO </a:t>
            </a:r>
            <a:r>
              <a:rPr lang="es-CO" sz="2400" b="1" dirty="0">
                <a:latin typeface="Arial Narrow" pitchFamily="34" charset="0"/>
              </a:rPr>
              <a:t>SE MUEVE Y AVANZA, CON ORDEN Y SEGURIDAD</a:t>
            </a: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38560" y="2077182"/>
            <a:ext cx="5904656" cy="6874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s-CO" b="1" dirty="0" smtClean="0">
                <a:latin typeface="Arial Narrow" pitchFamily="34" charset="0"/>
              </a:rPr>
              <a:t>SUBPROGRAMA</a:t>
            </a:r>
            <a:r>
              <a:rPr lang="es-CO" b="1" dirty="0">
                <a:latin typeface="Arial Narrow" pitchFamily="34" charset="0"/>
              </a:rPr>
              <a:t>: Movilidad y Transporte </a:t>
            </a:r>
            <a:r>
              <a:rPr lang="es-CO" b="1" dirty="0" err="1">
                <a:latin typeface="Arial Narrow" pitchFamily="34" charset="0"/>
              </a:rPr>
              <a:t>Víal</a:t>
            </a:r>
            <a:endParaRPr lang="es-CO" b="1" dirty="0">
              <a:latin typeface="Arial Narrow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363734"/>
              </p:ext>
            </p:extLst>
          </p:nvPr>
        </p:nvGraphicFramePr>
        <p:xfrm>
          <a:off x="755576" y="3068960"/>
          <a:ext cx="8136904" cy="2457450"/>
        </p:xfrm>
        <a:graphic>
          <a:graphicData uri="http://schemas.openxmlformats.org/drawingml/2006/table">
            <a:tbl>
              <a:tblPr/>
              <a:tblGrid>
                <a:gridCol w="2736304"/>
                <a:gridCol w="2016224"/>
                <a:gridCol w="1080120"/>
                <a:gridCol w="792088"/>
                <a:gridCol w="720080"/>
                <a:gridCol w="792088"/>
              </a:tblGrid>
              <a:tr h="20955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2015 haber realizado cuatro (4) campañas educativas y lúdicas de aprendizaje y acatamiento de las normas de tránsito y transporte existentes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 de campañas realizadas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Arial Narrow"/>
                        </a:rPr>
                        <a:t>100</a:t>
                      </a:r>
                      <a:endParaRPr lang="es-CO" sz="1600" b="0" i="0" u="none" strike="noStrike" dirty="0">
                        <a:solidFill>
                          <a:srgbClr val="0061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2015 haber realizado cuatro (4) encuestas de percepción de la intolerancia hacia la autoridad de tránsito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 de encuestas realizadas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 Narrow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265249"/>
              </p:ext>
            </p:extLst>
          </p:nvPr>
        </p:nvGraphicFramePr>
        <p:xfrm>
          <a:off x="755577" y="2636912"/>
          <a:ext cx="8136902" cy="386715"/>
        </p:xfrm>
        <a:graphic>
          <a:graphicData uri="http://schemas.openxmlformats.org/drawingml/2006/table">
            <a:tbl>
              <a:tblPr/>
              <a:tblGrid>
                <a:gridCol w="2785605"/>
                <a:gridCol w="1979247"/>
                <a:gridCol w="1187141"/>
                <a:gridCol w="828759"/>
                <a:gridCol w="678075"/>
                <a:gridCol w="678075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A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indicador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A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Meta Cuatrenio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AF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Avance físico de la Meta 213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0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12 Imagen" descr="comunicado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100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987873"/>
            <a:ext cx="6912768" cy="432048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INFORME DE GESTION  VIGENCIA 2013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538560" y="1489262"/>
            <a:ext cx="7776864" cy="687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s-CO" sz="2400" b="1" dirty="0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TODO </a:t>
            </a:r>
            <a:r>
              <a:rPr lang="es-CO" sz="2400" b="1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SE MUEVE Y AVANZA, CON ORDEN Y SEGURIDAD</a:t>
            </a: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38560" y="2077182"/>
            <a:ext cx="5904656" cy="6874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s-CO" b="1" dirty="0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SUBPROGRAMA</a:t>
            </a:r>
            <a:r>
              <a:rPr lang="es-CO" b="1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: Movilidad y Transporte </a:t>
            </a:r>
            <a:r>
              <a:rPr lang="es-CO" b="1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Víal</a:t>
            </a:r>
            <a:endParaRPr lang="es-CO" b="1" dirty="0">
              <a:solidFill>
                <a:prstClr val="black">
                  <a:tint val="75000"/>
                </a:prstClr>
              </a:solidFill>
              <a:latin typeface="Arial Narrow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65138"/>
              </p:ext>
            </p:extLst>
          </p:nvPr>
        </p:nvGraphicFramePr>
        <p:xfrm>
          <a:off x="755577" y="2636912"/>
          <a:ext cx="8136902" cy="386715"/>
        </p:xfrm>
        <a:graphic>
          <a:graphicData uri="http://schemas.openxmlformats.org/drawingml/2006/table">
            <a:tbl>
              <a:tblPr/>
              <a:tblGrid>
                <a:gridCol w="2785605"/>
                <a:gridCol w="1979247"/>
                <a:gridCol w="1187141"/>
                <a:gridCol w="828759"/>
                <a:gridCol w="678075"/>
                <a:gridCol w="678075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A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indicador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A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Meta Cuatrenio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AF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Avance físico de la Meta 213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64305"/>
              </p:ext>
            </p:extLst>
          </p:nvPr>
        </p:nvGraphicFramePr>
        <p:xfrm>
          <a:off x="755576" y="3120003"/>
          <a:ext cx="8136904" cy="741045"/>
        </p:xfrm>
        <a:graphic>
          <a:graphicData uri="http://schemas.openxmlformats.org/drawingml/2006/table">
            <a:tbl>
              <a:tblPr/>
              <a:tblGrid>
                <a:gridCol w="2832559"/>
                <a:gridCol w="1949038"/>
                <a:gridCol w="1208897"/>
                <a:gridCol w="814156"/>
                <a:gridCol w="540166"/>
                <a:gridCol w="792088"/>
              </a:tblGrid>
              <a:tr h="64770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2015 haber demarcado y señalizado 400 metros lineales de vías en el departamento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Metros lineales de vías demarcadas y señalizadas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826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600" b="0" i="0" u="none" strike="noStrike" kern="1200" dirty="0" smtClean="0">
                          <a:solidFill>
                            <a:srgbClr val="006100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100</a:t>
                      </a:r>
                      <a:endParaRPr lang="es-CO" sz="1600" b="0" i="0" u="none" strike="noStrike" kern="1200" dirty="0">
                        <a:solidFill>
                          <a:srgbClr val="006100"/>
                        </a:solidFill>
                        <a:effectLst/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599429"/>
              </p:ext>
            </p:extLst>
          </p:nvPr>
        </p:nvGraphicFramePr>
        <p:xfrm>
          <a:off x="755576" y="3933056"/>
          <a:ext cx="5976664" cy="1725930"/>
        </p:xfrm>
        <a:graphic>
          <a:graphicData uri="http://schemas.openxmlformats.org/drawingml/2006/table">
            <a:tbl>
              <a:tblPr/>
              <a:tblGrid>
                <a:gridCol w="2808312"/>
                <a:gridCol w="1944216"/>
                <a:gridCol w="1224136"/>
              </a:tblGrid>
              <a:tr h="64770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2015 haber habilitado 6 paraderos adicionales de buses en el departamento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Números de paraderos de buses habilitados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2015 haber generado dos (2) espacios para uso de parqueadero en el casco urbano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 de parqueaderos Generados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550012"/>
              </p:ext>
            </p:extLst>
          </p:nvPr>
        </p:nvGraphicFramePr>
        <p:xfrm>
          <a:off x="6732239" y="3933056"/>
          <a:ext cx="2160240" cy="1728192"/>
        </p:xfrm>
        <a:graphic>
          <a:graphicData uri="http://schemas.openxmlformats.org/drawingml/2006/table">
            <a:tbl>
              <a:tblPr/>
              <a:tblGrid>
                <a:gridCol w="720080"/>
                <a:gridCol w="720080"/>
                <a:gridCol w="720080"/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Arial Narrow"/>
                        </a:rPr>
                        <a:t>100</a:t>
                      </a:r>
                      <a:endParaRPr lang="es-CO" sz="1600" b="0" i="0" u="none" strike="noStrike" dirty="0">
                        <a:solidFill>
                          <a:srgbClr val="0061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Arial Narrow"/>
                        </a:rPr>
                        <a:t>100</a:t>
                      </a:r>
                      <a:endParaRPr lang="es-CO" sz="1600" b="0" i="0" u="none" strike="noStrike" dirty="0">
                        <a:solidFill>
                          <a:srgbClr val="0061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6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12 Imagen" descr="comunicado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100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987873"/>
            <a:ext cx="6912768" cy="432048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INFORME DE GESTION VIGENCIA 2013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538560" y="1589460"/>
            <a:ext cx="7776864" cy="687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s-CO" sz="2400" b="1" dirty="0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PRESUPUESTO VIGENCIA 2014 (Corte 28 de Febrero 2014)</a:t>
            </a:r>
            <a:endParaRPr lang="es-CO" sz="2400" b="1" dirty="0">
              <a:solidFill>
                <a:prstClr val="black">
                  <a:tint val="75000"/>
                </a:prstClr>
              </a:solidFill>
              <a:latin typeface="Arial Narrow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556419"/>
              </p:ext>
            </p:extLst>
          </p:nvPr>
        </p:nvGraphicFramePr>
        <p:xfrm>
          <a:off x="312191" y="2420888"/>
          <a:ext cx="8229601" cy="343254"/>
        </p:xfrm>
        <a:graphic>
          <a:graphicData uri="http://schemas.openxmlformats.org/drawingml/2006/table">
            <a:tbl>
              <a:tblPr/>
              <a:tblGrid>
                <a:gridCol w="3976577"/>
                <a:gridCol w="1180214"/>
                <a:gridCol w="1020726"/>
                <a:gridCol w="1020726"/>
                <a:gridCol w="1031358"/>
              </a:tblGrid>
              <a:tr h="263156">
                <a:tc>
                  <a:txBody>
                    <a:bodyPr/>
                    <a:lstStyle/>
                    <a:p>
                      <a:pPr algn="ctr" fontAlgn="t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NOM_GASTO</a:t>
                      </a:r>
                    </a:p>
                  </a:txBody>
                  <a:tcPr marL="7974" marR="7974" marT="79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APROP_DEFINITIVA</a:t>
                      </a:r>
                    </a:p>
                  </a:txBody>
                  <a:tcPr marL="7974" marR="7974" marT="79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CERTIFICADO_ACUMULADO</a:t>
                      </a:r>
                    </a:p>
                  </a:txBody>
                  <a:tcPr marL="7974" marR="7974" marT="79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COMPROMISO_ACUMULADO</a:t>
                      </a:r>
                    </a:p>
                  </a:txBody>
                  <a:tcPr marL="7974" marR="7974" marT="79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EJECUCION</a:t>
                      </a:r>
                    </a:p>
                  </a:txBody>
                  <a:tcPr marL="7974" marR="7974" marT="79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495254"/>
              </p:ext>
            </p:extLst>
          </p:nvPr>
        </p:nvGraphicFramePr>
        <p:xfrm>
          <a:off x="312191" y="2852936"/>
          <a:ext cx="8229601" cy="1974642"/>
        </p:xfrm>
        <a:graphic>
          <a:graphicData uri="http://schemas.openxmlformats.org/drawingml/2006/table">
            <a:tbl>
              <a:tblPr/>
              <a:tblGrid>
                <a:gridCol w="3976577"/>
                <a:gridCol w="1180214"/>
                <a:gridCol w="1020726"/>
                <a:gridCol w="1020726"/>
                <a:gridCol w="1031358"/>
              </a:tblGrid>
              <a:tr h="318977"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Administración </a:t>
                      </a: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 fortalecimiento del Trafico en el Departamento de san </a:t>
                      </a: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Andrés, </a:t>
                      </a: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providencia y santa catalina 2012-2015</a:t>
                      </a:r>
                    </a:p>
                  </a:txBody>
                  <a:tcPr marL="7974" marR="7974" marT="79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300,000,000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4" marR="7974" marT="79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30,000,000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4" marR="7974" marT="79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30,000,000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4" marR="7974" marT="79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7974" marR="7974" marT="79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977"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Desarrollo y puesta en marcha actividades del Coso Municipal y Centro de Zoonosis en san adres isla</a:t>
                      </a:r>
                    </a:p>
                  </a:txBody>
                  <a:tcPr marL="7974" marR="7974" marT="79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348,000,000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4" marR="7974" marT="79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</a:t>
                      </a:r>
                    </a:p>
                  </a:txBody>
                  <a:tcPr marL="7974" marR="7974" marT="79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</a:t>
                      </a:r>
                    </a:p>
                  </a:txBody>
                  <a:tcPr marL="7974" marR="7974" marT="79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7974" marR="7974" marT="79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488"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Implementacion medida de gestion de trafico en san andres 2012-2015</a:t>
                      </a:r>
                    </a:p>
                  </a:txBody>
                  <a:tcPr marL="7974" marR="7974" marT="79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900,000,000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4" marR="7974" marT="79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78,308,400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4" marR="7974" marT="79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18,308,400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4" marR="7974" marT="79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2.03%</a:t>
                      </a:r>
                    </a:p>
                  </a:txBody>
                  <a:tcPr marL="7974" marR="7974" marT="79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73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12 Imagen" descr="comunicado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100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987873"/>
            <a:ext cx="6912768" cy="432048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INFORME DE GESTION VIGENCIA 2013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538560" y="1589460"/>
            <a:ext cx="7776864" cy="687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s-CO" sz="2400" b="1" dirty="0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PRESUPUESTO VIGENCIA 2014 (Corte 28 de Febrero 2014)</a:t>
            </a:r>
            <a:endParaRPr lang="es-CO" sz="2400" b="1" dirty="0">
              <a:solidFill>
                <a:prstClr val="black">
                  <a:tint val="75000"/>
                </a:prstClr>
              </a:solidFill>
              <a:latin typeface="Arial Narrow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10310"/>
              </p:ext>
            </p:extLst>
          </p:nvPr>
        </p:nvGraphicFramePr>
        <p:xfrm>
          <a:off x="312191" y="2420888"/>
          <a:ext cx="8229601" cy="343254"/>
        </p:xfrm>
        <a:graphic>
          <a:graphicData uri="http://schemas.openxmlformats.org/drawingml/2006/table">
            <a:tbl>
              <a:tblPr/>
              <a:tblGrid>
                <a:gridCol w="3976577"/>
                <a:gridCol w="1180214"/>
                <a:gridCol w="1020726"/>
                <a:gridCol w="1020726"/>
                <a:gridCol w="1031358"/>
              </a:tblGrid>
              <a:tr h="263156">
                <a:tc>
                  <a:txBody>
                    <a:bodyPr/>
                    <a:lstStyle/>
                    <a:p>
                      <a:pPr algn="ctr" fontAlgn="t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NOM_GASTO</a:t>
                      </a:r>
                    </a:p>
                  </a:txBody>
                  <a:tcPr marL="7974" marR="7974" marT="79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APROP_DEFINITIVA</a:t>
                      </a:r>
                    </a:p>
                  </a:txBody>
                  <a:tcPr marL="7974" marR="7974" marT="79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CERTIFICADO_ACUMULADO</a:t>
                      </a:r>
                    </a:p>
                  </a:txBody>
                  <a:tcPr marL="7974" marR="7974" marT="79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COMPROMISO_ACUMULADO</a:t>
                      </a:r>
                    </a:p>
                  </a:txBody>
                  <a:tcPr marL="7974" marR="7974" marT="79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EJECUCION</a:t>
                      </a:r>
                    </a:p>
                  </a:txBody>
                  <a:tcPr marL="7974" marR="7974" marT="79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738445"/>
              </p:ext>
            </p:extLst>
          </p:nvPr>
        </p:nvGraphicFramePr>
        <p:xfrm>
          <a:off x="312191" y="2924944"/>
          <a:ext cx="8229601" cy="991308"/>
        </p:xfrm>
        <a:graphic>
          <a:graphicData uri="http://schemas.openxmlformats.org/drawingml/2006/table">
            <a:tbl>
              <a:tblPr/>
              <a:tblGrid>
                <a:gridCol w="3976577"/>
                <a:gridCol w="1180214"/>
                <a:gridCol w="1020726"/>
                <a:gridCol w="1020726"/>
                <a:gridCol w="1031358"/>
              </a:tblGrid>
              <a:tr h="366823"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Implementación </a:t>
                      </a: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medidas de </a:t>
                      </a: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gestión </a:t>
                      </a: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Trafico en San </a:t>
                      </a: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Andrés </a:t>
                      </a: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Isla 2012-2015</a:t>
                      </a:r>
                    </a:p>
                  </a:txBody>
                  <a:tcPr marL="7974" marR="7974" marT="79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203,546,816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4" marR="7974" marT="79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$0.00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4" marR="7974" marT="79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</a:t>
                      </a:r>
                    </a:p>
                  </a:txBody>
                  <a:tcPr marL="7974" marR="7974" marT="79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7974" marR="7974" marT="79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977"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Construccion y Adecuacion del Coso Municipal y Centro de Zoonosis en San ANdres Isla</a:t>
                      </a:r>
                    </a:p>
                  </a:txBody>
                  <a:tcPr marL="7974" marR="7974" marT="79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1,000,000,000</a:t>
                      </a: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4" marR="7974" marT="79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</a:t>
                      </a:r>
                    </a:p>
                  </a:txBody>
                  <a:tcPr marL="7974" marR="7974" marT="79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</a:t>
                      </a:r>
                    </a:p>
                  </a:txBody>
                  <a:tcPr marL="7974" marR="7974" marT="79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7974" marR="7974" marT="79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64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 smtClean="0"/>
              <a:t>Implementación </a:t>
            </a:r>
            <a:r>
              <a:rPr lang="es-ES" sz="3600" dirty="0"/>
              <a:t>medidas de gestión de trafico en San </a:t>
            </a:r>
            <a:r>
              <a:rPr lang="es-ES" sz="3600" dirty="0" smtClean="0"/>
              <a:t>Andrés Isla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21243"/>
              </p:ext>
            </p:extLst>
          </p:nvPr>
        </p:nvGraphicFramePr>
        <p:xfrm>
          <a:off x="179516" y="1700808"/>
          <a:ext cx="8784968" cy="4942076"/>
        </p:xfrm>
        <a:graphic>
          <a:graphicData uri="http://schemas.openxmlformats.org/drawingml/2006/table">
            <a:tbl>
              <a:tblPr/>
              <a:tblGrid>
                <a:gridCol w="1512164"/>
                <a:gridCol w="288032"/>
                <a:gridCol w="1224136"/>
                <a:gridCol w="864096"/>
                <a:gridCol w="1008112"/>
                <a:gridCol w="504056"/>
                <a:gridCol w="1080120"/>
                <a:gridCol w="195515"/>
                <a:gridCol w="320995"/>
                <a:gridCol w="151579"/>
                <a:gridCol w="151579"/>
                <a:gridCol w="151579"/>
                <a:gridCol w="151579"/>
                <a:gridCol w="151579"/>
                <a:gridCol w="147121"/>
                <a:gridCol w="147121"/>
                <a:gridCol w="147121"/>
                <a:gridCol w="147121"/>
                <a:gridCol w="147121"/>
                <a:gridCol w="147121"/>
                <a:gridCol w="147121"/>
              </a:tblGrid>
              <a:tr h="1237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META DE ACTIVIDAD (Relacionado con el PDD 2012-2015)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INDICADOR DE GESTION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RECURSOS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cronograma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4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VALOR ACTUAL A 31 DE DIC/13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VALOR ESPERADO A 31 DE DIC/14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PROPIOS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SGP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OTROS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ENERO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FEBRERO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MARZO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ABRIL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MAYO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JUNIO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JULIO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AGOSTO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SEPTIEMBRE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OCTUBRE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NOVIEMBRE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DICIEMBRE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17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DEMARCACION (Horizontal) y SEÑALIZACION (Vertical) VIAL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2015 haber demarcado y señalizado 400 metros lineales de vías en el departamento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Metros lineales de vías demarcadas y señalizadas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DEMARCACION (Horizontal) VIAL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350.000.000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70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SEÑALIZACION (Vertical) VIAL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2015 haber generado cuatro (4) espacios para uso de zonas azules en el casco urbano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 de zonas azules Generados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200.000.000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2720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DEMARCACION (Horizontal) y SEÑALIZACION (Vertical) VIAL _ Mano de obra calificad (diseño)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30.000.000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79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MICRO INTERVENCIONES VIALES (Obras de seguridad vias en Zonas de alto Riesgo)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Implemetación de micro intervenciones viales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Micro intervenciones viales implementadas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120.000.000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00570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SISTEMATIZACION TRAMITES Y PROCESOS SECRETARIA DE MOVILIDAD- ACTUALIZACION REGISTRO TRANSITO RUNT _ Otros servicios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Actualizar el 100% de los registros de transito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Porcentaje actualizado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200.000.000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659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900.000.000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Administración y fortalecimiento del trafico en el Departamento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34735"/>
              </p:ext>
            </p:extLst>
          </p:nvPr>
        </p:nvGraphicFramePr>
        <p:xfrm>
          <a:off x="72006" y="1700808"/>
          <a:ext cx="9036498" cy="4602205"/>
        </p:xfrm>
        <a:graphic>
          <a:graphicData uri="http://schemas.openxmlformats.org/drawingml/2006/table">
            <a:tbl>
              <a:tblPr/>
              <a:tblGrid>
                <a:gridCol w="1369931"/>
                <a:gridCol w="247827"/>
                <a:gridCol w="1982641"/>
                <a:gridCol w="1008112"/>
                <a:gridCol w="720080"/>
                <a:gridCol w="648072"/>
                <a:gridCol w="936104"/>
                <a:gridCol w="144016"/>
                <a:gridCol w="144016"/>
                <a:gridCol w="155982"/>
                <a:gridCol w="156039"/>
                <a:gridCol w="156039"/>
                <a:gridCol w="156039"/>
                <a:gridCol w="151450"/>
                <a:gridCol w="151450"/>
                <a:gridCol w="151450"/>
                <a:gridCol w="151450"/>
                <a:gridCol w="151450"/>
                <a:gridCol w="151450"/>
                <a:gridCol w="151450"/>
                <a:gridCol w="151450"/>
              </a:tblGrid>
              <a:tr h="1366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META DE ACTIVIDAD (Relacionado con el PDD 2012-2015)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INDICADOR DE GESTION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RECURSOS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cronograma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92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VALOR ACTUAL A 31 DE DIC/13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VALOR ESPERADO A 31 DE DIC/14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PROPIOS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SGP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OTROS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ENERO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FEBRERO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MARZO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ABRIL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MAYO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JUNIO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JULIO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AGOSTO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SEPTIEMBRE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OCTUBRE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NOVIEMBRE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DICIEMBRE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3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CAMPAÑAS EDUCATIVAS Y FORTALECIMINETO DE LA CULTURA CIUDADANA (RADIO, PRENSA, TV, AFICHES, TALLERES EDU)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2015 haber realizado cuatro (4) campañas educativas y lúdicas de aprendizaje y acatamiento de las normas de tránsito y transporte existentes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 de campañas realizadas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50.000.000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51216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PERSONAL PARA FORTALECIMINETO Y CAMPAÑAS DIRECTAS AL CIUDADANO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Aumentar en un 50% la capacidad administrativa de atención al cliente del organismo de transito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% de capacidad administrativa aumentada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150.000.000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DOTACION EQUIPOS (EQUIPOS DE RADIO, COMPARENDERAS, RADAR DE VELOCIDAD, </a:t>
                      </a: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MOTOCICLETAS) POLICIA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Aumentar en un 20% la capacidad administrativa de atención al cliente del organismo de transito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% de capacidad administrativa aumentada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100.000.000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300.000.000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7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/>
              <a:t> </a:t>
            </a:r>
            <a:r>
              <a:rPr lang="en-US" sz="2700" b="1" dirty="0" err="1" smtClean="0"/>
              <a:t>Implementacion</a:t>
            </a:r>
            <a:r>
              <a:rPr lang="en-US" sz="2700" b="1" dirty="0" smtClean="0"/>
              <a:t> y  </a:t>
            </a:r>
            <a:r>
              <a:rPr lang="en-US" sz="2700" b="1" dirty="0" err="1" smtClean="0"/>
              <a:t>Construccion</a:t>
            </a:r>
            <a:r>
              <a:rPr lang="en-US" sz="2700" b="1" dirty="0" smtClean="0"/>
              <a:t>  Centro de </a:t>
            </a:r>
            <a:r>
              <a:rPr lang="en-US" sz="2700" b="1" dirty="0" err="1" smtClean="0"/>
              <a:t>Bienestar</a:t>
            </a:r>
            <a:r>
              <a:rPr lang="en-US" sz="2700" b="1" dirty="0" smtClean="0"/>
              <a:t> Animal CBA</a:t>
            </a:r>
            <a:br>
              <a:rPr lang="en-US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s-ES" sz="2700" b="1" dirty="0"/>
              <a:t>Implementación medidas de gestión de Trafico en San Andrés Isla                                                       </a:t>
            </a:r>
            <a:r>
              <a:rPr lang="es-ES" sz="1800" dirty="0"/>
              <a:t/>
            </a:r>
            <a:br>
              <a:rPr lang="es-ES" sz="1800" dirty="0"/>
            </a:br>
            <a:endParaRPr lang="en-US" sz="1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771488"/>
              </p:ext>
            </p:extLst>
          </p:nvPr>
        </p:nvGraphicFramePr>
        <p:xfrm>
          <a:off x="251520" y="1484784"/>
          <a:ext cx="8686803" cy="2030939"/>
        </p:xfrm>
        <a:graphic>
          <a:graphicData uri="http://schemas.openxmlformats.org/drawingml/2006/table">
            <a:tbl>
              <a:tblPr/>
              <a:tblGrid>
                <a:gridCol w="1316917"/>
                <a:gridCol w="238237"/>
                <a:gridCol w="1158093"/>
                <a:gridCol w="761032"/>
                <a:gridCol w="483091"/>
                <a:gridCol w="952945"/>
                <a:gridCol w="952945"/>
                <a:gridCol w="741179"/>
                <a:gridCol w="317648"/>
                <a:gridCol w="150001"/>
                <a:gridCol w="150001"/>
                <a:gridCol w="150001"/>
                <a:gridCol w="150001"/>
                <a:gridCol w="145589"/>
                <a:gridCol w="145589"/>
                <a:gridCol w="145589"/>
                <a:gridCol w="145589"/>
                <a:gridCol w="145589"/>
                <a:gridCol w="145589"/>
                <a:gridCol w="145589"/>
                <a:gridCol w="145589"/>
              </a:tblGrid>
              <a:tr h="2910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META DE ACTIVIDAD (Relacionado con el PDD 2012-2015)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INDICADOR DE GESTION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RECURSOS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cronograma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5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VALOR ACTUAL A 31 DE DIC/13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VALOR ESPERADO A 31 DE DIC/14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PROPIOS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SGP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OTROS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ENERO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FEBRERO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MARZO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ABRIL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MAYO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JUNIO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JULIO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AGOSTO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SEPTIEMBRE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OCTUBRE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NOVIEMBRE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DICIEMBRE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Diseño para la implemetación del coso / Albergue Animal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 2015 haber Puesto en funcionamiento un Centro de Bienestar Animal Provisional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Consultoria/ Diseno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348.000.000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498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Implemetación del Coso Municipal /Albergue Animal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Implementacion, Dotacion, Adecuacion, Operacion 2014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1124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37387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Construccion Centro de Bienestar Animal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Haber Construido y Puesto en Funcionamiento Centro de Bienestar Animal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Construccion y Puesta en Operacion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1.000.000.000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433175"/>
              </p:ext>
            </p:extLst>
          </p:nvPr>
        </p:nvGraphicFramePr>
        <p:xfrm>
          <a:off x="251520" y="3717032"/>
          <a:ext cx="8892481" cy="3043100"/>
        </p:xfrm>
        <a:graphic>
          <a:graphicData uri="http://schemas.openxmlformats.org/drawingml/2006/table">
            <a:tbl>
              <a:tblPr/>
              <a:tblGrid>
                <a:gridCol w="1348098"/>
                <a:gridCol w="243878"/>
                <a:gridCol w="1185514"/>
                <a:gridCol w="779052"/>
                <a:gridCol w="494529"/>
                <a:gridCol w="975508"/>
                <a:gridCol w="975508"/>
                <a:gridCol w="758729"/>
                <a:gridCol w="325169"/>
                <a:gridCol w="153552"/>
                <a:gridCol w="153552"/>
                <a:gridCol w="153552"/>
                <a:gridCol w="153552"/>
                <a:gridCol w="149036"/>
                <a:gridCol w="149036"/>
                <a:gridCol w="149036"/>
                <a:gridCol w="149036"/>
                <a:gridCol w="149036"/>
                <a:gridCol w="149036"/>
                <a:gridCol w="149036"/>
                <a:gridCol w="149036"/>
              </a:tblGrid>
              <a:tr h="2910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META DE ACTIVIDAD (Relacionado con el PDD 2012-2015)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INDICADOR DE GESTION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RECURSOS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cronograma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5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VALOR ACTUAL A 31 DE DIC/13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VALOR ESPERADO A 31 DE DIC/14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PROPIOS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SGP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OTROS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ENERO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FEBRERO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MARZO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ABRIL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MAYO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JUNIO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JULIO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AGOSTO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SEPTIEMBRE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OCTUBRE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NOVIEMBRE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DICIEMBRE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Diseño para la implemetación del coso / Albergue Animal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 2015 haber Puesto en funcionamiento un Centro de Bienestar Animal Provisional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Consultoria/ Diseno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348.000.000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498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Implemetación del Coso Municipal /Albergue Animal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Implementacion, Dotacion, Adecuacion, Operacion 2014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1124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37387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Construccion Centro de Bienestar Animal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Haber Construido y Puesto en Funcionamiento Centro de Bienestar Animal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Construccion y Puesta en Operacion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1.000.000.000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12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6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Implementación medidas de gestión de Trafico en San Andrés Isla                                                       2012-2015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Adicion:  Sistematizacion Archvo y Tramites de Transito.  Digitalizacion, Digitazion, Software, Equipos, Muebles Archivos Moviles, Muebles Modulos Atencon al Publico, Alquiler de nueva sede.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Consultoria, Instalacion, Software, Mano de Obra, Capactacion, Diseno de Manuales de Funcion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203,546,816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17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Propuestas</a:t>
            </a:r>
            <a:r>
              <a:rPr lang="en-US" b="1" dirty="0" smtClean="0"/>
              <a:t> </a:t>
            </a:r>
            <a:r>
              <a:rPr lang="en-US" b="1" dirty="0" err="1" smtClean="0"/>
              <a:t>Normativas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800" y="1124744"/>
            <a:ext cx="9093200" cy="5472608"/>
          </a:xfrm>
        </p:spPr>
        <p:txBody>
          <a:bodyPr>
            <a:normAutofit fontScale="40000" lnSpcReduction="20000"/>
          </a:bodyPr>
          <a:lstStyle/>
          <a:p>
            <a:r>
              <a:rPr lang="es-CO" sz="3800" b="1" dirty="0"/>
              <a:t>Sistema de Estacionamiento en vía bajo cobro </a:t>
            </a:r>
            <a:endParaRPr lang="es-CO" sz="3800" b="1" dirty="0" smtClean="0"/>
          </a:p>
          <a:p>
            <a:pPr marL="0" indent="0">
              <a:buNone/>
            </a:pPr>
            <a:r>
              <a:rPr lang="es-CO" sz="3800" b="1" dirty="0"/>
              <a:t> </a:t>
            </a:r>
            <a:r>
              <a:rPr lang="es-CO" sz="3800" b="1" dirty="0" smtClean="0"/>
              <a:t>       (</a:t>
            </a:r>
            <a:r>
              <a:rPr lang="es-CO" sz="3800" b="1" dirty="0"/>
              <a:t>proyecto de ordenanza con exposición de </a:t>
            </a:r>
            <a:r>
              <a:rPr lang="es-CO" sz="3800" b="1" dirty="0" smtClean="0"/>
              <a:t>motivos (ZONAS AZULES)</a:t>
            </a:r>
            <a:r>
              <a:rPr lang="es-CO" dirty="0" smtClean="0"/>
              <a:t>             		</a:t>
            </a:r>
            <a:r>
              <a:rPr lang="es-CO" dirty="0" smtClean="0">
                <a:solidFill>
                  <a:srgbClr val="FF0000"/>
                </a:solidFill>
              </a:rPr>
              <a:t>(</a:t>
            </a:r>
            <a:r>
              <a:rPr lang="es-CO" b="1" dirty="0">
                <a:solidFill>
                  <a:srgbClr val="FF0000"/>
                </a:solidFill>
              </a:rPr>
              <a:t>Febrero 28 2014</a:t>
            </a:r>
            <a:r>
              <a:rPr lang="es-CO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es-ES" dirty="0"/>
          </a:p>
          <a:p>
            <a:r>
              <a:rPr lang="es-CO" sz="3800" b="1" dirty="0"/>
              <a:t>Implementación del Coso Municipal </a:t>
            </a:r>
            <a:r>
              <a:rPr lang="es-CO" sz="3800" b="1" dirty="0" smtClean="0"/>
              <a:t>/ Registro Departamental de Animales</a:t>
            </a:r>
            <a:r>
              <a:rPr lang="es-CO" dirty="0"/>
              <a:t>      </a:t>
            </a:r>
            <a:r>
              <a:rPr lang="es-CO" dirty="0" smtClean="0"/>
              <a:t>	</a:t>
            </a:r>
            <a:r>
              <a:rPr lang="es-CO" b="1" dirty="0" smtClean="0"/>
              <a:t>(</a:t>
            </a:r>
            <a:r>
              <a:rPr lang="es-CO" b="1" dirty="0"/>
              <a:t>Marzo 15 2014</a:t>
            </a:r>
            <a:r>
              <a:rPr lang="es-CO" b="1" dirty="0" smtClean="0"/>
              <a:t>)</a:t>
            </a:r>
          </a:p>
          <a:p>
            <a:endParaRPr lang="es-ES" dirty="0"/>
          </a:p>
          <a:p>
            <a:r>
              <a:rPr lang="es-CO" sz="3800" b="1" dirty="0"/>
              <a:t>Conformación de grupo de agentes de tránsito.  </a:t>
            </a:r>
            <a:r>
              <a:rPr lang="es-CO" b="1" dirty="0"/>
              <a:t>   </a:t>
            </a:r>
            <a:r>
              <a:rPr lang="es-CO" dirty="0"/>
              <a:t>                               </a:t>
            </a:r>
            <a:r>
              <a:rPr lang="es-CO" dirty="0" smtClean="0"/>
              <a:t>			</a:t>
            </a:r>
            <a:r>
              <a:rPr lang="es-CO" b="1" dirty="0" smtClean="0"/>
              <a:t>(</a:t>
            </a:r>
            <a:r>
              <a:rPr lang="es-CO" b="1" dirty="0"/>
              <a:t>Marzo 30 2014</a:t>
            </a:r>
            <a:r>
              <a:rPr lang="es-CO" b="1" dirty="0" smtClean="0"/>
              <a:t>)</a:t>
            </a:r>
          </a:p>
          <a:p>
            <a:endParaRPr lang="es-ES" dirty="0"/>
          </a:p>
          <a:p>
            <a:r>
              <a:rPr lang="es-CO" sz="3800" b="1" dirty="0"/>
              <a:t>Ajuste a las tarifas de trámites de tránsito.</a:t>
            </a:r>
            <a:r>
              <a:rPr lang="es-CO" sz="3800" dirty="0"/>
              <a:t> </a:t>
            </a:r>
            <a:r>
              <a:rPr lang="es-CO" dirty="0"/>
              <a:t>                                             </a:t>
            </a:r>
            <a:r>
              <a:rPr lang="es-CO" dirty="0" smtClean="0"/>
              <a:t>			</a:t>
            </a:r>
            <a:r>
              <a:rPr lang="es-CO" b="1" dirty="0" smtClean="0"/>
              <a:t>(</a:t>
            </a:r>
            <a:r>
              <a:rPr lang="es-CO" b="1" dirty="0"/>
              <a:t>Abril 15 de 2014</a:t>
            </a:r>
            <a:r>
              <a:rPr lang="es-CO" b="1" dirty="0" smtClean="0"/>
              <a:t>)</a:t>
            </a:r>
          </a:p>
          <a:p>
            <a:pPr marL="0" indent="0">
              <a:buNone/>
            </a:pPr>
            <a:endParaRPr lang="es-ES" dirty="0"/>
          </a:p>
          <a:p>
            <a:r>
              <a:rPr lang="es-CO" sz="3800" b="1" dirty="0"/>
              <a:t>Modalidades de operación del organismo de tránsito.  </a:t>
            </a:r>
            <a:r>
              <a:rPr lang="es-CO" dirty="0"/>
              <a:t>                    </a:t>
            </a:r>
            <a:r>
              <a:rPr lang="es-CO" dirty="0" smtClean="0"/>
              <a:t>			</a:t>
            </a:r>
            <a:r>
              <a:rPr lang="es-CO" b="1" dirty="0" smtClean="0"/>
              <a:t>(</a:t>
            </a:r>
            <a:r>
              <a:rPr lang="es-CO" b="1" dirty="0"/>
              <a:t>Abril 15 de 2014</a:t>
            </a:r>
            <a:r>
              <a:rPr lang="es-CO" b="1" dirty="0" smtClean="0"/>
              <a:t>)</a:t>
            </a:r>
          </a:p>
          <a:p>
            <a:endParaRPr lang="es-ES" dirty="0"/>
          </a:p>
          <a:p>
            <a:r>
              <a:rPr lang="es-CO" sz="3800" b="1" dirty="0"/>
              <a:t>Decreto  de regulación de estacionamiento fuera de la vía   </a:t>
            </a:r>
            <a:r>
              <a:rPr lang="es-CO" dirty="0"/>
              <a:t>     </a:t>
            </a:r>
            <a:r>
              <a:rPr lang="es-CO" dirty="0" smtClean="0"/>
              <a:t> </a:t>
            </a:r>
            <a:r>
              <a:rPr lang="es-CO" dirty="0"/>
              <a:t>  </a:t>
            </a:r>
            <a:r>
              <a:rPr lang="es-CO" dirty="0" smtClean="0"/>
              <a:t> 			 </a:t>
            </a:r>
            <a:r>
              <a:rPr lang="es-CO" b="1" dirty="0" smtClean="0"/>
              <a:t>(</a:t>
            </a:r>
            <a:r>
              <a:rPr lang="es-CO" b="1" dirty="0"/>
              <a:t>Abril 30 2014</a:t>
            </a:r>
            <a:r>
              <a:rPr lang="es-CO" b="1" dirty="0" smtClean="0"/>
              <a:t>)</a:t>
            </a:r>
          </a:p>
          <a:p>
            <a:pPr marL="0" indent="0">
              <a:buNone/>
            </a:pPr>
            <a:endParaRPr lang="es-ES" dirty="0"/>
          </a:p>
          <a:p>
            <a:r>
              <a:rPr lang="es-CO" sz="3800" b="1" dirty="0"/>
              <a:t>Sistema de Estacionamiento en vía bajo cobro (proyecto de pliegos)   </a:t>
            </a:r>
            <a:r>
              <a:rPr lang="es-CO" b="1" dirty="0"/>
              <a:t> </a:t>
            </a:r>
            <a:r>
              <a:rPr lang="es-CO" b="1" dirty="0" smtClean="0"/>
              <a:t>		 </a:t>
            </a:r>
            <a:r>
              <a:rPr lang="es-CO" b="1" dirty="0"/>
              <a:t>(Mayo  15 2014</a:t>
            </a:r>
            <a:r>
              <a:rPr lang="es-CO" b="1" dirty="0" smtClean="0"/>
              <a:t>)</a:t>
            </a:r>
          </a:p>
          <a:p>
            <a:endParaRPr lang="es-ES" dirty="0"/>
          </a:p>
          <a:p>
            <a:r>
              <a:rPr lang="es-CO" sz="3800" b="1" dirty="0"/>
              <a:t>Detección de Infracciones de tránsito por medios </a:t>
            </a:r>
            <a:r>
              <a:rPr lang="es-CO" sz="3800" b="1" dirty="0" smtClean="0"/>
              <a:t>tecnológicos / Humanos</a:t>
            </a:r>
            <a:r>
              <a:rPr lang="es-CO" dirty="0"/>
              <a:t>      </a:t>
            </a:r>
            <a:r>
              <a:rPr lang="es-CO" dirty="0" smtClean="0"/>
              <a:t>	     	</a:t>
            </a:r>
            <a:r>
              <a:rPr lang="es-CO" b="1" dirty="0" smtClean="0"/>
              <a:t>(</a:t>
            </a:r>
            <a:r>
              <a:rPr lang="es-CO" b="1" dirty="0"/>
              <a:t>Mayo 15 2014</a:t>
            </a:r>
            <a:r>
              <a:rPr lang="es-CO" b="1" dirty="0" smtClean="0"/>
              <a:t>)</a:t>
            </a:r>
          </a:p>
          <a:p>
            <a:endParaRPr lang="es-ES" dirty="0"/>
          </a:p>
          <a:p>
            <a:r>
              <a:rPr lang="es-CO" sz="3800" b="1" dirty="0"/>
              <a:t>Implementación de Políticas enfocadas a </a:t>
            </a:r>
            <a:r>
              <a:rPr lang="es-CO" sz="3800" b="1" dirty="0" smtClean="0"/>
              <a:t> restringir </a:t>
            </a:r>
            <a:r>
              <a:rPr lang="es-CO" sz="3800" b="1" dirty="0"/>
              <a:t>el ingreso de </a:t>
            </a:r>
            <a:r>
              <a:rPr lang="es-CO" sz="3800" b="1" dirty="0" smtClean="0"/>
              <a:t>                                   </a:t>
            </a:r>
          </a:p>
          <a:p>
            <a:r>
              <a:rPr lang="es-CO" sz="3800" b="1" dirty="0" smtClean="0"/>
              <a:t>vehículos al </a:t>
            </a:r>
            <a:r>
              <a:rPr lang="es-CO" sz="3800" b="1" dirty="0"/>
              <a:t>parque  automotor.</a:t>
            </a:r>
            <a:r>
              <a:rPr lang="es-CO" sz="3800" dirty="0"/>
              <a:t> </a:t>
            </a:r>
            <a:r>
              <a:rPr lang="es-CO" sz="3800" dirty="0" smtClean="0"/>
              <a:t> 	</a:t>
            </a:r>
            <a:r>
              <a:rPr lang="es-CO" dirty="0" smtClean="0"/>
              <a:t>				  </a:t>
            </a:r>
            <a:r>
              <a:rPr lang="es-CO" b="1" dirty="0" smtClean="0"/>
              <a:t>(</a:t>
            </a:r>
            <a:r>
              <a:rPr lang="es-CO" b="1" dirty="0"/>
              <a:t>Junio 15 2014)</a:t>
            </a:r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3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1469</Words>
  <Application>Microsoft Office PowerPoint</Application>
  <PresentationFormat>On-screen Show (4:3)</PresentationFormat>
  <Paragraphs>733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Tema de Office</vt:lpstr>
      <vt:lpstr>INFORME DE GESTION VIGENCIA FISCAL 2013 </vt:lpstr>
      <vt:lpstr>PowerPoint Presentation</vt:lpstr>
      <vt:lpstr>PowerPoint Presentation</vt:lpstr>
      <vt:lpstr>PowerPoint Presentation</vt:lpstr>
      <vt:lpstr>PowerPoint Presentation</vt:lpstr>
      <vt:lpstr>Implementación medidas de gestión de trafico en San Andrés Isla</vt:lpstr>
      <vt:lpstr>Administración y fortalecimiento del trafico en el Departamento </vt:lpstr>
      <vt:lpstr> Implementacion y  Construccion  Centro de Bienestar Animal CBA  Implementación medidas de gestión de Trafico en San Andrés Isla                                                        </vt:lpstr>
      <vt:lpstr>Propuestas Normativas</vt:lpstr>
      <vt:lpstr>Control Transito</vt:lpstr>
      <vt:lpstr>Ingresos Por Comparendos</vt:lpstr>
      <vt:lpstr>Clases de Seguridad Vial</vt:lpstr>
      <vt:lpstr>Personas con Discapacidades</vt:lpstr>
      <vt:lpstr>Plan Maestro de Movilidad</vt:lpstr>
      <vt:lpstr>Temas Pendientes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allen</dc:creator>
  <cp:lastModifiedBy>dpechthalt</cp:lastModifiedBy>
  <cp:revision>126</cp:revision>
  <cp:lastPrinted>2014-03-11T12:54:29Z</cp:lastPrinted>
  <dcterms:created xsi:type="dcterms:W3CDTF">2014-01-21T21:41:38Z</dcterms:created>
  <dcterms:modified xsi:type="dcterms:W3CDTF">2014-03-14T12:28:36Z</dcterms:modified>
</cp:coreProperties>
</file>