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257" r:id="rId3"/>
    <p:sldId id="258" r:id="rId4"/>
    <p:sldId id="291" r:id="rId5"/>
    <p:sldId id="261" r:id="rId6"/>
    <p:sldId id="259" r:id="rId7"/>
    <p:sldId id="262" r:id="rId8"/>
    <p:sldId id="284" r:id="rId9"/>
    <p:sldId id="289" r:id="rId10"/>
    <p:sldId id="263" r:id="rId11"/>
    <p:sldId id="264" r:id="rId12"/>
    <p:sldId id="265" r:id="rId13"/>
    <p:sldId id="266" r:id="rId14"/>
    <p:sldId id="267" r:id="rId15"/>
    <p:sldId id="285" r:id="rId16"/>
    <p:sldId id="288" r:id="rId17"/>
    <p:sldId id="268" r:id="rId18"/>
    <p:sldId id="269" r:id="rId19"/>
    <p:sldId id="286" r:id="rId20"/>
    <p:sldId id="270" r:id="rId21"/>
    <p:sldId id="271" r:id="rId22"/>
    <p:sldId id="272" r:id="rId23"/>
    <p:sldId id="287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2" r:id="rId32"/>
    <p:sldId id="298" r:id="rId33"/>
    <p:sldId id="293" r:id="rId34"/>
    <p:sldId id="294" r:id="rId35"/>
    <p:sldId id="295" r:id="rId36"/>
    <p:sldId id="297" r:id="rId37"/>
    <p:sldId id="281" r:id="rId38"/>
    <p:sldId id="280" r:id="rId39"/>
    <p:sldId id="282" r:id="rId40"/>
    <p:sldId id="283" r:id="rId41"/>
    <p:sldId id="290" r:id="rId4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C717A-316E-444A-827A-BA893B50730D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59EF2-DD5F-410E-9C97-C3E4A4CE04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14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59EF2-DD5F-410E-9C97-C3E4A4CE0434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19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3A570-138B-433C-86F1-557F065801BE}" type="datetimeFigureOut">
              <a:rPr lang="es-CO" smtClean="0"/>
              <a:t>26/03/2014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F03265-1611-48ED-BBA1-E6FD397BA923}" type="slidenum">
              <a:rPr lang="es-CO" smtClean="0"/>
              <a:t>‹Nº›</a:t>
            </a:fld>
            <a:endParaRPr lang="es-C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7816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5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04"/>
            <a:ext cx="9144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3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200" y="836712"/>
            <a:ext cx="892899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3100" dirty="0"/>
              <a:t>1</a:t>
            </a:r>
            <a:r>
              <a:rPr lang="es-CO" sz="2700" dirty="0"/>
              <a:t>. </a:t>
            </a:r>
            <a:r>
              <a:rPr lang="es-CO" sz="2700" dirty="0" smtClean="0"/>
              <a:t> Nuestro </a:t>
            </a:r>
            <a:r>
              <a:rPr lang="es-CO" sz="2700" dirty="0"/>
              <a:t>patrimonio, una riqueza para conservar y compartir </a:t>
            </a: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800" dirty="0"/>
              <a:t>Subprograma:  Patrimonio </a:t>
            </a:r>
            <a:r>
              <a:rPr lang="es-CO" sz="2800" dirty="0" smtClean="0"/>
              <a:t>material</a:t>
            </a:r>
            <a:endParaRPr lang="es-CO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71296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3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928992" cy="936103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2.  Mas   </a:t>
            </a:r>
            <a:r>
              <a:rPr lang="es-CO" sz="2400" dirty="0"/>
              <a:t>y   mejores   espacios   para   la   formación artística </a:t>
            </a: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000" dirty="0"/>
              <a:t>Subprograma:  Desarrollo de Programas Artísticos para la Primera Infancia</a:t>
            </a:r>
            <a:br>
              <a:rPr lang="es-CO" sz="2000" dirty="0"/>
            </a:b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459" y="887053"/>
            <a:ext cx="8928992" cy="936103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2.  Mas   </a:t>
            </a:r>
            <a:r>
              <a:rPr lang="es-CO" sz="2400" dirty="0"/>
              <a:t>y   mejores   espacios   para   la   formación artística </a:t>
            </a: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000" dirty="0"/>
              <a:t>Subprograma:  Formación Artística para Niños, Niñas, Adolescentes y Jóvenes </a:t>
            </a:r>
            <a:br>
              <a:rPr lang="es-CO" sz="2000" dirty="0"/>
            </a:b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85698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867" y="1340768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2</a:t>
            </a:r>
            <a:r>
              <a:rPr lang="es-CO" sz="2700" dirty="0"/>
              <a:t>.  Mas   y   mejores   espacios   para   la   formación artística </a:t>
            </a:r>
            <a:br>
              <a:rPr lang="es-CO" sz="2700" dirty="0"/>
            </a:br>
            <a:r>
              <a:rPr lang="es-CO" sz="2700" dirty="0"/>
              <a:t>Subprograma:  Formación Artística para Niños, Niñas, Adolescentes y Jóvenes </a:t>
            </a:r>
            <a:br>
              <a:rPr lang="es-CO" sz="2700" dirty="0"/>
            </a:b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b="1" dirty="0" smtClean="0"/>
              <a:t>Las Escuela </a:t>
            </a:r>
            <a:r>
              <a:rPr lang="es-CO" sz="1800" b="1" dirty="0"/>
              <a:t>de </a:t>
            </a:r>
            <a:r>
              <a:rPr lang="es-CO" sz="1800" b="1" dirty="0" smtClean="0"/>
              <a:t>Música apoyadas de los siguientes profesores: Harold </a:t>
            </a:r>
            <a:r>
              <a:rPr lang="es-CO" sz="1800" b="1" dirty="0"/>
              <a:t>Polo, Octavio Quintero </a:t>
            </a:r>
            <a:r>
              <a:rPr lang="es-CO" sz="1800" b="1" dirty="0" smtClean="0"/>
              <a:t>Holguín, </a:t>
            </a:r>
            <a:r>
              <a:rPr lang="es-CO" sz="1800" b="1" dirty="0"/>
              <a:t>Octavio Quintero Buelvas, Zully Chow, Donaldo Bryan, Walter </a:t>
            </a:r>
            <a:r>
              <a:rPr lang="es-CO" sz="1800" b="1" dirty="0" smtClean="0"/>
              <a:t>Díaz, </a:t>
            </a:r>
            <a:r>
              <a:rPr lang="es-CO" sz="1800" b="1" dirty="0"/>
              <a:t>John de la Hoz, Leonardo Dony </a:t>
            </a:r>
            <a:r>
              <a:rPr lang="es-CO" sz="1800" b="1" dirty="0" smtClean="0"/>
              <a:t>García, </a:t>
            </a:r>
            <a:r>
              <a:rPr lang="es-CO" sz="1800" b="1" dirty="0"/>
              <a:t>Sandra Viloria, Martela Bouden, Andres Salazar</a:t>
            </a:r>
            <a:r>
              <a:rPr lang="es-CO" sz="1800" b="1" dirty="0" smtClean="0"/>
              <a:t>,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Las escuelas de Danzas apoyadas de los profesores: </a:t>
            </a:r>
            <a:r>
              <a:rPr lang="es-CO" sz="1800" b="1" dirty="0"/>
              <a:t>Jim Howard, Ronald Evans, Kevin Myles</a:t>
            </a:r>
            <a:r>
              <a:rPr lang="es-CO" sz="1800" b="1" dirty="0" smtClean="0"/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Las escuelas de  </a:t>
            </a:r>
            <a:r>
              <a:rPr lang="es-CO" sz="1800" b="1" dirty="0"/>
              <a:t>Artes </a:t>
            </a:r>
            <a:r>
              <a:rPr lang="es-CO" sz="1800" b="1" dirty="0" smtClean="0"/>
              <a:t>Plásticas  apoyadas de los profesores: </a:t>
            </a:r>
            <a:r>
              <a:rPr lang="es-CO" sz="1800" b="1" dirty="0"/>
              <a:t>Lucy Chow, Elario Fiquare, Eligio Corpus,   </a:t>
            </a:r>
            <a:endParaRPr lang="es-CO" sz="1800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La escuela de  Teatro apoyada:  </a:t>
            </a:r>
            <a:r>
              <a:rPr lang="es-CO" sz="1800" b="1" dirty="0"/>
              <a:t>Fundación </a:t>
            </a:r>
            <a:r>
              <a:rPr lang="es-CO" sz="1800" b="1" dirty="0" smtClean="0"/>
              <a:t>Trasatlántico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/>
              <a:t>Grupo </a:t>
            </a:r>
            <a:r>
              <a:rPr lang="es-CO" sz="1800" b="1" dirty="0" smtClean="0"/>
              <a:t> de música fortalecido :  Creole </a:t>
            </a:r>
            <a:r>
              <a:rPr lang="es-CO" sz="1800" b="1" dirty="0"/>
              <a:t>New Generation </a:t>
            </a:r>
            <a:endParaRPr lang="es-CO" sz="1800" b="1" dirty="0" smtClean="0"/>
          </a:p>
          <a:p>
            <a:pPr algn="l"/>
            <a:endParaRPr lang="es-CO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867" y="1340768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2</a:t>
            </a:r>
            <a:r>
              <a:rPr lang="es-CO" sz="2700" dirty="0"/>
              <a:t>.  Mas   y   mejores   espacios   para   la   formación artística </a:t>
            </a:r>
            <a:br>
              <a:rPr lang="es-CO" sz="2700" dirty="0"/>
            </a:br>
            <a:r>
              <a:rPr lang="es-CO" sz="2700" dirty="0"/>
              <a:t>Subprograma:  Formación Artística para Niños, Niñas, Adolescentes y Jóvenes </a:t>
            </a:r>
            <a:br>
              <a:rPr lang="es-CO" sz="2700" dirty="0"/>
            </a:b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b="1" dirty="0" smtClean="0"/>
              <a:t>Los procesos de formación: Foro </a:t>
            </a:r>
            <a:r>
              <a:rPr lang="es-CO" sz="1800" b="1" dirty="0"/>
              <a:t>de estado de la danza en el caribe y pacifico colombiano // Fundación atabaque de Cartagena y </a:t>
            </a:r>
            <a:r>
              <a:rPr lang="es-CO" sz="1800" b="1" dirty="0" smtClean="0"/>
              <a:t>Sancofa.  Actualmente </a:t>
            </a:r>
            <a:r>
              <a:rPr lang="es-CO" sz="1800" b="1" dirty="0"/>
              <a:t>se tiene uno en proceso precontractual/ este proceso se esta realizando en conjunto con el </a:t>
            </a:r>
            <a:r>
              <a:rPr lang="es-CO" sz="1800" b="1" dirty="0" smtClean="0"/>
              <a:t>ministerio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/>
              <a:t> </a:t>
            </a:r>
            <a:r>
              <a:rPr lang="es-CO" sz="1800" b="1" dirty="0" smtClean="0"/>
              <a:t>Los intercambios apoyado: Encuentro </a:t>
            </a:r>
            <a:r>
              <a:rPr lang="es-CO" sz="1800" b="1" dirty="0"/>
              <a:t>de Coros en Tailandia </a:t>
            </a:r>
            <a:r>
              <a:rPr lang="es-CO" sz="1800" b="1" dirty="0" smtClean="0"/>
              <a:t>(grupo </a:t>
            </a:r>
            <a:r>
              <a:rPr lang="es-CO" sz="1800" b="1" dirty="0"/>
              <a:t>de la profesora </a:t>
            </a:r>
            <a:r>
              <a:rPr lang="es-CO" sz="1800" b="1" dirty="0" smtClean="0"/>
              <a:t>Rima),  </a:t>
            </a:r>
            <a:r>
              <a:rPr lang="es-CO" sz="1800" b="1" dirty="0"/>
              <a:t>Intercambio de </a:t>
            </a:r>
            <a:r>
              <a:rPr lang="es-CO" sz="1800" b="1" dirty="0" smtClean="0"/>
              <a:t>música </a:t>
            </a:r>
            <a:r>
              <a:rPr lang="es-CO" sz="1800" b="1" dirty="0"/>
              <a:t>en </a:t>
            </a:r>
            <a:r>
              <a:rPr lang="es-CO" sz="1800" b="1" dirty="0" smtClean="0"/>
              <a:t>Sudáfrica (grupo </a:t>
            </a:r>
            <a:r>
              <a:rPr lang="es-CO" sz="1800" b="1" dirty="0"/>
              <a:t>del profesor </a:t>
            </a:r>
            <a:r>
              <a:rPr lang="es-CO" sz="1800" b="1" dirty="0" smtClean="0"/>
              <a:t>Ovidio </a:t>
            </a:r>
            <a:r>
              <a:rPr lang="es-CO" sz="1800" b="1" dirty="0"/>
              <a:t>Howard // Creole New </a:t>
            </a:r>
            <a:r>
              <a:rPr lang="es-CO" sz="1800" b="1" dirty="0" smtClean="0"/>
              <a:t>Generation), </a:t>
            </a:r>
            <a:r>
              <a:rPr lang="es-CO" sz="1800" b="1" dirty="0"/>
              <a:t>Rototon Reggae Cantest Latin </a:t>
            </a:r>
            <a:r>
              <a:rPr lang="es-CO" sz="1800" b="1" dirty="0" smtClean="0"/>
              <a:t>Argentina (Grupo </a:t>
            </a:r>
            <a:r>
              <a:rPr lang="es-CO" sz="1800" b="1" dirty="0"/>
              <a:t>Royal Rudes // Singjays Black </a:t>
            </a:r>
            <a:r>
              <a:rPr lang="es-CO" sz="1800" b="1" dirty="0" smtClean="0"/>
              <a:t>Talent),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Apoyo a  la línea de audiovisuales: 6ta</a:t>
            </a:r>
            <a:r>
              <a:rPr lang="es-CO" sz="1800" b="1" dirty="0"/>
              <a:t>. Muestra audiovisual// Proyecto Encarrete isleño // No. 044// </a:t>
            </a:r>
            <a:r>
              <a:rPr lang="es-CO" sz="1800" b="1" dirty="0" smtClean="0"/>
              <a:t>Fundación </a:t>
            </a:r>
            <a:r>
              <a:rPr lang="es-CO" sz="1800" b="1" dirty="0"/>
              <a:t>Herrietas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867" y="1340768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2</a:t>
            </a:r>
            <a:r>
              <a:rPr lang="es-CO" sz="2700" dirty="0"/>
              <a:t>.  Mas   y   mejores   espacios   para   la   formación artística </a:t>
            </a:r>
            <a:br>
              <a:rPr lang="es-CO" sz="2700" dirty="0"/>
            </a:br>
            <a:r>
              <a:rPr lang="es-CO" sz="2700" dirty="0"/>
              <a:t>Subprograma:  Formación Artística para Niños, Niñas, Adolescentes y Jóvenes </a:t>
            </a:r>
            <a:br>
              <a:rPr lang="es-CO" sz="2700" dirty="0"/>
            </a:br>
            <a:endParaRPr lang="es-CO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Public\Pictures\MASCARAS 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36912"/>
            <a:ext cx="40326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blic\Pictures\ring18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4371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867" y="1340768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2</a:t>
            </a:r>
            <a:r>
              <a:rPr lang="es-CO" sz="2700" dirty="0"/>
              <a:t>.  Mas   y   mejores   espacios   para   la   formación artística </a:t>
            </a:r>
            <a:br>
              <a:rPr lang="es-CO" sz="2700" dirty="0"/>
            </a:br>
            <a:r>
              <a:rPr lang="es-CO" sz="2700" dirty="0"/>
              <a:t>Subprograma:  Formación Artística para Niños, Niñas, Adolescentes y Jóvenes </a:t>
            </a:r>
            <a:br>
              <a:rPr lang="es-CO" sz="2700" dirty="0"/>
            </a:br>
            <a:endParaRPr lang="es-CO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\Pictures\BLACKBERRY-B815\camera\IMG_0000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1916832"/>
            <a:ext cx="3024335" cy="3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Pictures\BLACKBERRY-B815\camera\IMG_00000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2736304" cy="3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Pictures\BLACKBERRY-B815\camera\IMG_00000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664296" cy="3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459" y="887053"/>
            <a:ext cx="8928992" cy="936103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2.  Mas   </a:t>
            </a:r>
            <a:r>
              <a:rPr lang="es-CO" sz="2400" dirty="0"/>
              <a:t>y   mejores   espacios   para   la   formación artística </a:t>
            </a: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000" dirty="0"/>
              <a:t>Subprograma:   Infraestructura Cultural</a:t>
            </a:r>
            <a:br>
              <a:rPr lang="es-CO" sz="2000" dirty="0"/>
            </a:b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46224"/>
            <a:ext cx="8568953" cy="50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22" y="980728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2</a:t>
            </a:r>
            <a:r>
              <a:rPr lang="es-CO" sz="3100" dirty="0"/>
              <a:t>.  Mas   y   mejores   espacios   para   la   formación artística </a:t>
            </a:r>
            <a:br>
              <a:rPr lang="es-CO" sz="3100" dirty="0"/>
            </a:br>
            <a:r>
              <a:rPr lang="es-CO" sz="3100" dirty="0"/>
              <a:t>Subprograma:  Infraestructura Cultural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70485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000" b="1" dirty="0"/>
              <a:t>Actualmente se encuentra en proceso de priorización y </a:t>
            </a:r>
            <a:r>
              <a:rPr lang="es-CO" sz="2000" b="1" dirty="0" smtClean="0"/>
              <a:t>viabilizarían el Proyecto denominado «Dotación casa de la cultura de la loma», presentado </a:t>
            </a:r>
            <a:r>
              <a:rPr lang="es-CO" sz="2000" b="1" dirty="0"/>
              <a:t>ante el ministerio a </a:t>
            </a:r>
            <a:r>
              <a:rPr lang="es-CO" sz="2000" b="1" dirty="0" smtClean="0"/>
              <a:t>través </a:t>
            </a:r>
            <a:r>
              <a:rPr lang="es-CO" sz="2000" b="1" dirty="0"/>
              <a:t>de recursos de </a:t>
            </a:r>
            <a:r>
              <a:rPr lang="es-CO" sz="2000" b="1" dirty="0" smtClean="0"/>
              <a:t>regalías</a:t>
            </a:r>
            <a:endParaRPr lang="es-CO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6522" y="980728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2</a:t>
            </a:r>
            <a:r>
              <a:rPr lang="es-CO" sz="3100" dirty="0"/>
              <a:t>.  Mas   y   mejores   espacios   para   la   formación artística </a:t>
            </a:r>
            <a:br>
              <a:rPr lang="es-CO" sz="3100" dirty="0"/>
            </a:br>
            <a:r>
              <a:rPr lang="es-CO" sz="3100" dirty="0"/>
              <a:t>Subprograma:  Infraestructura Cultural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Public\Pictures\IMG_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884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ublic\Pictures\IMG_01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132856"/>
            <a:ext cx="453650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260" y="1772816"/>
            <a:ext cx="7851648" cy="218454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/>
              <a:t>LINEA TEMATICA: </a:t>
            </a:r>
            <a:r>
              <a:rPr lang="es-CO" sz="5300" b="0" dirty="0"/>
              <a:t>LA ESENCIA QUE SOMOS, LA BELLEZA QUE TENEMOS </a:t>
            </a:r>
            <a:endParaRPr lang="es-CO" sz="4000" b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CO" dirty="0" smtClean="0"/>
          </a:p>
          <a:p>
            <a:pPr algn="just"/>
            <a:r>
              <a:rPr lang="es-CO" b="1" dirty="0"/>
              <a:t>OBJETIVO GENERAL: </a:t>
            </a:r>
            <a:r>
              <a:rPr lang="es-CO" i="1" dirty="0"/>
              <a:t>Recuperar la riqueza cultural ancestral en lo referente a las expresiones artísticas, musicales, la danza, gastronomía, la arquitectura y la tradición oral.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7816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5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459" y="887053"/>
            <a:ext cx="8928992" cy="936103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3. </a:t>
            </a:r>
            <a:r>
              <a:rPr lang="es-CO" sz="2400" dirty="0"/>
              <a:t>LEA Y CUENTE </a:t>
            </a:r>
            <a:r>
              <a:rPr lang="es-CO" sz="2400" dirty="0" smtClean="0"/>
              <a:t>CONMIGO</a:t>
            </a:r>
            <a:br>
              <a:rPr lang="es-CO" sz="2400" dirty="0" smtClean="0"/>
            </a:br>
            <a:r>
              <a:rPr lang="es-CO" sz="2000" dirty="0" smtClean="0"/>
              <a:t>Subprograma</a:t>
            </a:r>
            <a:r>
              <a:rPr lang="es-CO" sz="2000" dirty="0"/>
              <a:t>:    Promoción de Lectura y Bibliotecas</a:t>
            </a:r>
            <a:br>
              <a:rPr lang="es-CO" sz="2000" dirty="0"/>
            </a:b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5" y="925655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3. LEA Y CUENTE CONMIGO</a:t>
            </a:r>
            <a:br>
              <a:rPr lang="es-CO" sz="2700" dirty="0"/>
            </a:br>
            <a:r>
              <a:rPr lang="es-CO" sz="2700" dirty="0"/>
              <a:t>Subprograma:    Promoción de Lectura y Bibliotecas</a:t>
            </a:r>
            <a:br>
              <a:rPr lang="es-CO" sz="2700" dirty="0"/>
            </a:b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(</a:t>
            </a:r>
            <a:r>
              <a:rPr lang="es-CO" sz="1800" b="1" dirty="0"/>
              <a:t>3)Talleres de </a:t>
            </a:r>
            <a:r>
              <a:rPr lang="es-CO" sz="1800" b="1" dirty="0" smtClean="0"/>
              <a:t>promoción </a:t>
            </a:r>
            <a:r>
              <a:rPr lang="es-CO" sz="1800" b="1" dirty="0"/>
              <a:t>de lectura a primera infancia // Abril 2 al 30 </a:t>
            </a:r>
            <a:r>
              <a:rPr lang="es-CO" sz="1800" b="1" dirty="0" smtClean="0"/>
              <a:t>Junio/13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(</a:t>
            </a:r>
            <a:r>
              <a:rPr lang="es-CO" sz="1800" b="1" dirty="0"/>
              <a:t>3) talleres de </a:t>
            </a:r>
            <a:r>
              <a:rPr lang="es-CO" sz="1800" b="1" dirty="0" smtClean="0"/>
              <a:t>promoción </a:t>
            </a:r>
            <a:r>
              <a:rPr lang="es-CO" sz="1800" b="1" dirty="0"/>
              <a:t>de lectura y escritura para niños  y niñas </a:t>
            </a:r>
            <a:r>
              <a:rPr lang="es-CO" sz="1800" b="1" dirty="0" smtClean="0"/>
              <a:t>de básica </a:t>
            </a:r>
            <a:r>
              <a:rPr lang="es-CO" sz="1800" b="1" dirty="0"/>
              <a:t>primaria y </a:t>
            </a:r>
            <a:r>
              <a:rPr lang="es-CO" sz="1800" b="1" dirty="0" smtClean="0"/>
              <a:t>educación </a:t>
            </a:r>
            <a:r>
              <a:rPr lang="es-CO" sz="1800" b="1" dirty="0"/>
              <a:t>media      </a:t>
            </a:r>
            <a:endParaRPr lang="es-CO" sz="1800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(</a:t>
            </a:r>
            <a:r>
              <a:rPr lang="es-CO" sz="1800" b="1" dirty="0"/>
              <a:t>3) talleres de </a:t>
            </a:r>
            <a:r>
              <a:rPr lang="es-CO" sz="1800" b="1" dirty="0" smtClean="0"/>
              <a:t>promoción </a:t>
            </a:r>
            <a:r>
              <a:rPr lang="es-CO" sz="1800" b="1" dirty="0"/>
              <a:t>de lectura y escritura para </a:t>
            </a:r>
            <a:r>
              <a:rPr lang="es-CO" sz="1800" b="1" dirty="0" smtClean="0"/>
              <a:t>jóvenes </a:t>
            </a:r>
            <a:r>
              <a:rPr lang="es-CO" sz="1800" b="1" dirty="0"/>
              <a:t>y adultos de </a:t>
            </a:r>
            <a:r>
              <a:rPr lang="es-CO" sz="1800" b="1" dirty="0" smtClean="0"/>
              <a:t>educación superior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Se implemento el Programa </a:t>
            </a:r>
            <a:r>
              <a:rPr lang="es-CO" sz="1800" b="1" dirty="0"/>
              <a:t>de </a:t>
            </a:r>
            <a:r>
              <a:rPr lang="es-CO" sz="1800" b="1" dirty="0" smtClean="0"/>
              <a:t>Promoción </a:t>
            </a:r>
            <a:r>
              <a:rPr lang="es-CO" sz="1800" b="1" dirty="0"/>
              <a:t>de Lectura y Escritura que </a:t>
            </a:r>
            <a:r>
              <a:rPr lang="es-CO" sz="1800" b="1" dirty="0" smtClean="0"/>
              <a:t>contempla </a:t>
            </a:r>
            <a:r>
              <a:rPr lang="es-CO" sz="1800" b="1" dirty="0"/>
              <a:t>a </a:t>
            </a:r>
            <a:r>
              <a:rPr lang="es-CO" sz="1800" b="1" dirty="0" smtClean="0"/>
              <a:t>primera infancia, jóvenes </a:t>
            </a:r>
            <a:r>
              <a:rPr lang="es-CO" sz="1800" b="1" dirty="0"/>
              <a:t>de la básica y superior</a:t>
            </a:r>
            <a:r>
              <a:rPr lang="es-CO" sz="1800" b="1" dirty="0" smtClean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800" b="1" dirty="0" smtClean="0"/>
              <a:t>Se realizaron aianzas estrategia </a:t>
            </a:r>
            <a:r>
              <a:rPr lang="it-IT" sz="1800" b="1" dirty="0"/>
              <a:t>con </a:t>
            </a:r>
            <a:r>
              <a:rPr lang="it-IT" sz="1800" b="1" dirty="0" smtClean="0"/>
              <a:t>los colegios: </a:t>
            </a:r>
            <a:r>
              <a:rPr lang="it-IT" sz="1800" b="1" dirty="0"/>
              <a:t>Sagrada Familia , </a:t>
            </a:r>
            <a:r>
              <a:rPr lang="it-IT" sz="1800" b="1" dirty="0" smtClean="0"/>
              <a:t>Cemed</a:t>
            </a:r>
            <a:r>
              <a:rPr lang="it-IT" sz="1800" b="1" dirty="0"/>
              <a:t>, Bolivariano </a:t>
            </a:r>
            <a:r>
              <a:rPr lang="it-IT" sz="1800" b="1" dirty="0" smtClean="0"/>
              <a:t>, Industrial, y con </a:t>
            </a:r>
            <a:r>
              <a:rPr lang="it-IT" sz="1800" b="1" dirty="0"/>
              <a:t>la Biblioteca Departamental Nunnly </a:t>
            </a:r>
            <a:r>
              <a:rPr lang="it-IT" sz="1800" b="1" dirty="0" smtClean="0"/>
              <a:t>Pusey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s-CO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5" y="925655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3. LEA Y CUENTE CONMIGO</a:t>
            </a:r>
            <a:br>
              <a:rPr lang="es-CO" sz="2700" dirty="0"/>
            </a:br>
            <a:r>
              <a:rPr lang="es-CO" sz="2700" dirty="0"/>
              <a:t>Subprograma:    Promoción de Lectura y Bibliotecas</a:t>
            </a:r>
            <a:br>
              <a:rPr lang="es-CO" sz="2700" dirty="0"/>
            </a:b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sz="2000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2000" b="1" dirty="0"/>
              <a:t>Se realizó dotación de Computadores a </a:t>
            </a:r>
            <a:r>
              <a:rPr lang="es-CO" sz="2000" b="1" dirty="0" smtClean="0"/>
              <a:t>través </a:t>
            </a:r>
            <a:r>
              <a:rPr lang="es-CO" sz="2000" b="1" dirty="0"/>
              <a:t>del programa del Ministerio </a:t>
            </a:r>
            <a:r>
              <a:rPr lang="es-CO" sz="2000" b="1" dirty="0" smtClean="0"/>
              <a:t>« </a:t>
            </a:r>
            <a:r>
              <a:rPr lang="es-CO" sz="2000" b="1" dirty="0"/>
              <a:t>Computadores para </a:t>
            </a:r>
            <a:r>
              <a:rPr lang="es-CO" sz="2000" b="1" dirty="0" smtClean="0"/>
              <a:t>Educar»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2000" b="1" dirty="0" smtClean="0"/>
              <a:t>Se realizaron campañas de promoción </a:t>
            </a:r>
            <a:r>
              <a:rPr lang="es-CO" sz="2000" b="1" dirty="0"/>
              <a:t>de lectura </a:t>
            </a:r>
            <a:r>
              <a:rPr lang="es-CO" sz="2000" b="1" dirty="0" smtClean="0"/>
              <a:t>«VEN </a:t>
            </a:r>
            <a:r>
              <a:rPr lang="es-CO" sz="2000" b="1" dirty="0"/>
              <a:t>TE CUENTO MI CUENTO EN MI </a:t>
            </a:r>
            <a:r>
              <a:rPr lang="es-CO" sz="2000" b="1" dirty="0" smtClean="0"/>
              <a:t>BIBLIOTERRAZA» con los Hogares </a:t>
            </a:r>
            <a:r>
              <a:rPr lang="es-CO" sz="2000" b="1" dirty="0"/>
              <a:t>de Bienestar Familiar: Hogar la </a:t>
            </a:r>
            <a:r>
              <a:rPr lang="es-CO" sz="2000" b="1" dirty="0" smtClean="0"/>
              <a:t>Esmeralda, </a:t>
            </a:r>
            <a:r>
              <a:rPr lang="es-CO" sz="2000" b="1" dirty="0"/>
              <a:t>Hogar barrio obrero, Hogar del Santana </a:t>
            </a:r>
            <a:r>
              <a:rPr lang="es-CO" sz="2000" b="1" dirty="0" smtClean="0"/>
              <a:t>y Little </a:t>
            </a:r>
            <a:r>
              <a:rPr lang="es-CO" sz="2000" b="1" dirty="0"/>
              <a:t>Hill, </a:t>
            </a:r>
            <a:r>
              <a:rPr lang="es-CO" sz="2000" b="1" dirty="0" smtClean="0"/>
              <a:t>School </a:t>
            </a:r>
            <a:r>
              <a:rPr lang="es-CO" sz="2000" b="1" dirty="0"/>
              <a:t>House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5" y="925655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3. LEA Y CUENTE CONMIGO</a:t>
            </a:r>
            <a:br>
              <a:rPr lang="es-CO" sz="2700" dirty="0"/>
            </a:br>
            <a:r>
              <a:rPr lang="es-CO" sz="2700" dirty="0"/>
              <a:t>Subprograma:    Promoción de Lectura y Bibliotecas</a:t>
            </a:r>
            <a:br>
              <a:rPr lang="es-CO" sz="2700" dirty="0"/>
            </a:br>
            <a:endParaRPr lang="es-CO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Public\Pictures\IMG_1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1" y="2060848"/>
            <a:ext cx="394237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ublic\Pictures\IMG_1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5124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486" y="692696"/>
            <a:ext cx="8928992" cy="936103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4</a:t>
            </a:r>
            <a:r>
              <a:rPr lang="es-CO" sz="2400" dirty="0"/>
              <a:t>. </a:t>
            </a:r>
            <a:r>
              <a:rPr lang="es-CO" sz="2400" dirty="0" smtClean="0"/>
              <a:t>LA CULTURA TAMBIÉN TIENE SU SISTEMA</a:t>
            </a:r>
            <a:br>
              <a:rPr lang="es-CO" sz="2400" dirty="0" smtClean="0"/>
            </a:br>
            <a:r>
              <a:rPr lang="es-CO" sz="2000" dirty="0" smtClean="0"/>
              <a:t>Subprograma</a:t>
            </a:r>
            <a:r>
              <a:rPr lang="es-CO" sz="2000" dirty="0"/>
              <a:t>:    Espacios de Participación y Rendición de Cuentas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64096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5" y="925655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4. LA CULTURA TAMBIÉN TIENE SU SISTEMA</a:t>
            </a:r>
            <a:br>
              <a:rPr lang="es-CO" sz="2700" dirty="0"/>
            </a:br>
            <a:r>
              <a:rPr lang="es-CO" sz="2700" dirty="0"/>
              <a:t>Subprograma:    Espacios de Participación y Rendición de Cuentas</a:t>
            </a:r>
            <a:br>
              <a:rPr lang="es-CO" sz="2700" dirty="0"/>
            </a:b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sz="2000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2800" b="1" dirty="0" smtClean="0"/>
              <a:t>Se realizaron reuniones con los tres consejos, según actas </a:t>
            </a:r>
            <a:r>
              <a:rPr lang="es-CO" sz="2800" b="1" dirty="0"/>
              <a:t>con fechas:  </a:t>
            </a:r>
            <a:r>
              <a:rPr lang="es-CO" sz="2800" b="1" dirty="0" smtClean="0"/>
              <a:t>Reunión </a:t>
            </a:r>
            <a:r>
              <a:rPr lang="es-CO" sz="2800" b="1" dirty="0"/>
              <a:t>Acta fecha 31 de </a:t>
            </a:r>
            <a:r>
              <a:rPr lang="es-CO" sz="2800" b="1" dirty="0" smtClean="0"/>
              <a:t>Julio</a:t>
            </a:r>
            <a:r>
              <a:rPr lang="es-CO" sz="2800" b="1" dirty="0"/>
              <a:t>, </a:t>
            </a:r>
            <a:r>
              <a:rPr lang="es-CO" sz="2800" b="1" dirty="0" smtClean="0"/>
              <a:t> </a:t>
            </a:r>
            <a:r>
              <a:rPr lang="es-CO" sz="2800" b="1" dirty="0"/>
              <a:t>26 de </a:t>
            </a:r>
            <a:r>
              <a:rPr lang="es-CO" sz="2800" b="1" dirty="0" smtClean="0"/>
              <a:t>julio, 28 Mayo</a:t>
            </a:r>
            <a:r>
              <a:rPr lang="es-CO" sz="2800" b="1" dirty="0"/>
              <a:t>, </a:t>
            </a:r>
            <a:r>
              <a:rPr lang="es-CO" sz="2800" b="1" dirty="0" smtClean="0"/>
              <a:t>28 Agosto                                                                                      </a:t>
            </a:r>
            <a:endParaRPr lang="es-C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486" y="692696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4</a:t>
            </a:r>
            <a:r>
              <a:rPr lang="es-CO" sz="2400" dirty="0"/>
              <a:t>. </a:t>
            </a:r>
            <a:r>
              <a:rPr lang="es-CO" sz="2400" dirty="0" smtClean="0"/>
              <a:t>LA CULTURA TAMBIÉN TIENE SU SISTEMA</a:t>
            </a:r>
            <a:br>
              <a:rPr lang="es-CO" sz="2400" dirty="0" smtClean="0"/>
            </a:br>
            <a:r>
              <a:rPr lang="es-CO" sz="2000" dirty="0" smtClean="0"/>
              <a:t>Subprograma</a:t>
            </a:r>
            <a:r>
              <a:rPr lang="es-CO" sz="2000" dirty="0"/>
              <a:t>:    Sistemas de Información </a:t>
            </a:r>
            <a:r>
              <a:rPr lang="es-CO" sz="2000" dirty="0" smtClean="0"/>
              <a:t>Cultural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9663"/>
            <a:ext cx="8136904" cy="392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5" y="925655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4. LA CULTURA TAMBIÉN TIENE SU SISTEMA</a:t>
            </a:r>
            <a:br>
              <a:rPr lang="es-CO" sz="2700" dirty="0"/>
            </a:br>
            <a:r>
              <a:rPr lang="es-CO" sz="2700" dirty="0"/>
              <a:t>Subprograma:    Sistemas de Información Cultura</a:t>
            </a: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sz="20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800" b="1" dirty="0" smtClean="0"/>
              <a:t>Existe una base de datos manejada por la secretaria de Cultura y la coordinación de las escuelas de formación.                                                                                 </a:t>
            </a:r>
            <a:endParaRPr lang="es-C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5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486" y="692696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5. SUMA TALENTO E INICIATIVA Y SAL ADELANTE</a:t>
            </a:r>
            <a:br>
              <a:rPr lang="es-CO" sz="2400" dirty="0" smtClean="0"/>
            </a:br>
            <a:r>
              <a:rPr lang="es-CO" sz="2000" dirty="0" smtClean="0"/>
              <a:t>Subprograma</a:t>
            </a:r>
            <a:r>
              <a:rPr lang="es-CO" sz="2000" dirty="0"/>
              <a:t>:    Emprendimiento Cultural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8663"/>
            <a:ext cx="8784976" cy="40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5" y="925655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5300" dirty="0"/>
              <a:t/>
            </a:r>
            <a:br>
              <a:rPr lang="es-CO" sz="5300" dirty="0"/>
            </a:br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 smtClean="0"/>
              <a:t>5. </a:t>
            </a:r>
            <a:r>
              <a:rPr lang="es-CO" sz="2700" dirty="0"/>
              <a:t>SUMA TALENTO E INICIATIVA Y SAL ADELANTE</a:t>
            </a:r>
            <a:br>
              <a:rPr lang="es-CO" sz="2700" dirty="0"/>
            </a:br>
            <a:r>
              <a:rPr lang="es-CO" sz="2700" dirty="0"/>
              <a:t>Subprograma:    Emprendimiento Cultural</a:t>
            </a:r>
            <a:br>
              <a:rPr lang="es-CO" sz="2700" dirty="0"/>
            </a:b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r>
              <a:rPr lang="es-CO" sz="2400" b="1" dirty="0" smtClean="0"/>
              <a:t>Las actividades que se realizaron para lograr las metas son las siguientes:</a:t>
            </a:r>
          </a:p>
          <a:p>
            <a:pPr algn="just"/>
            <a:endParaRPr lang="es-CO" sz="20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2800" b="1" dirty="0" smtClean="0"/>
              <a:t>Se apoyo la feria del mercado insular, este constaba de capacitación, rueda de negocio y gran concierto.</a:t>
            </a:r>
            <a:endParaRPr lang="es-CO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92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260" y="1772817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es-CO" sz="5300" dirty="0" smtClean="0"/>
              <a:t>PROGRAMAS</a:t>
            </a:r>
            <a:endParaRPr lang="es-CO" sz="4000" b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s-CO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s-CO" sz="2800" b="1" dirty="0" smtClean="0"/>
              <a:t>nuestro patrimonio, una riqueza para conservar y compartir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CO" sz="2800" b="1" dirty="0"/>
              <a:t>mas   y   mejores   espacios   para   la   </a:t>
            </a:r>
            <a:r>
              <a:rPr lang="es-CO" sz="2800" b="1" dirty="0" smtClean="0"/>
              <a:t>formación artística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CO" sz="2800" b="1" dirty="0" smtClean="0"/>
              <a:t>lea y cuente conmigo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CO" sz="2800" b="1" dirty="0" smtClean="0"/>
              <a:t>la cultura también tiene su sistema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CO" sz="2800" b="1" dirty="0" smtClean="0"/>
              <a:t>suma talento e iniciativa y sal adelante</a:t>
            </a:r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7816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5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207" y="57620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6. </a:t>
            </a:r>
            <a:r>
              <a:rPr lang="es-CO" sz="2400" dirty="0" smtClean="0"/>
              <a:t>METAS TRASVERSALES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203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1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25627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RETOS PARA LOS SIGUIENTES PROGRAMAS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3528" y="2132856"/>
            <a:ext cx="8436388" cy="39604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0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3463" y="4941168"/>
            <a:ext cx="8156517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tx1"/>
                </a:solidFill>
              </a:rPr>
              <a:t>Nuestro Patrimonio una riqueza para conservar y compartir: 07 metas por cumplir de 12.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tx1"/>
                </a:solidFill>
              </a:rPr>
              <a:t>Mas y mejores espacios para formación artística: 11 metas por cumplir de 19.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tx1"/>
                </a:solidFill>
              </a:rPr>
              <a:t>Lea y cuente conmigo: 02 metas por cumplir de 09.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tx1"/>
                </a:solidFill>
              </a:rPr>
              <a:t> La cultura también tiene sus sistema:  01 meta por cumplir de 06.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tx1"/>
                </a:solidFill>
              </a:rPr>
              <a:t>Suma talento e iniciativa y sal adelante: 01 meta por cumplir de 02.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CO" sz="2400" dirty="0" smtClean="0">
                <a:solidFill>
                  <a:schemeClr val="tx1"/>
                </a:solidFill>
              </a:rPr>
              <a:t>Metas trasversales: 10 metas por cumplir de 10.</a:t>
            </a:r>
          </a:p>
          <a:p>
            <a:pPr algn="just"/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207" y="57620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RETOS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234673"/>
            <a:ext cx="82423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207" y="57620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RETOS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915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9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207" y="57620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RETOS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16024"/>
            <a:ext cx="8645525" cy="48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207" y="57620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RETOS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268650"/>
            <a:ext cx="871855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207" y="57620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RETOS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96751"/>
            <a:ext cx="7981950" cy="54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4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5008" y="2420888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4400" dirty="0" smtClean="0"/>
              <a:t>ANEXOS</a:t>
            </a:r>
            <a:endParaRPr lang="es-C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5008" y="71431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EJECUCIÓN DE </a:t>
            </a:r>
            <a:r>
              <a:rPr lang="es-CO" sz="2800" dirty="0" smtClean="0"/>
              <a:t>RECURSOS</a:t>
            </a:r>
            <a:r>
              <a:rPr lang="es-CO" sz="2400" dirty="0" smtClean="0"/>
              <a:t> A TRAVÉS DE LOS PROYECTOS PARA CUMPLIMIENTO DE LOS PROGRAMAS</a:t>
            </a:r>
            <a:endParaRPr lang="es-C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44022"/>
              </p:ext>
            </p:extLst>
          </p:nvPr>
        </p:nvGraphicFramePr>
        <p:xfrm>
          <a:off x="467544" y="1882537"/>
          <a:ext cx="8208912" cy="438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5803"/>
                <a:gridCol w="2638911"/>
                <a:gridCol w="1193571"/>
                <a:gridCol w="1156273"/>
                <a:gridCol w="584354"/>
              </a:tblGrid>
              <a:tr h="1953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PROGRAMA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PROYECTO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APROPIACION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EJECUCION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%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8094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NUESTRO PATRIMONIO, UNA RIQUEZA PARA CONSERVAR Y COMPARTIR    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Conservacion y Apropiacion del Patrimonio Cultural Material e Inmaterial del Archipielago de San Andres y Providencia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961.844.755,00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875.740.957,00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91,05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3814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Recuperacion y Difusion de los Eventos Patrimoniales en San Andres Islas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250.000.000,00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248.155.000,00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99,26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8001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Apoyoa Proyectos Cultutrales para Preservacion y Apropiacion del Patrimonio del Archipielago de San Andres, Providencia y Santa Catalina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280.000.000,00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239.000.000,00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85,36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623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MAS   Y   MEJORES   ESPACIOS   PARA   LA   FORMACION ARTISTICA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Implementacion y fortalecimiento de los Proceso de Formacion Artistica en la Isla de San Andres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446.427.325,00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275.757.000,00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61,77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5005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Dotacion y Fortalecimiento de las Casas de la Cultura y Bibliotecas en San Andres Islas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  50.000.000,00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 43.500.000,00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87,00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6605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LEA Y CUENTE CONMIGO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Implementacion del Plan de Intervencion a Biblioteca Publica Departamental Nonnly Pusey de SAI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101.874.750,00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                             -  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  <a:tr h="4186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TOTALES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 2.090.146.830,00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     1.682.152.957,00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80,48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4" marR="9304" marT="93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583" y="44624"/>
            <a:ext cx="7204713" cy="360040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RELACION DE CONVENIOS</a:t>
            </a:r>
            <a:endParaRPr lang="es-CO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63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37524"/>
              </p:ext>
            </p:extLst>
          </p:nvPr>
        </p:nvGraphicFramePr>
        <p:xfrm>
          <a:off x="457200" y="908720"/>
          <a:ext cx="8229600" cy="5544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544"/>
                <a:gridCol w="534390"/>
                <a:gridCol w="2337064"/>
                <a:gridCol w="655518"/>
                <a:gridCol w="2156559"/>
                <a:gridCol w="921525"/>
              </a:tblGrid>
              <a:tr h="4347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NOMBRE FUNDACION 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CONVENIO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OBJETO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IDENT. RUBRO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RUBRO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 VALOR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6905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FUNDACION TRASATLANTICO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 018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Realización del VIII Festival Internacional de Teatro Ethnic Roots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 03-3-61-20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   134.000.000,00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6879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FUNDACION CULTURAL BLUE REEF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No.019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Realización de eventos y actividades Culturales en la Semana Santa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03-3-61-20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   100.000.000,00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6879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FUNDACION TRASATLANTICO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 020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Formación teatral en el departamento para jovenes de los estratos 1 y 2.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03-3-63-20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Implementación y fortalecimiento de los procesos de información artística en la isla de san Andrés.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    30.000.000,00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728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 NATIVE AFRO ANGLO FUNDATION FOR VINDICATION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 023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Realización del evento denominado “Stew &amp; Fare Festival 2013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03-3-61-20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20.000.000,00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728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FUNDACION FUNDASTYS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 024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Realización del Creole Fest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03-3-61-20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    30.500.000,00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8567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JUNTA DE ACCION COMUNAL HOPHIE ASOJUNTAS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 025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Realización de un evento cultural denominado “Día del Folklor del Caribe occidental Colombiano 2013”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03-3-61-20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    15.000.000,00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  <a:tr h="728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FUNDACIÓN HELPING YOUNT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No. 030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Conmemoración del Día del Niño.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   03-3-61-12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27" marR="7127" marT="7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    50.000.000,00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127" marR="7127" marT="71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METODOLOGIA DE LA PRESENTACIÒN</a:t>
            </a:r>
            <a:endParaRPr lang="es-CO" sz="3200" b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_tradnl" dirty="0" smtClean="0"/>
              <a:t>Se enunciaran las actividades que permitieron alcanzar las metas del plan de desarrollo a través de los cinco programas de la Secretaria de Cultura y los subprogramas.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_tradnl" dirty="0" smtClean="0"/>
              <a:t>El seguimiento de las metas se realizó atreves del formato de sinergia(formato de seguimiento de metas </a:t>
            </a:r>
            <a:r>
              <a:rPr lang="es-ES_tradnl" smtClean="0"/>
              <a:t>de Planeación </a:t>
            </a:r>
            <a:r>
              <a:rPr lang="es-ES_tradnl" dirty="0" smtClean="0"/>
              <a:t>Nacional), donde a partir de los colores de l semáforo notaremos el avance de la meta del año actual y del cuatrienio.  Los diferentes colores no indican : verde-cumplimiento, amarillo-avance y rojo- avance y no logro al 100% de la misma.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87816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5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583" y="44624"/>
            <a:ext cx="7204713" cy="360040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RELACION DE CONVENIOS</a:t>
            </a:r>
            <a:endParaRPr lang="es-CO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63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8085"/>
              </p:ext>
            </p:extLst>
          </p:nvPr>
        </p:nvGraphicFramePr>
        <p:xfrm>
          <a:off x="323528" y="764702"/>
          <a:ext cx="8424936" cy="590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104"/>
                <a:gridCol w="547074"/>
                <a:gridCol w="2392535"/>
                <a:gridCol w="671077"/>
                <a:gridCol w="2207747"/>
                <a:gridCol w="943399"/>
              </a:tblGrid>
              <a:tr h="4287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NOMBRE FUNDACION 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CONVENIO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OBJETO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IDENT. RUBRO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RUBRO</a:t>
                      </a:r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 VALOR 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662402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FUNDACION CULTURAL DANCE HERITAGE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No.032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Realización de actividades para celebrar el día Internacional de la Danza de acuerdo al cronograma de la dirección de Arte, grupo danza, del ministerio de Cultura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03-3-61-12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    23.421.000,00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6793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FUNDACION FUNDASTYS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034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Apoyo al talento local en circulación Nacional e Internacional de los artistas finalistas del ROTOTON REGGAE CANTEST LATINO 2013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03-3-64-12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Apoyo a proyectos Culturales para Preservación y apropiación de patrimonio del archipiélago de San Andrés y Providencia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    19.000.000,00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4670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FUNDACION EBONY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041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Realización del Mercado Insular de Expresiones MINEC 2013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03-3-64-12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Apoyo a proyectos Culturales para Preservación y apropiación de patrimonio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    40.000.000,00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456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FUNDACION HENRIETTAS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044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Realización del Proyecto Encarrete Isleño 6ta muestra Audiovisual.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     03-3-61-12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    20.000.000,00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5350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FUNDACIÓN LIVING.EDUC.ARTS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045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Realizar actividades teatrales, artísticas y acontecimientos que hayan sucedido en la comunidad raizal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     03-3-61-12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    87.300.000,00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4585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JUNTA DE ACCION COMUNAL HOPHIE ASOJUNTAS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055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Realización de las actividades culturales y tradicionales que se realizan el 7 de Agosto en la celebración día de la cosecha y acción de gracia.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03-3-61-12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    14.000.000,00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5010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FUNDACION CASA DE LA CULTURA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070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Realización del 32 encuentro de coros de la Isla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03-3-61-20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    10.000.000,00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4568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CAMARA DE COMERCIO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No.075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Realización del IX versión del Green Moon Festival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03-3-61-20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   210.000.000,00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4755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FUNDACION ISHA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 076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La realización de las festividades del 12 de octubre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03-3-61-20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Conservación del patrimonio Cultural material e inmaterial del archipiélago de San Andrés y Providencia.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    38.950.000,00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4755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CAMARA DE COMERCIO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No.099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Fiestas navideñas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>
                          <a:effectLst/>
                        </a:rPr>
                        <a:t>   190.000.000,00 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6466" marR="6466" marT="6466" marB="0" anchor="ctr"/>
                </a:tc>
              </a:tr>
              <a:tr h="307423"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u="none" strike="noStrike">
                          <a:effectLst/>
                        </a:rPr>
                        <a:t>TOTAL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66" marR="6466" marT="64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1.032.171.000,00 </a:t>
                      </a:r>
                      <a:endParaRPr lang="es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66" marR="6466" marT="64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1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6466" y="2420888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4400" dirty="0" smtClean="0"/>
              <a:t>GRACIAS</a:t>
            </a:r>
            <a:endParaRPr lang="es-C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8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8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0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200" y="836712"/>
            <a:ext cx="892899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3100" dirty="0"/>
              <a:t>1</a:t>
            </a:r>
            <a:r>
              <a:rPr lang="es-CO" sz="2700" dirty="0"/>
              <a:t>. </a:t>
            </a:r>
            <a:r>
              <a:rPr lang="es-CO" sz="2700" dirty="0" smtClean="0"/>
              <a:t> Nuestro </a:t>
            </a:r>
            <a:r>
              <a:rPr lang="es-CO" sz="2700" dirty="0"/>
              <a:t>patrimonio, una riqueza para conservar y compartir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032448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0" y="1700808"/>
            <a:ext cx="8568952" cy="49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84230"/>
            <a:ext cx="9144000" cy="112063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1. </a:t>
            </a:r>
            <a:r>
              <a:rPr lang="es-CO" sz="2700" dirty="0" smtClean="0"/>
              <a:t> Nuestro </a:t>
            </a:r>
            <a:r>
              <a:rPr lang="es-CO" sz="2700" dirty="0"/>
              <a:t>patrimonio, una riqueza para conservar y </a:t>
            </a:r>
            <a:r>
              <a:rPr lang="es-CO" sz="2700" dirty="0" smtClean="0"/>
              <a:t>compartir</a:t>
            </a:r>
            <a:br>
              <a:rPr lang="es-CO" sz="2700" dirty="0" smtClean="0"/>
            </a:br>
            <a:r>
              <a:rPr lang="es-CO" sz="3100" dirty="0" smtClean="0"/>
              <a:t>Subprograma:  Patrimonio inmaterial </a:t>
            </a: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248472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	Las actividades que se realizaron para lograr las metas son las siguientes:</a:t>
            </a:r>
          </a:p>
          <a:p>
            <a:pPr algn="just"/>
            <a:endParaRPr lang="es-CO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b="1" dirty="0" smtClean="0"/>
              <a:t>Se realizó  y se presento ante el Ministerio el inventario del patrimonio inmaterial (no fue aprobado)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b="1" dirty="0" smtClean="0"/>
              <a:t>Mercado </a:t>
            </a:r>
            <a:r>
              <a:rPr lang="es-CO" sz="1800" b="1" dirty="0"/>
              <a:t>Internacional de Expresiones, Fundación Ebony // Junio 7 al 10                                             </a:t>
            </a:r>
            <a:endParaRPr lang="es-CO" sz="1800" b="1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 smtClean="0"/>
              <a:t>Creole </a:t>
            </a:r>
            <a:r>
              <a:rPr lang="es-CO" sz="1800" b="1" dirty="0"/>
              <a:t>Festival / Fundastys/,                                                                                                                                    </a:t>
            </a:r>
            <a:r>
              <a:rPr lang="es-CO" sz="1800" b="1" dirty="0" smtClean="0"/>
              <a:t>Green </a:t>
            </a:r>
            <a:r>
              <a:rPr lang="es-CO" sz="1800" b="1" dirty="0"/>
              <a:t>Moon Festival / </a:t>
            </a:r>
            <a:r>
              <a:rPr lang="es-CO" sz="1800" b="1" dirty="0" smtClean="0"/>
              <a:t>Cámara </a:t>
            </a:r>
            <a:r>
              <a:rPr lang="es-CO" sz="1800" b="1" dirty="0"/>
              <a:t>de </a:t>
            </a:r>
            <a:r>
              <a:rPr lang="es-CO" sz="1800" b="1" dirty="0" smtClean="0"/>
              <a:t>Comercio /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CO" sz="1800" b="1" dirty="0"/>
              <a:t>Encuentro de Coros / Fundación Casa de la Cultura /</a:t>
            </a:r>
            <a:endParaRPr lang="es-CO" sz="18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b="1" dirty="0"/>
              <a:t>Se realizó </a:t>
            </a:r>
            <a:r>
              <a:rPr lang="es-CO" sz="1800" b="1" dirty="0" smtClean="0"/>
              <a:t>reunión </a:t>
            </a:r>
            <a:r>
              <a:rPr lang="es-CO" sz="1800" b="1" dirty="0"/>
              <a:t>con el Asesor (Daniel)del ministerio para reactivar el grupo existente / Fecha: </a:t>
            </a:r>
            <a:r>
              <a:rPr lang="es-CO" sz="1800" b="1" dirty="0" smtClean="0"/>
              <a:t>Agosto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800" b="1" dirty="0"/>
              <a:t>"Stew &amp; Fare Festival"/ Native Afro Anglo Fundation For Vindication No. 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84230"/>
            <a:ext cx="9144000" cy="112063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1. </a:t>
            </a:r>
            <a:r>
              <a:rPr lang="es-CO" sz="2700" dirty="0" smtClean="0"/>
              <a:t> Nuestro </a:t>
            </a:r>
            <a:r>
              <a:rPr lang="es-CO" sz="2700" dirty="0"/>
              <a:t>patrimonio, una riqueza para conservar y </a:t>
            </a:r>
            <a:r>
              <a:rPr lang="es-CO" sz="2700" dirty="0" smtClean="0"/>
              <a:t>compartir</a:t>
            </a:r>
            <a:br>
              <a:rPr lang="es-CO" sz="2700" dirty="0" smtClean="0"/>
            </a:br>
            <a:r>
              <a:rPr lang="es-CO" sz="3100" dirty="0" smtClean="0"/>
              <a:t>Subprograma:  Patrimonio inmaterial </a:t>
            </a:r>
            <a:endParaRPr lang="es-CO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032448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Celebración </a:t>
            </a:r>
            <a:r>
              <a:rPr lang="es-CO" b="1" dirty="0"/>
              <a:t>mes del niño / </a:t>
            </a:r>
            <a:r>
              <a:rPr lang="es-CO" b="1" dirty="0" smtClean="0"/>
              <a:t>Abril,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Jornada </a:t>
            </a:r>
            <a:r>
              <a:rPr lang="es-CO" b="1" dirty="0"/>
              <a:t>Intervención para el fortalecimiento para la participación ciudadana / Mayo,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Apoyo </a:t>
            </a:r>
            <a:r>
              <a:rPr lang="es-CO" b="1" dirty="0"/>
              <a:t>evento secretaria privada / Julio,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Apoyo </a:t>
            </a:r>
            <a:r>
              <a:rPr lang="es-CO" b="1" dirty="0"/>
              <a:t>evento adulto mayor / Julio,   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Festival </a:t>
            </a:r>
            <a:r>
              <a:rPr lang="es-CO" b="1" dirty="0"/>
              <a:t>cultural de San Luis / Agosto 6 y 7,   // Festival de la cosecha </a:t>
            </a:r>
            <a:r>
              <a:rPr lang="es-CO" b="1" dirty="0" smtClean="0"/>
              <a:t>,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5to</a:t>
            </a:r>
            <a:r>
              <a:rPr lang="es-CO" b="1" dirty="0"/>
              <a:t>. Aniversario de </a:t>
            </a:r>
            <a:r>
              <a:rPr lang="es-CO" b="1" dirty="0" smtClean="0"/>
              <a:t>Jardín Botánico </a:t>
            </a:r>
            <a:r>
              <a:rPr lang="es-CO" b="1" dirty="0"/>
              <a:t>de Universidad Nacional / Agosto,     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Celebración día </a:t>
            </a:r>
            <a:r>
              <a:rPr lang="es-CO" b="1" dirty="0"/>
              <a:t>de las mercedes "INPEC" / Agosto,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secretaria </a:t>
            </a:r>
            <a:r>
              <a:rPr lang="es-CO" b="1" dirty="0"/>
              <a:t>de Salud semana de estilo de vida y lucha contra el sobre peso/ Septiembre,                   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Apoyo </a:t>
            </a:r>
            <a:r>
              <a:rPr lang="es-CO" b="1" dirty="0"/>
              <a:t>a evento de encuentro de notarios / Septiembre.        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Apoyo </a:t>
            </a:r>
            <a:r>
              <a:rPr lang="es-CO" b="1" dirty="0"/>
              <a:t>a primera campaña de residuos solidos / Septiembre.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Apoyo </a:t>
            </a:r>
            <a:r>
              <a:rPr lang="es-CO" b="1" dirty="0"/>
              <a:t>evento Banco de la Republica / Octubre.  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Apoyo </a:t>
            </a:r>
            <a:r>
              <a:rPr lang="es-CO" b="1" dirty="0"/>
              <a:t>evento de </a:t>
            </a:r>
            <a:r>
              <a:rPr lang="es-CO" b="1" dirty="0" smtClean="0"/>
              <a:t>Coralina </a:t>
            </a:r>
            <a:r>
              <a:rPr lang="es-CO" b="1" dirty="0"/>
              <a:t>"Biocaribe" / Octubre                                                                                                                                            </a:t>
            </a:r>
            <a:r>
              <a:rPr lang="es-CO" b="1" dirty="0" smtClean="0"/>
              <a:t>Conmemoración </a:t>
            </a:r>
            <a:r>
              <a:rPr lang="es-CO" b="1" dirty="0"/>
              <a:t>del niño // Fundación helping youmt // No 030 // Abril 20 al 28  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Día </a:t>
            </a:r>
            <a:r>
              <a:rPr lang="es-CO" b="1" dirty="0"/>
              <a:t>internacional de la Danza// Fundación Cultural Dance Heritage// No. 032 // Abril 25 al                                                      </a:t>
            </a:r>
            <a:r>
              <a:rPr lang="es-CO" b="1" dirty="0" smtClean="0"/>
              <a:t>Living.educ.art´s </a:t>
            </a:r>
            <a:r>
              <a:rPr lang="es-CO" b="1" dirty="0"/>
              <a:t>// Actividades </a:t>
            </a:r>
            <a:r>
              <a:rPr lang="es-CO" b="1" dirty="0" smtClean="0"/>
              <a:t>artísticas </a:t>
            </a:r>
            <a:r>
              <a:rPr lang="es-CO" b="1" dirty="0"/>
              <a:t>teatrales para comunidad raizal // No. 045 // Junio 20  a 19 </a:t>
            </a:r>
            <a:r>
              <a:rPr lang="es-CO" b="1" dirty="0" smtClean="0"/>
              <a:t>Dic           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Día </a:t>
            </a:r>
            <a:r>
              <a:rPr lang="es-CO" b="1" dirty="0"/>
              <a:t>del folclor del caribe occidental colombiano (Mis Galgal) // en san </a:t>
            </a:r>
            <a:r>
              <a:rPr lang="es-CO" b="1" dirty="0" smtClean="0"/>
              <a:t>luís// </a:t>
            </a:r>
            <a:r>
              <a:rPr lang="es-CO" b="1" dirty="0"/>
              <a:t>No 025 //  marzo </a:t>
            </a:r>
            <a:r>
              <a:rPr lang="es-CO" b="1" dirty="0" smtClean="0"/>
              <a:t>25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Eventos </a:t>
            </a:r>
            <a:r>
              <a:rPr lang="es-CO" b="1" dirty="0"/>
              <a:t>culturales de semana santa// Fundación Blue reef // No 019               </a:t>
            </a:r>
            <a:endParaRPr lang="es-CO" b="1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CO" b="1" dirty="0" smtClean="0"/>
              <a:t>Festividades </a:t>
            </a:r>
            <a:r>
              <a:rPr lang="es-CO" b="1" dirty="0"/>
              <a:t>patrias del 12 de Octubre // Fundación Aisha // No. 076 // octubre 14 </a:t>
            </a:r>
            <a:endParaRPr lang="es-CO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84230"/>
            <a:ext cx="9144000" cy="112063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1. </a:t>
            </a:r>
            <a:r>
              <a:rPr lang="es-CO" sz="2700" dirty="0" smtClean="0"/>
              <a:t> Nuestro </a:t>
            </a:r>
            <a:r>
              <a:rPr lang="es-CO" sz="2700" dirty="0"/>
              <a:t>patrimonio, una riqueza para conservar y </a:t>
            </a:r>
            <a:r>
              <a:rPr lang="es-CO" sz="2700" dirty="0" smtClean="0"/>
              <a:t>compartir</a:t>
            </a:r>
            <a:br>
              <a:rPr lang="es-CO" sz="2700" dirty="0" smtClean="0"/>
            </a:br>
            <a:r>
              <a:rPr lang="es-CO" sz="3100" dirty="0" smtClean="0"/>
              <a:t>Subprograma:  Patrimonio inmaterial </a:t>
            </a:r>
            <a:endParaRPr lang="es-CO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Public\Pictures\IMG-20130326-00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1808"/>
            <a:ext cx="2838725" cy="3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ublic\Pictures\P52809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30" y="2201808"/>
            <a:ext cx="3240360" cy="3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ublic\Pictures\IMG-20130806-000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90" y="2201808"/>
            <a:ext cx="2845091" cy="39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084230"/>
            <a:ext cx="9144000" cy="112063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300" dirty="0" smtClean="0"/>
              <a:t/>
            </a:r>
            <a:br>
              <a:rPr lang="es-CO" sz="5300" dirty="0" smtClean="0"/>
            </a:br>
            <a:r>
              <a:rPr lang="es-CO" sz="2700" dirty="0"/>
              <a:t>1. </a:t>
            </a:r>
            <a:r>
              <a:rPr lang="es-CO" sz="2700" dirty="0" smtClean="0"/>
              <a:t> Nuestro </a:t>
            </a:r>
            <a:r>
              <a:rPr lang="es-CO" sz="2700" dirty="0"/>
              <a:t>patrimonio, una riqueza para conservar y </a:t>
            </a:r>
            <a:r>
              <a:rPr lang="es-CO" sz="2700" dirty="0" smtClean="0"/>
              <a:t>compartir</a:t>
            </a:r>
            <a:br>
              <a:rPr lang="es-CO" sz="2700" dirty="0" smtClean="0"/>
            </a:br>
            <a:r>
              <a:rPr lang="es-CO" sz="3100" dirty="0" smtClean="0"/>
              <a:t>Subprograma:  Patrimonio inmaterial </a:t>
            </a:r>
            <a:endParaRPr lang="es-CO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878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-11789"/>
            <a:ext cx="1656184" cy="10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Public\Pictures\DSC_0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596482" cy="31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blic\Pictures\MASCARAS 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90" y="2204863"/>
            <a:ext cx="3417671" cy="30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1268</Words>
  <Application>Microsoft Office PowerPoint</Application>
  <PresentationFormat>Presentación en pantalla (4:3)</PresentationFormat>
  <Paragraphs>276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Flujo</vt:lpstr>
      <vt:lpstr>Presentación de PowerPoint</vt:lpstr>
      <vt:lpstr>LINEA TEMATICA: LA ESENCIA QUE SOMOS, LA BELLEZA QUE TENEMOS </vt:lpstr>
      <vt:lpstr>PROGRAMAS</vt:lpstr>
      <vt:lpstr>METODOLOGIA DE LA PRESENTACIÒN</vt:lpstr>
      <vt:lpstr> 1.  Nuestro patrimonio, una riqueza para conservar y compartir </vt:lpstr>
      <vt:lpstr> 1.  Nuestro patrimonio, una riqueza para conservar y compartir Subprograma:  Patrimonio inmaterial </vt:lpstr>
      <vt:lpstr> 1.  Nuestro patrimonio, una riqueza para conservar y compartir Subprograma:  Patrimonio inmaterial </vt:lpstr>
      <vt:lpstr> 1.  Nuestro patrimonio, una riqueza para conservar y compartir Subprograma:  Patrimonio inmaterial </vt:lpstr>
      <vt:lpstr> 1.  Nuestro patrimonio, una riqueza para conservar y compartir Subprograma:  Patrimonio inmaterial </vt:lpstr>
      <vt:lpstr> 1.  Nuestro patrimonio, una riqueza para conservar y compartir  Subprograma:  Patrimonio material</vt:lpstr>
      <vt:lpstr> 2.  Mas   y   mejores   espacios   para   la   formación artística  Subprograma:  Desarrollo de Programas Artísticos para la Primera Infancia </vt:lpstr>
      <vt:lpstr> 2.  Mas   y   mejores   espacios   para   la   formación artística  Subprograma:  Formación Artística para Niños, Niñas, Adolescentes y Jóvenes  </vt:lpstr>
      <vt:lpstr>      2.  Mas   y   mejores   espacios   para   la   formación artística  Subprograma:  Formación Artística para Niños, Niñas, Adolescentes y Jóvenes  </vt:lpstr>
      <vt:lpstr>      2.  Mas   y   mejores   espacios   para   la   formación artística  Subprograma:  Formación Artística para Niños, Niñas, Adolescentes y Jóvenes  </vt:lpstr>
      <vt:lpstr>      2.  Mas   y   mejores   espacios   para   la   formación artística  Subprograma:  Formación Artística para Niños, Niñas, Adolescentes y Jóvenes  </vt:lpstr>
      <vt:lpstr>      2.  Mas   y   mejores   espacios   para   la   formación artística  Subprograma:  Formación Artística para Niños, Niñas, Adolescentes y Jóvenes  </vt:lpstr>
      <vt:lpstr> 2.  Mas   y   mejores   espacios   para   la   formación artística  Subprograma:   Infraestructura Cultural </vt:lpstr>
      <vt:lpstr>      2.  Mas   y   mejores   espacios   para   la   formación artística  Subprograma:  Infraestructura Cultural</vt:lpstr>
      <vt:lpstr>      2.  Mas   y   mejores   espacios   para   la   formación artística  Subprograma:  Infraestructura Cultural</vt:lpstr>
      <vt:lpstr> 3. LEA Y CUENTE CONMIGO Subprograma:    Promoción de Lectura y Bibliotecas </vt:lpstr>
      <vt:lpstr>      3. LEA Y CUENTE CONMIGO Subprograma:    Promoción de Lectura y Bibliotecas </vt:lpstr>
      <vt:lpstr>      3. LEA Y CUENTE CONMIGO Subprograma:    Promoción de Lectura y Bibliotecas </vt:lpstr>
      <vt:lpstr>      3. LEA Y CUENTE CONMIGO Subprograma:    Promoción de Lectura y Bibliotecas </vt:lpstr>
      <vt:lpstr> 4. LA CULTURA TAMBIÉN TIENE SU SISTEMA Subprograma:    Espacios de Participación y Rendición de Cuentas</vt:lpstr>
      <vt:lpstr>      4. LA CULTURA TAMBIÉN TIENE SU SISTEMA Subprograma:    Espacios de Participación y Rendición de Cuentas </vt:lpstr>
      <vt:lpstr> 4. LA CULTURA TAMBIÉN TIENE SU SISTEMA Subprograma:    Sistemas de Información Cultural</vt:lpstr>
      <vt:lpstr>      4. LA CULTURA TAMBIÉN TIENE SU SISTEMA Subprograma:    Sistemas de Información Cultura</vt:lpstr>
      <vt:lpstr> 5. SUMA TALENTO E INICIATIVA Y SAL ADELANTE Subprograma:    Emprendimiento Cultural</vt:lpstr>
      <vt:lpstr>      5. SUMA TALENTO E INICIATIVA Y SAL ADELANTE Subprograma:    Emprendimiento Cultural </vt:lpstr>
      <vt:lpstr> 6. METAS TRASVERSALES</vt:lpstr>
      <vt:lpstr> RETOS PARA LOS SIGUIENTES PROGRAMAS</vt:lpstr>
      <vt:lpstr> RETOS</vt:lpstr>
      <vt:lpstr> RETOS</vt:lpstr>
      <vt:lpstr> RETOS</vt:lpstr>
      <vt:lpstr> RETOS</vt:lpstr>
      <vt:lpstr> RETOS</vt:lpstr>
      <vt:lpstr> ANEXOS</vt:lpstr>
      <vt:lpstr> EJECUCIÓN DE RECURSOS A TRAVÉS DE LOS PROYECTOS PARA CUMPLIMIENTO DE LOS PROGRAMAS</vt:lpstr>
      <vt:lpstr> RELACION DE CONVENIOS</vt:lpstr>
      <vt:lpstr> RELACION DE CONVENIOS</vt:lpstr>
      <vt:lpstr>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 SECRETARI</dc:title>
  <dc:creator>USER</dc:creator>
  <cp:lastModifiedBy>USER</cp:lastModifiedBy>
  <cp:revision>45</cp:revision>
  <dcterms:created xsi:type="dcterms:W3CDTF">2014-03-20T01:46:28Z</dcterms:created>
  <dcterms:modified xsi:type="dcterms:W3CDTF">2014-03-26T16:22:25Z</dcterms:modified>
</cp:coreProperties>
</file>