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9" r:id="rId2"/>
    <p:sldId id="327" r:id="rId3"/>
    <p:sldId id="310" r:id="rId4"/>
    <p:sldId id="324" r:id="rId5"/>
    <p:sldId id="266" r:id="rId6"/>
    <p:sldId id="325" r:id="rId7"/>
    <p:sldId id="257" r:id="rId8"/>
    <p:sldId id="258" r:id="rId9"/>
    <p:sldId id="311" r:id="rId10"/>
    <p:sldId id="319" r:id="rId11"/>
    <p:sldId id="312" r:id="rId12"/>
    <p:sldId id="313" r:id="rId13"/>
    <p:sldId id="267" r:id="rId14"/>
    <p:sldId id="269" r:id="rId15"/>
    <p:sldId id="329" r:id="rId16"/>
    <p:sldId id="270" r:id="rId17"/>
    <p:sldId id="280" r:id="rId18"/>
    <p:sldId id="282" r:id="rId19"/>
    <p:sldId id="284" r:id="rId20"/>
    <p:sldId id="285" r:id="rId21"/>
    <p:sldId id="286" r:id="rId22"/>
    <p:sldId id="287" r:id="rId23"/>
    <p:sldId id="318" r:id="rId24"/>
    <p:sldId id="293" r:id="rId25"/>
    <p:sldId id="297" r:id="rId26"/>
    <p:sldId id="300" r:id="rId27"/>
    <p:sldId id="316" r:id="rId28"/>
    <p:sldId id="317" r:id="rId29"/>
    <p:sldId id="321" r:id="rId30"/>
    <p:sldId id="322" r:id="rId31"/>
    <p:sldId id="305" r:id="rId32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86" autoAdjust="0"/>
  </p:normalViewPr>
  <p:slideViewPr>
    <p:cSldViewPr>
      <p:cViewPr>
        <p:scale>
          <a:sx n="100" d="100"/>
          <a:sy n="100" d="100"/>
        </p:scale>
        <p:origin x="-7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HERNAN%20FLOREZ\KINGSTON\Avance%20Graficado\desarrollo%20social\Copia%20de%20TABLEROS-DE%20CONTROL-DESARROLLO%20SOCIAL-V-2%20(Av%206%20de%20Dic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 sz="1600"/>
              <a:t>Avance físico de la Meta </a:t>
            </a:r>
            <a:r>
              <a:rPr lang="es-CO" sz="1800" b="1" i="0" baseline="0">
                <a:effectLst/>
              </a:rPr>
              <a:t>2013</a:t>
            </a:r>
            <a:endParaRPr lang="es-CO" sz="160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 sz="1600"/>
              <a:t>DESARROLLO</a:t>
            </a:r>
            <a:r>
              <a:rPr lang="es-CO" sz="1600" baseline="0"/>
              <a:t> SOCIAL</a:t>
            </a:r>
            <a:r>
              <a:rPr lang="es-CO" sz="1600"/>
              <a:t> 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794029058499667E-2"/>
          <c:y val="0.31874270924467779"/>
          <c:w val="0.82110938290807189"/>
          <c:h val="0.56855643044619419"/>
        </c:manualLayout>
      </c:layout>
      <c:pie3DChart>
        <c:varyColors val="1"/>
        <c:ser>
          <c:idx val="0"/>
          <c:order val="0"/>
          <c:spPr>
            <a:solidFill>
              <a:schemeClr val="accent2"/>
            </a:solidFill>
          </c:spPr>
          <c:explosion val="25"/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delete val="1"/>
            </c:dLbl>
            <c:dLbl>
              <c:idx val="1"/>
              <c:numFmt formatCode="0.00%" sourceLinked="0"/>
              <c:spPr/>
              <c:txPr>
                <a:bodyPr/>
                <a:lstStyle/>
                <a:p>
                  <a:pPr>
                    <a:defRPr/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0.00%" sourceLinked="0"/>
              <c:spPr/>
              <c:txPr>
                <a:bodyPr/>
                <a:lstStyle/>
                <a:p>
                  <a:pPr>
                    <a:defRPr/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Hoja1!$A$10:$A$12</c:f>
              <c:strCache>
                <c:ptCount val="3"/>
                <c:pt idx="0">
                  <c:v>TABLERO DE CONTROL CULTURA 2013</c:v>
                </c:pt>
                <c:pt idx="1">
                  <c:v>Ejecutado </c:v>
                </c:pt>
                <c:pt idx="2">
                  <c:v>Sin ejecutar</c:v>
                </c:pt>
              </c:strCache>
            </c:strRef>
          </c:cat>
          <c:val>
            <c:numRef>
              <c:f>Hoja1!$B$10:$B$12</c:f>
              <c:numCache>
                <c:formatCode>_(* #,##0_);_(* \(#,##0\);_(* "-"??_);_(@_)</c:formatCode>
                <c:ptCount val="3"/>
                <c:pt idx="1">
                  <c:v>48.483568753344024</c:v>
                </c:pt>
                <c:pt idx="2">
                  <c:v>19.516431246655976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9F541-5F81-4C44-9344-AF96D2D3B44A}" type="datetimeFigureOut">
              <a:rPr lang="es-ES" smtClean="0"/>
              <a:pPr/>
              <a:t>26/03/2014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98EA9-1E74-4CBA-AC09-064E64AC7F4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78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914" indent="-2811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4483" indent="-2248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4277" indent="-2248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4070" indent="-2248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3863" indent="-2248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3657" indent="-2248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3450" indent="-2248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23244" indent="-2248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F725B8-D68A-47CF-8626-9915B5F9E59D}" type="slidenum">
              <a:rPr lang="es-CO" altLang="es-CO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s-CO" altLang="es-CO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altLang="es-CO" smtClean="0">
              <a:ea typeface="ＭＳ Ｐゴシック" panose="020B0600070205080204" pitchFamily="34" charset="-128"/>
            </a:endParaRPr>
          </a:p>
        </p:txBody>
      </p:sp>
      <p:sp>
        <p:nvSpPr>
          <p:cNvPr id="12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A6D962-D53C-456F-941D-72FEA91860CC}" type="slidenum">
              <a:rPr lang="es-CO" altLang="es-CO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s-CO" altLang="es-C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32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altLang="es-CO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5D65C7-2F3B-4065-BD51-C0D343E15EEB}" type="slidenum">
              <a:rPr lang="es-CO" altLang="es-CO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s-CO" altLang="es-C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62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altLang="es-CO" smtClean="0">
              <a:ea typeface="ＭＳ Ｐゴシック" panose="020B0600070205080204" pitchFamily="34" charset="-128"/>
            </a:endParaRPr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453821-FC17-4460-9DD6-8DA22DD47DD5}" type="slidenum">
              <a:rPr lang="es-CO" altLang="es-CO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s-CO" altLang="es-C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29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98EA9-1E74-4CBA-AC09-064E64AC7F41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36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F0ED7E-D933-4057-88DB-64BEE92A2804}" type="slidenum">
              <a:rPr lang="es-CO" altLang="es-CO" smtClean="0"/>
              <a:pPr/>
              <a:t>13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2633926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 smtClean="0"/>
          </a:p>
        </p:txBody>
      </p:sp>
      <p:sp>
        <p:nvSpPr>
          <p:cNvPr id="92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95CC33-85F5-4BA9-86EA-0E5CA0CFA92C}" type="slidenum">
              <a:rPr lang="es-CO" altLang="es-CO" smtClean="0"/>
              <a:pPr/>
              <a:t>14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88003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 smtClean="0"/>
          </a:p>
        </p:txBody>
      </p:sp>
      <p:sp>
        <p:nvSpPr>
          <p:cNvPr id="92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95CC33-85F5-4BA9-86EA-0E5CA0CFA92C}" type="slidenum">
              <a:rPr lang="es-CO" altLang="es-CO" smtClean="0"/>
              <a:pPr/>
              <a:t>15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880039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98D737-B3A6-408D-82B1-F2E4F11E7102}" type="slidenum">
              <a:rPr lang="es-CO" altLang="es-CO" smtClean="0"/>
              <a:pPr/>
              <a:t>16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835980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4E9D47-A4A4-4731-B066-1020BBDBB298}" type="slidenum">
              <a:rPr lang="es-C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s-CO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93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09F5CA-E7F4-4854-9370-5BBD5AB25ABC}" type="slidenum">
              <a:rPr lang="es-C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s-CO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57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smtClean="0"/>
          </a:p>
        </p:txBody>
      </p:sp>
      <p:sp>
        <p:nvSpPr>
          <p:cNvPr id="143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7C7C12-1BFD-489C-8B6D-CC43D5F8E405}" type="slidenum">
              <a:rPr lang="es-C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s-CO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3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3AF9EB-A5A3-4680-8D00-03897BFEBE98}" type="slidenum">
              <a:rPr lang="es-C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s-CO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8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EAAB3-1065-474A-80C5-F8768AACABF4}" type="datetimeFigureOut">
              <a:rPr lang="es-CO" smtClean="0"/>
              <a:pPr/>
              <a:t>26/03/2014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213CC-AEE1-4584-9B1F-D9AC2E6EDBC6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 descr="comunica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259632" y="2276872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SECRETARIA DE DESARROLLO SOCIAL </a:t>
            </a:r>
          </a:p>
          <a:p>
            <a:pPr algn="ctr"/>
            <a:r>
              <a:rPr lang="es-CO" sz="4000" b="1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2013-2014</a:t>
            </a:r>
            <a:endParaRPr lang="es-ES" sz="4000" dirty="0"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 descr="E:\para prensa\imagen_aury_cre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15864"/>
            <a:ext cx="3672408" cy="202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056317"/>
              </p:ext>
            </p:extLst>
          </p:nvPr>
        </p:nvGraphicFramePr>
        <p:xfrm>
          <a:off x="539552" y="1484784"/>
          <a:ext cx="8064896" cy="4720500"/>
        </p:xfrm>
        <a:graphic>
          <a:graphicData uri="http://schemas.openxmlformats.org/drawingml/2006/table">
            <a:tbl>
              <a:tblPr/>
              <a:tblGrid>
                <a:gridCol w="970751"/>
                <a:gridCol w="277435"/>
                <a:gridCol w="623978"/>
                <a:gridCol w="674539"/>
                <a:gridCol w="157533"/>
                <a:gridCol w="1140984"/>
                <a:gridCol w="107125"/>
                <a:gridCol w="1149115"/>
                <a:gridCol w="1256239"/>
                <a:gridCol w="78708"/>
                <a:gridCol w="1628489"/>
              </a:tblGrid>
              <a:tr h="249146"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565">
                <a:tc gridSpan="10">
                  <a:txBody>
                    <a:bodyPr/>
                    <a:lstStyle/>
                    <a:p>
                      <a:endParaRPr lang="es-CO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CO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AL NIÑO DARLE AMOR Y CUIDADO, NO UN TRABAJO </a:t>
                      </a:r>
                      <a:endParaRPr lang="es-CO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O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13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 EJECUTORA /PROGRAMA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META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AVANCE DE EJECUCION POR AÑO EN %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ACTIVIDADES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E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SECTOR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DEL DEPARTAMENTO QUE SE  VERA BENEFICIADA (UBICACIÓN GEOGRAFICA )</a:t>
                      </a:r>
                    </a:p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 RESUPUESTO</a:t>
                      </a:r>
                    </a:p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ACUMULADO CUMPLIMIENTO A LA FECHA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6268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28619">
                <a:tc>
                  <a:txBody>
                    <a:bodyPr/>
                    <a:lstStyle/>
                    <a:p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SECRETARIA DE DESARROLLO </a:t>
                      </a:r>
                      <a:r>
                        <a:rPr lang="es-CO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SOCIAL/</a:t>
                      </a:r>
                      <a:endParaRPr lang="es-CO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O" sz="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 NIÑO DARLE AMOR Y CUIDADO, NO UN TRABAJO </a:t>
                      </a:r>
                      <a:endParaRPr lang="es-CO" sz="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O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 fontAlgn="ctr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O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Ninguno Trabajando:  Identificar, caracterizar y brindar atención a la población infantil trabajadora e incluirla en procesos de atención 	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O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Levantamiento</a:t>
                      </a:r>
                      <a:r>
                        <a:rPr lang="es-CO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 línea de base para determinar población infantil en riesgo.  </a:t>
                      </a: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CO" sz="1000" b="1" dirty="0" smtClean="0"/>
                        <a:t>Aplicación de encuestas</a:t>
                      </a:r>
                      <a:endParaRPr kumimoji="0" lang="es-CO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fontAlgn="t">
                        <a:buFont typeface="Wingdings" panose="05000000000000000000" pitchFamily="2" charset="2"/>
                        <a:buChar char="§"/>
                      </a:pP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Entrevistas focalizadas</a:t>
                      </a:r>
                    </a:p>
                    <a:p>
                      <a:pPr marL="171450" indent="-171450" algn="l" fontAlgn="t">
                        <a:buFont typeface="Wingdings" panose="05000000000000000000" pitchFamily="2" charset="2"/>
                        <a:buChar char="§"/>
                      </a:pP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 algn="l" fontAlgn="t">
                        <a:buFont typeface="Wingdings" panose="05000000000000000000" pitchFamily="2" charset="2"/>
                        <a:buChar char="§"/>
                      </a:pP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Todos  los niños y niñas que se encuentran trabajando en el territorio insular 	</a:t>
                      </a:r>
                    </a:p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30,000,000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25%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4" name="0 Imagen" descr="comunica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665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 descr="comunica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303544"/>
              </p:ext>
            </p:extLst>
          </p:nvPr>
        </p:nvGraphicFramePr>
        <p:xfrm>
          <a:off x="539551" y="1340768"/>
          <a:ext cx="7992888" cy="46498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7287"/>
                <a:gridCol w="1386410"/>
                <a:gridCol w="1854009"/>
                <a:gridCol w="1737109"/>
                <a:gridCol w="1158073"/>
              </a:tblGrid>
              <a:tr h="72008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312670" algn="l"/>
                          <a:tab pos="2781935" algn="ctr"/>
                        </a:tabLst>
                      </a:pPr>
                      <a:r>
                        <a:rPr lang="es-CO" sz="2000" dirty="0" smtClean="0">
                          <a:effectLst/>
                        </a:rPr>
                        <a:t>SECTORES DE SAN ANDRES ISLA</a:t>
                      </a:r>
                      <a:r>
                        <a:rPr lang="es-CO" sz="2000" baseline="0" dirty="0" smtClean="0">
                          <a:effectLst/>
                        </a:rPr>
                        <a:t> </a:t>
                      </a:r>
                      <a:r>
                        <a:rPr lang="es-CO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ENCUENSTADOS</a:t>
                      </a:r>
                      <a:endParaRPr lang="es-CO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38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SECTORES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RIESGO (R)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PEOR FORMA (PFTI)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SIN RIESGO (SR)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TOTAL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11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PERRY HILL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5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7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43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SALSI PUEDES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43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NUEVA GUINEA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43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SIMPSON WELL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43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COURT HOUSE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1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CLIFF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7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22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1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TABLITAS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43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SCHOOL HOUSE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43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BARKERS HILL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29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TOTAL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25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5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71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101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ctrTitle"/>
          </p:nvPr>
        </p:nvSpPr>
        <p:spPr>
          <a:xfrm>
            <a:off x="3707903" y="1844824"/>
            <a:ext cx="2016225" cy="4473054"/>
          </a:xfrm>
        </p:spPr>
        <p:txBody>
          <a:bodyPr/>
          <a:lstStyle/>
          <a:p>
            <a:pPr eaLnBrk="1" hangingPunct="1"/>
            <a:r>
              <a:rPr lang="es-CO" altLang="es-CO" dirty="0" smtClean="0"/>
              <a:t> 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dirty="0" smtClean="0"/>
              <a:t> </a:t>
            </a:r>
          </a:p>
        </p:txBody>
      </p:sp>
      <p:pic>
        <p:nvPicPr>
          <p:cNvPr id="8196" name="Picture 2" descr="C:\Users\Usuario\Desktop\FOTOS TRABAJO INFNTIL\SCHOONER BIGHT\IMG-20140214-08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3278708" cy="3168352"/>
          </a:xfrm>
          <a:prstGeom prst="rect">
            <a:avLst/>
          </a:prstGeom>
          <a:solidFill>
            <a:schemeClr val="tx1"/>
          </a:solidFill>
          <a:ln w="412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7" name="Picture 2" descr="C:\Users\Usuario\Desktop\FOTOS TRABAJO INFNTIL\TABLITAS\IMG-20140303-09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236589"/>
            <a:ext cx="3312367" cy="3536950"/>
          </a:xfrm>
          <a:prstGeom prst="rect">
            <a:avLst/>
          </a:prstGeom>
          <a:solidFill>
            <a:schemeClr val="tx1"/>
          </a:solidFill>
          <a:ln w="412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0 Imagen" descr="comunicad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3203849" y="1250176"/>
            <a:ext cx="5688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latin typeface="Adobe Gothic Std B" pitchFamily="34" charset="-128"/>
                <a:ea typeface="Adobe Gothic Std B" pitchFamily="34" charset="-128"/>
              </a:rPr>
              <a:t>UN MUNDO MEJOR PARA NIÑAS, NIÑOS, ADOLESCENTES Y JOVENES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0 Imagen" descr="comunicad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1043608" y="2455863"/>
            <a:ext cx="7416823" cy="2676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MX" altLang="es-CO" sz="1400" b="1" dirty="0">
                <a:ea typeface="Calibri" pitchFamily="34" charset="0"/>
                <a:cs typeface="Arial" charset="0"/>
              </a:rPr>
              <a:t>LINEA TEMATICA:  </a:t>
            </a:r>
            <a:r>
              <a:rPr lang="es-ES" altLang="es-CO" sz="1400" b="1" dirty="0">
                <a:ea typeface="Calibri" pitchFamily="34" charset="0"/>
                <a:cs typeface="Arial" charset="0"/>
              </a:rPr>
              <a:t>POR EL DERECHO A SER DISTINTOS Y MENOS VULNERABLES</a:t>
            </a:r>
          </a:p>
          <a:p>
            <a:pPr algn="ctr" eaLnBrk="0" hangingPunct="0"/>
            <a:r>
              <a:rPr lang="es-ES" altLang="es-CO" sz="1400" b="1" dirty="0">
                <a:ea typeface="Calibri" pitchFamily="34" charset="0"/>
                <a:cs typeface="Arial" charset="0"/>
              </a:rPr>
              <a:t>PROGRAMA:  ATENCION INTEGRAL A LA POBLACION EN CONDICIONES DE VULNERABILIDAD</a:t>
            </a:r>
          </a:p>
          <a:p>
            <a:pPr algn="ctr" eaLnBrk="0" hangingPunct="0"/>
            <a:r>
              <a:rPr lang="es-ES" altLang="es-CO" sz="1400" b="1" dirty="0">
                <a:ea typeface="Calibri" pitchFamily="34" charset="0"/>
                <a:cs typeface="Arial" charset="0"/>
              </a:rPr>
              <a:t>SUBPROGRAMA: UNIDOS POR UN MUNDO MEJOR</a:t>
            </a:r>
            <a:endParaRPr lang="es-ES" altLang="es-CO" sz="1400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es-ES" altLang="es-CO" sz="1400" b="1" dirty="0">
                <a:ea typeface="Calibri" pitchFamily="34" charset="0"/>
                <a:cs typeface="Arial" charset="0"/>
              </a:rPr>
              <a:t>PROYECTO:  PROMOCIÓN Y FORTALECIMIENTO  SOCIAL  DIRIGIDO A LOS BENEFICIARIOS DEL PROGRAMA FAMILIAS EN ACCIÓN</a:t>
            </a:r>
            <a:endParaRPr lang="es-MX" altLang="es-CO" sz="1400" b="1" dirty="0">
              <a:ea typeface="Calibri" pitchFamily="34" charset="0"/>
              <a:cs typeface="Arial" charset="0"/>
            </a:endParaRPr>
          </a:p>
          <a:p>
            <a:pPr algn="ctr" eaLnBrk="0" hangingPunct="0"/>
            <a:endParaRPr lang="es-MX" altLang="es-CO" sz="1400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es-MX" altLang="es-CO" sz="1400" dirty="0">
                <a:ea typeface="Calibri" pitchFamily="34" charset="0"/>
                <a:cs typeface="Arial" charset="0"/>
              </a:rPr>
              <a:t>EL PROGRAMA </a:t>
            </a:r>
            <a:r>
              <a:rPr lang="es-MX" altLang="es-CO" sz="1400" b="1" dirty="0">
                <a:ea typeface="Calibri" pitchFamily="34" charset="0"/>
                <a:cs typeface="Arial" charset="0"/>
              </a:rPr>
              <a:t>MAS FAMILIAS EN ACCION Y EL </a:t>
            </a:r>
            <a:r>
              <a:rPr lang="es-ES" altLang="es-CO" sz="1400" b="1" dirty="0">
                <a:ea typeface="Calibri" pitchFamily="34" charset="0"/>
                <a:cs typeface="Arial" charset="0"/>
              </a:rPr>
              <a:t>PROMOCIÓN Y FORTALECIMIENTO  SOCIAL  DIRIGIDO A LOS BENEFICIARIOS DEL PROGRAMA FAMILIAS EN ACCIÓN</a:t>
            </a:r>
            <a:r>
              <a:rPr lang="es-MX" altLang="es-CO" sz="1400" b="1" dirty="0">
                <a:ea typeface="Calibri" pitchFamily="34" charset="0"/>
                <a:cs typeface="Arial" charset="0"/>
              </a:rPr>
              <a:t> HAN CONTRIBUIDO EN EL CUMPLIMIENTO DE LOS LOGROS QUE SE PROPUSO EL GOBIERNO DEPARTAMENTAL PARA LA ATENCIÓN DE LA POBLACIÓN EN CONDICIONES DE VULNERABILIDAD SOCIAL </a:t>
            </a:r>
          </a:p>
          <a:p>
            <a:pPr algn="ctr" eaLnBrk="0" hangingPunct="0"/>
            <a:endParaRPr lang="es-MX" altLang="es-CO" sz="1400" b="1" dirty="0">
              <a:solidFill>
                <a:srgbClr val="0070C0"/>
              </a:solidFill>
              <a:ea typeface="Calibri" pitchFamily="34" charset="0"/>
              <a:cs typeface="Arial" charset="0"/>
            </a:endParaRPr>
          </a:p>
          <a:p>
            <a:pPr algn="ctr" eaLnBrk="0" hangingPunct="0"/>
            <a:endParaRPr lang="es-MX" altLang="es-CO" sz="1400" b="1" dirty="0">
              <a:solidFill>
                <a:srgbClr val="0070C0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55576" y="1772816"/>
            <a:ext cx="8064895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 smtClean="0">
                <a:solidFill>
                  <a:srgbClr val="0070C0"/>
                </a:solidFill>
              </a:rPr>
              <a:t>FORTALECIENDO MAS FAMILIAS EN ACCION</a:t>
            </a:r>
            <a:endParaRPr lang="es-E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0 Imagen" descr="comunicad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8849618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887773"/>
              </p:ext>
            </p:extLst>
          </p:nvPr>
        </p:nvGraphicFramePr>
        <p:xfrm>
          <a:off x="179512" y="1268760"/>
          <a:ext cx="8784977" cy="5112568"/>
        </p:xfrm>
        <a:graphic>
          <a:graphicData uri="http://schemas.openxmlformats.org/drawingml/2006/table">
            <a:tbl>
              <a:tblPr/>
              <a:tblGrid>
                <a:gridCol w="2050901"/>
                <a:gridCol w="2050901"/>
                <a:gridCol w="2196652"/>
                <a:gridCol w="1174167"/>
                <a:gridCol w="586730"/>
                <a:gridCol w="725626"/>
              </a:tblGrid>
              <a:tr h="133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Meta de producto vigencia 2013 a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Feb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 2014</a:t>
                      </a: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Calibri"/>
                          <a:ea typeface="Calibri"/>
                          <a:cs typeface="Times New Roman"/>
                        </a:rPr>
                        <a:t>AVANCE DE EJECUCION EN %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Acciones realizadas : descripción</a:t>
                      </a: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Población directamente beneficiada. (usuarios directos)</a:t>
                      </a: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Monto invertido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$ pesos</a:t>
                      </a: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3971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A 2015 Haber Cumplido con el 100% de las obligaciones del convenio interinstitucional suscrito con el Departamento Administrativo de Prosperidad Social para la implementación del programa Familias en Acción en San Andrés; Isla, de acuerdo al instrumento de seguimiento anual formulado 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96%</a:t>
                      </a: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Calibri"/>
                          <a:ea typeface="Calibri"/>
                          <a:cs typeface="Times New Roman"/>
                        </a:rPr>
                        <a:t>Se cumple con el 100% de las obligaciones del  convenio interadministrativo  suscrito con el Departamento para la Prosperidad Social  para la implementación del programa MAS FAMILIAS EN ACCION.  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latin typeface="Calibri"/>
                          <a:ea typeface="Calibri"/>
                          <a:cs typeface="Times New Roman"/>
                        </a:rPr>
                        <a:t>Familias elegibles pertenecientes a la Red Unidos, Familias Transición y SISBEN Metodología III</a:t>
                      </a: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Calibri"/>
                          <a:ea typeface="Calibri"/>
                          <a:cs typeface="Times New Roman"/>
                        </a:rPr>
                        <a:t>Cantidad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 smtClean="0">
                          <a:latin typeface="Calibri"/>
                          <a:ea typeface="Calibri"/>
                          <a:cs typeface="Times New Roman"/>
                        </a:rPr>
                        <a:t>2.688 </a:t>
                      </a:r>
                      <a:r>
                        <a:rPr lang="es-ES" sz="800" b="1" dirty="0">
                          <a:latin typeface="Calibri"/>
                          <a:ea typeface="Calibri"/>
                          <a:cs typeface="Times New Roman"/>
                        </a:rPr>
                        <a:t>familias</a:t>
                      </a: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82.931.750,00</a:t>
                      </a: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72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A 2015 Haber realizado por lo menos un encuentro anual de madres líderes del Departamento para la retroalimentación e intercambio de experiencias 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Calibri"/>
                          <a:ea typeface="Calibri"/>
                          <a:cs typeface="Times New Roman"/>
                        </a:rPr>
                        <a:t>Se ha realizado un  Encuentro Departamental  de Madres Líderes.  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Calibri"/>
                          <a:ea typeface="Calibri"/>
                          <a:cs typeface="Times New Roman"/>
                        </a:rPr>
                        <a:t>Madres Líderes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29.380.000.00</a:t>
                      </a: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6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A 2015 Haber Capacitado al 100% de las madres líderes en procesos de acompañamiento operativos y de promoción de la salud y educación familiar 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Calibri"/>
                          <a:ea typeface="Calibri"/>
                          <a:cs typeface="Times New Roman"/>
                        </a:rPr>
                        <a:t>100% de madres líderes capacitadas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latin typeface="Calibri"/>
                          <a:ea typeface="Calibri"/>
                          <a:cs typeface="Times New Roman"/>
                        </a:rPr>
                        <a:t>Madres Líderes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504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A 2015 Haber realizado anualmente 250 encuentros de cuidado, familiares, juveniles, e infantiles y asambleas durante el cuatrienio 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Calibri"/>
                          <a:ea typeface="Calibri"/>
                          <a:cs typeface="Times New Roman"/>
                        </a:rPr>
                        <a:t>50 Encuentros de cuidado realizados con la asistencia de un total de 748 familias,  con énfasis en el tema de del Cuidado, la atención ,desarrollo y la nutrición  de  los niños y niñas menores de siete años 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Calibri"/>
                          <a:ea typeface="Calibri"/>
                          <a:cs typeface="Times New Roman"/>
                        </a:rPr>
                        <a:t>Familias 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0 Imagen" descr="comunicad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8849618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89816"/>
              </p:ext>
            </p:extLst>
          </p:nvPr>
        </p:nvGraphicFramePr>
        <p:xfrm>
          <a:off x="179512" y="1988839"/>
          <a:ext cx="8784977" cy="4584360"/>
        </p:xfrm>
        <a:graphic>
          <a:graphicData uri="http://schemas.openxmlformats.org/drawingml/2006/table">
            <a:tbl>
              <a:tblPr/>
              <a:tblGrid>
                <a:gridCol w="2050901"/>
                <a:gridCol w="2125563"/>
                <a:gridCol w="2121990"/>
                <a:gridCol w="1760897"/>
                <a:gridCol w="725626"/>
              </a:tblGrid>
              <a:tr h="727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Meta de producto vigencia 2013 a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Feb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 2014</a:t>
                      </a: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Calibri"/>
                          <a:ea typeface="Calibri"/>
                          <a:cs typeface="Times New Roman"/>
                        </a:rPr>
                        <a:t>AVANCE DE EJECUCION EN %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Acciones realizadas : descripción</a:t>
                      </a: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Población directamente beneficiada. (usuarios directos)</a:t>
                      </a: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Monto invertido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$ pesos</a:t>
                      </a:r>
                    </a:p>
                  </a:txBody>
                  <a:tcPr marL="53346" marR="533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410519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SECRETARIOA DE DESARRROLLO SOCIAL RED UNIDOS</a:t>
                      </a: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HABER FORTALECIDO LA RED UNIDOS COMO ESTATEGIA DE SUPERACION DE LA POBREZA EXTREMA EN EL DEPARTAMENTO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Total familias 1.197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Promovidas</a:t>
                      </a:r>
                      <a:r>
                        <a:rPr lang="es-ES" sz="800" baseline="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</a:rPr>
                        <a:t> 43</a:t>
                      </a:r>
                      <a:endParaRPr lang="es-ES" sz="8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latin typeface="Calibri"/>
                          <a:ea typeface="Calibri"/>
                          <a:cs typeface="Times New Roman"/>
                        </a:rPr>
                        <a:t>ENCUENTRO  DE JÓVENES RED UNIDOS</a:t>
                      </a: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latin typeface="Calibri"/>
                          <a:ea typeface="Calibri"/>
                          <a:cs typeface="Times New Roman"/>
                        </a:rPr>
                        <a:t>Atenten a 1179 en programas de salud, educación vivienda, bienestar social, entorno</a:t>
                      </a:r>
                      <a:r>
                        <a:rPr lang="es-ES" sz="800" baseline="0" dirty="0" smtClean="0">
                          <a:latin typeface="Calibri"/>
                          <a:ea typeface="Calibri"/>
                          <a:cs typeface="Times New Roman"/>
                        </a:rPr>
                        <a:t> saludable, </a:t>
                      </a:r>
                      <a:r>
                        <a:rPr lang="es-ES" sz="8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habitablidad</a:t>
                      </a:r>
                      <a:r>
                        <a:rPr lang="es-ES" sz="800" baseline="0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latin typeface="Calibri"/>
                          <a:ea typeface="Calibri"/>
                          <a:cs typeface="Times New Roman"/>
                        </a:rPr>
                        <a:t>160.000.000</a:t>
                      </a: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79388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latin typeface="Calibri"/>
                          <a:ea typeface="Calibri"/>
                          <a:cs typeface="Times New Roman"/>
                        </a:rPr>
                        <a:t>ENCUENTRO DE MUJERES RED UNIDOS </a:t>
                      </a: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88509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latin typeface="Calibri"/>
                          <a:ea typeface="Calibri"/>
                          <a:cs typeface="Times New Roman"/>
                        </a:rPr>
                        <a:t>INTEGRACION SOCIAL Y FAMILIAR FIN</a:t>
                      </a:r>
                      <a:r>
                        <a:rPr lang="es-ES" sz="800" baseline="0" dirty="0" smtClean="0">
                          <a:latin typeface="Calibri"/>
                          <a:ea typeface="Calibri"/>
                          <a:cs typeface="Times New Roman"/>
                        </a:rPr>
                        <a:t> DE AÑO FAMIAS INTEGRADAS A UNIDOS</a:t>
                      </a: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78168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800" dirty="0">
                        <a:solidFill>
                          <a:srgbClr val="000000"/>
                        </a:solidFill>
                        <a:latin typeface="Arial"/>
                        <a:ea typeface="Calibri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46" marR="53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179512" y="1484784"/>
            <a:ext cx="8712968" cy="3600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mtClean="0"/>
              <a:t>FAMILIAS UNIDOS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81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149080"/>
            <a:ext cx="3528392" cy="2232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3" name="0 Imagen" descr="comunicad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12776"/>
            <a:ext cx="3312368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4" name="Picture 6" descr="C:\Documents and Settings\cbritton.GOBSAI\Mis documentos\Mis imágenes\2013\CARNETIZACION Y REUNIONES DE ELECCION DE MADRES LIDERES\DSC040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9" y="1340768"/>
            <a:ext cx="3208065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93096"/>
            <a:ext cx="3384376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7 Placa"/>
          <p:cNvSpPr/>
          <p:nvPr/>
        </p:nvSpPr>
        <p:spPr>
          <a:xfrm>
            <a:off x="2555875" y="3213100"/>
            <a:ext cx="3168650" cy="1368425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/>
              <a:t>FORTALECIENDO EL TEJIDO SOCIAL CON  LOS ENCUENTROS DE  BIENESTAR COMUNITARIO EN MAS FAMILIAS EN ACCION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0 Imagen" descr="comunica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03015" y="4149080"/>
            <a:ext cx="3690498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537212" y="2420888"/>
            <a:ext cx="2821784" cy="18719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8 Flecha cuádruple"/>
          <p:cNvSpPr/>
          <p:nvPr/>
        </p:nvSpPr>
        <p:spPr>
          <a:xfrm>
            <a:off x="250825" y="5445125"/>
            <a:ext cx="1008063" cy="1008063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/>
              <a:t>Mas</a:t>
            </a:r>
          </a:p>
        </p:txBody>
      </p:sp>
      <p:sp>
        <p:nvSpPr>
          <p:cNvPr id="10" name="5 Rectángulo"/>
          <p:cNvSpPr>
            <a:spLocks noChangeArrowheads="1"/>
          </p:cNvSpPr>
          <p:nvPr/>
        </p:nvSpPr>
        <p:spPr bwMode="auto">
          <a:xfrm rot="11577560" flipV="1">
            <a:off x="6082455" y="1697859"/>
            <a:ext cx="199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MX" sz="800" b="1" dirty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DEPARTAMENTO NUEVAMENTE FUE SEDE NACIONAL DEL PROGRAMA EN LA VIGENCIA  SEPTIEMBRE 2013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187624" y="1844824"/>
            <a:ext cx="2880320" cy="2376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123728" y="4077072"/>
            <a:ext cx="2736304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5 Rectángulo"/>
          <p:cNvSpPr>
            <a:spLocks noChangeArrowheads="1"/>
          </p:cNvSpPr>
          <p:nvPr/>
        </p:nvSpPr>
        <p:spPr bwMode="auto">
          <a:xfrm rot="9724546" flipV="1">
            <a:off x="179512" y="4391912"/>
            <a:ext cx="20162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MX" sz="900" b="1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DEPARTAMENTOES PIONERO ES ESTE TIPO DE SERVICIO</a:t>
            </a:r>
          </a:p>
        </p:txBody>
      </p:sp>
    </p:spTree>
    <p:extLst>
      <p:ext uri="{BB962C8B-B14F-4D97-AF65-F5344CB8AC3E}">
        <p14:creationId xmlns:p14="http://schemas.microsoft.com/office/powerpoint/2010/main" val="34240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0 Imagen" descr="comunica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36096" y="4149081"/>
            <a:ext cx="2430270" cy="1912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683568" y="1340768"/>
            <a:ext cx="7560840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CO" sz="16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Fortalecimiento de la atención integral a los adultos mayores de San Andrés Isla</a:t>
            </a:r>
          </a:p>
        </p:txBody>
      </p:sp>
      <p:sp>
        <p:nvSpPr>
          <p:cNvPr id="9222" name="5 Rectángulo"/>
          <p:cNvSpPr>
            <a:spLocks noChangeArrowheads="1"/>
          </p:cNvSpPr>
          <p:nvPr/>
        </p:nvSpPr>
        <p:spPr bwMode="auto">
          <a:xfrm>
            <a:off x="5652120" y="6093296"/>
            <a:ext cx="3024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MX" sz="900" b="1" dirty="0" smtClean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DEPARTAMENTO ES </a:t>
            </a:r>
            <a:r>
              <a:rPr lang="es-MX" sz="900" b="1" dirty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PIONERO ES ESTE TIPO </a:t>
            </a:r>
            <a:r>
              <a:rPr lang="es-MX" sz="900" b="1" dirty="0" smtClean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DE </a:t>
            </a:r>
            <a:r>
              <a:rPr lang="es-MX" sz="900" b="1" dirty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SERVICIO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36096" y="1952771"/>
            <a:ext cx="2495957" cy="18719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8 Flecha cuádruple"/>
          <p:cNvSpPr/>
          <p:nvPr/>
        </p:nvSpPr>
        <p:spPr>
          <a:xfrm>
            <a:off x="250825" y="5445125"/>
            <a:ext cx="1008063" cy="1008063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/>
              <a:t>Mas</a:t>
            </a:r>
          </a:p>
        </p:txBody>
      </p:sp>
      <p:sp>
        <p:nvSpPr>
          <p:cNvPr id="10" name="5 Rectángulo"/>
          <p:cNvSpPr>
            <a:spLocks noChangeArrowheads="1"/>
          </p:cNvSpPr>
          <p:nvPr/>
        </p:nvSpPr>
        <p:spPr bwMode="auto">
          <a:xfrm>
            <a:off x="2987824" y="4365104"/>
            <a:ext cx="2304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MX" sz="900" b="1" dirty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FINALES DEL MES DE MARZO SE REALIZARA LA CONVOCATORIA PARA INSCRIBIR NUEVOS </a:t>
            </a:r>
            <a:r>
              <a:rPr lang="es-MX" sz="900" b="1" dirty="0" smtClean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POSTULANTES </a:t>
            </a:r>
            <a:r>
              <a:rPr lang="es-MX" sz="900" b="1" dirty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PROGRAMA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71600" y="2060848"/>
            <a:ext cx="2880320" cy="1655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5536" y="4005064"/>
            <a:ext cx="2430270" cy="16122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3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0 Imagen" descr="comunica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80802"/>
              </p:ext>
            </p:extLst>
          </p:nvPr>
        </p:nvGraphicFramePr>
        <p:xfrm>
          <a:off x="392298" y="1628800"/>
          <a:ext cx="8353054" cy="4680520"/>
        </p:xfrm>
        <a:graphic>
          <a:graphicData uri="http://schemas.openxmlformats.org/drawingml/2006/table">
            <a:tbl>
              <a:tblPr/>
              <a:tblGrid>
                <a:gridCol w="970442"/>
                <a:gridCol w="1950092"/>
                <a:gridCol w="751875"/>
                <a:gridCol w="792088"/>
                <a:gridCol w="2016224"/>
                <a:gridCol w="1872333"/>
              </a:tblGrid>
              <a:tr h="7148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UNIDAD EJECUTORA /Responsable</a:t>
                      </a:r>
                    </a:p>
                  </a:txBody>
                  <a:tcPr marL="7619" marR="7619" marT="761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 O INDICADOR EN EL PLAN DE DESARROLLO</a:t>
                      </a:r>
                    </a:p>
                  </a:txBody>
                  <a:tcPr marL="7619" marR="7619" marT="761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AVANCE DE EJECUCION POR AÑO EN %</a:t>
                      </a:r>
                    </a:p>
                  </a:txBody>
                  <a:tcPr marL="7619" marR="7619" marT="76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SECTOR DEL DEPARTAMENTO QUE SE VERA BENEFICIADO  (UBICACIÓN GEOGRAFIC A)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9314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Haber implementado  y establecido  un programa anual de acceso a la movilidad urbana y rural  de los adultos mayores</a:t>
                      </a:r>
                    </a:p>
                  </a:txBody>
                  <a:tcPr marL="7619" marR="7619" marT="761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Programas de atención diferencial para transporte de adultos mayores 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 ENTREGARON </a:t>
                      </a:r>
                      <a:r>
                        <a:rPr kumimoji="0" lang="es-CO" sz="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11.765 BONOS </a:t>
                      </a: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 TRANSPORTES/EJECUTADO HASTA EL 31 DE DICIEMBRE DEL 2013</a:t>
                      </a:r>
                      <a:endParaRPr kumimoji="0" lang="es-CO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15.294.500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06483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Secretaria de Desarrollo Social /programa ADULTO MAYOR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Haber institucionalizado la participación de las personas mayores en encuentros locales, departamentales y nacionales de recreación 	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Programas  de encuentros y expresión cultural que posicionan el derecho a la recreación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8600" marR="0" lvl="0" indent="-2286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756 PERSONAS ADULTAS MAYORES</a:t>
                      </a:r>
                    </a:p>
                    <a:p>
                      <a:pPr marL="228600" marR="0" lvl="0" indent="-22860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VISITANTES DE 32 DEPARTAMENTOS Y 1 PAIS (MEXICO) 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34.650.000 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364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Haber garantizado la prestación de servicios sociales complementarios a los beneficiarios de los programas de atención a las personas mayores 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Equipo de profesionales al servicio del adulto mayor</a:t>
                      </a:r>
                      <a:endParaRPr kumimoji="0" lang="es-CO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GERONTOLOGO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TRABAJADORA SOCIAL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 TECNICOS  DE APOYO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  93.210.000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364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Haber implementado la estrategia de centros de vida en el departamento 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Programas de integración y recreación social y cultural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250 PERSONAS </a:t>
                      </a: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BENEFICIARIA EN 4 CLUBES Y/O FEATERNIDADES DORADAS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78.440.000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93143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 ejecución : Haber ampliado la cobertura  y fortalecido los programas de atención nutricional que beneficien  a las personas adultas mayores del departamento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programa de suministro de alimentación en 3 sectores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kumimoji="0" lang="es-CO" sz="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120 PASO A165 </a:t>
                      </a: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BENEFICIARIOS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 SUSPENIO LA EJECUCION A DICIEMBRE 31 DEL 2013</a:t>
                      </a:r>
                    </a:p>
                  </a:txBody>
                  <a:tcPr marL="7619" marR="7619" marT="761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9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12 Imagen" descr="comunicado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1524000" y="1557338"/>
          <a:ext cx="6096000" cy="9144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0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SECRETARIA</a:t>
                      </a:r>
                      <a:r>
                        <a:rPr lang="es-CO" sz="1400" baseline="0" dirty="0" smtClean="0"/>
                        <a:t> DE DESARROLLO SOCIAL</a:t>
                      </a:r>
                      <a:endParaRPr lang="es-CO" sz="14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 INFORME</a:t>
                      </a:r>
                      <a:r>
                        <a:rPr lang="es-CO" sz="1400" baseline="0" dirty="0" smtClean="0"/>
                        <a:t> EJECUTIVO  Plan de desarrollo 2012 - 2015</a:t>
                      </a:r>
                      <a:endParaRPr lang="es-CO" sz="14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Vigencia fiscal 2013</a:t>
                      </a:r>
                      <a:endParaRPr lang="es-CO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928911"/>
              </p:ext>
            </p:extLst>
          </p:nvPr>
        </p:nvGraphicFramePr>
        <p:xfrm>
          <a:off x="1691680" y="2708920"/>
          <a:ext cx="561662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620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81755" y="4149080"/>
            <a:ext cx="3364866" cy="2232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63" name="0 Imagen" descr="comunicad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1732" y="1412776"/>
            <a:ext cx="3255960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4" name="Picture 6" descr="C:\Documents and Settings\cbritton.GOBSAI\Mis documentos\Mis imágenes\2013\CARNETIZACION Y REUNIONES DE ELECCION DE MADRES LIDERES\DSC0409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44009" y="1356655"/>
            <a:ext cx="3208065" cy="21282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9744" y="4293096"/>
            <a:ext cx="3255960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7 Placa"/>
          <p:cNvSpPr/>
          <p:nvPr/>
        </p:nvSpPr>
        <p:spPr>
          <a:xfrm>
            <a:off x="2555875" y="3213100"/>
            <a:ext cx="3168650" cy="1368425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1600" dirty="0"/>
              <a:t>PARTICIPACION DEL EQUIPO INTERINSTITUCIONAL LOCAL DE LA ELABORACIÓN Y PUESTA EN MARCHA DE LA ESTRATEGIA NACIONAL DE RECREACION PARA LAS PERSONAS MAYORES</a:t>
            </a:r>
          </a:p>
        </p:txBody>
      </p:sp>
    </p:spTree>
    <p:extLst>
      <p:ext uri="{BB962C8B-B14F-4D97-AF65-F5344CB8AC3E}">
        <p14:creationId xmlns:p14="http://schemas.microsoft.com/office/powerpoint/2010/main" val="94211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488033"/>
            <a:ext cx="1062990" cy="982345"/>
          </a:xfrm>
          <a:prstGeom prst="rect">
            <a:avLst/>
          </a:prstGeom>
        </p:spPr>
      </p:pic>
      <p:sp>
        <p:nvSpPr>
          <p:cNvPr id="9" name="2 Subtítulo"/>
          <p:cNvSpPr txBox="1">
            <a:spLocks/>
          </p:cNvSpPr>
          <p:nvPr/>
        </p:nvSpPr>
        <p:spPr>
          <a:xfrm>
            <a:off x="1737551" y="1412776"/>
            <a:ext cx="6040760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 smtClean="0">
                <a:solidFill>
                  <a:srgbClr val="7030A0"/>
                </a:solidFill>
              </a:rPr>
              <a:t>PROYECTO LGBTI 2.013:</a:t>
            </a:r>
          </a:p>
          <a:p>
            <a:r>
              <a:rPr lang="es-CO" sz="2000" dirty="0" smtClean="0">
                <a:solidFill>
                  <a:schemeClr val="tx2"/>
                </a:solidFill>
              </a:rPr>
              <a:t> </a:t>
            </a:r>
          </a:p>
          <a:p>
            <a:endParaRPr lang="es-CO" sz="2000" dirty="0">
              <a:solidFill>
                <a:schemeClr val="tx2"/>
              </a:solidFill>
            </a:endParaRPr>
          </a:p>
          <a:p>
            <a:endParaRPr lang="es-CO" sz="2000" dirty="0" smtClean="0">
              <a:solidFill>
                <a:schemeClr val="tx2"/>
              </a:solidFill>
            </a:endParaRPr>
          </a:p>
          <a:p>
            <a:r>
              <a:rPr lang="es-CO" sz="3900" dirty="0" smtClean="0">
                <a:solidFill>
                  <a:schemeClr val="tx2"/>
                </a:solidFill>
              </a:rPr>
              <a:t> </a:t>
            </a:r>
          </a:p>
          <a:p>
            <a:endParaRPr lang="es-CO" sz="3900" dirty="0" smtClean="0">
              <a:solidFill>
                <a:schemeClr val="tx2"/>
              </a:solidFill>
            </a:endParaRPr>
          </a:p>
          <a:p>
            <a:endParaRPr lang="es-CO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3267130" cy="2429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01" y="2492895"/>
            <a:ext cx="2874224" cy="3002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0 Imagen" descr="comunicad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866" y="5848389"/>
            <a:ext cx="1062990" cy="98234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007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115616" y="954742"/>
            <a:ext cx="71148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solidFill>
                  <a:schemeClr val="accent1">
                    <a:lumMod val="75000"/>
                  </a:schemeClr>
                </a:solidFill>
              </a:rPr>
              <a:t>PLAN DE ACCIÓN PROYECTO LGBTI</a:t>
            </a:r>
          </a:p>
          <a:p>
            <a:pPr algn="ctr"/>
            <a:endParaRPr lang="es-ES" sz="2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14386" y="1447185"/>
            <a:ext cx="77180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</p:txBody>
      </p:sp>
      <p:sp>
        <p:nvSpPr>
          <p:cNvPr id="2" name="1 Rectángulo"/>
          <p:cNvSpPr/>
          <p:nvPr/>
        </p:nvSpPr>
        <p:spPr>
          <a:xfrm>
            <a:off x="1417420" y="1002173"/>
            <a:ext cx="67241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es-ES" sz="28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es-ES" sz="20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es-ES" sz="2000" dirty="0"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es-CO" sz="2000" dirty="0">
              <a:ea typeface="Calibri"/>
              <a:cs typeface="Times New Roman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786863"/>
              </p:ext>
            </p:extLst>
          </p:nvPr>
        </p:nvGraphicFramePr>
        <p:xfrm>
          <a:off x="611559" y="1052736"/>
          <a:ext cx="7456675" cy="5256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5301"/>
                <a:gridCol w="760964"/>
                <a:gridCol w="1078879"/>
                <a:gridCol w="1731242"/>
                <a:gridCol w="1028331"/>
                <a:gridCol w="709357"/>
                <a:gridCol w="532601"/>
              </a:tblGrid>
              <a:tr h="985610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Diseñar y formular política pública para la atención </a:t>
                      </a:r>
                      <a:r>
                        <a:rPr lang="es-CO" sz="900" u="none" strike="noStrike" dirty="0" smtClean="0">
                          <a:effectLst/>
                        </a:rPr>
                        <a:t>diferencial </a:t>
                      </a:r>
                      <a:r>
                        <a:rPr lang="es-CO" sz="900" u="none" strike="noStrike" dirty="0">
                          <a:effectLst/>
                        </a:rPr>
                        <a:t>de la población LGTBI - Mano de obra calificada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s-CO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algn="ctr" fontAlgn="t"/>
                      <a:endParaRPr lang="es-CO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algn="ctr" fontAlgn="t"/>
                      <a:endParaRPr lang="es-CO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algn="ctr" fontAlgn="t"/>
                      <a:endParaRPr lang="es-CO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algn="ctr" fontAlgn="t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100%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D</a:t>
                      </a:r>
                      <a:r>
                        <a:rPr lang="es-CO" sz="900" u="none" strike="noStrike" dirty="0" smtClean="0">
                          <a:effectLst/>
                        </a:rPr>
                        <a:t>iseño </a:t>
                      </a:r>
                      <a:r>
                        <a:rPr lang="es-CO" sz="900" u="none" strike="noStrike" dirty="0">
                          <a:effectLst/>
                        </a:rPr>
                        <a:t>e implementación de  un programa para garantizar la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atención diferencial de la población LGTBI en el Departamento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/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Número de </a:t>
                      </a:r>
                      <a:r>
                        <a:rPr lang="es-CO" sz="900" u="none" strike="noStrike" dirty="0" smtClean="0">
                          <a:effectLst/>
                        </a:rPr>
                        <a:t>Política Publica formulados </a:t>
                      </a:r>
                      <a:r>
                        <a:rPr lang="es-CO" sz="900" u="none" strike="noStrike" dirty="0">
                          <a:effectLst/>
                        </a:rPr>
                        <a:t>y puestos en marcha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r>
                        <a:rPr lang="es-CO" sz="900" u="none" strike="noStrike" dirty="0" smtClean="0">
                          <a:effectLst/>
                        </a:rPr>
                        <a:t>$80.000.000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46.000.000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21341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Realizar un (una caracterización Censo Poblacional -  Mano de obra  </a:t>
                      </a:r>
                      <a:r>
                        <a:rPr lang="es-CO" sz="900" u="none" strike="noStrike" dirty="0" smtClean="0">
                          <a:effectLst/>
                        </a:rPr>
                        <a:t>NO </a:t>
                      </a:r>
                      <a:r>
                        <a:rPr lang="es-CO" sz="900" u="none" strike="noStrike" dirty="0">
                          <a:effectLst/>
                        </a:rPr>
                        <a:t>calificada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 err="1">
                          <a:effectLst/>
                        </a:rPr>
                        <a:t>D</a:t>
                      </a:r>
                      <a:r>
                        <a:rPr lang="es-CO" sz="900" u="none" strike="noStrike" dirty="0" err="1" smtClean="0">
                          <a:effectLst/>
                        </a:rPr>
                        <a:t>ealización</a:t>
                      </a:r>
                      <a:r>
                        <a:rPr lang="es-CO" sz="900" u="none" strike="noStrike" dirty="0" smtClean="0">
                          <a:effectLst/>
                        </a:rPr>
                        <a:t> </a:t>
                      </a:r>
                      <a:r>
                        <a:rPr lang="es-CO" sz="900" u="none" strike="noStrike" dirty="0">
                          <a:effectLst/>
                        </a:rPr>
                        <a:t>y actualización   de un  Censo Departamental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para la población LGTBI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/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Censo Departamental de población LGTBI actualizado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/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FF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11.200.000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49878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Realizar  Convocatorias (Mesas de Trabajo) Red de apoyo a la población LGTBI- Materiales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realizar 5 jornadas de sensibilización, capacitación y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visibilización dirigidos a la población LGTBI, funcionarias y funcionarios y a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la comunidad en general.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/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Número de jornadas de sensibilización, capacitación y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visibilización realizada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/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FF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5.000.000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49878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Realizar  Convocatorias (Mesas de Trabajo) Red de apoyo a la población LGTBI- Otros gastos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realizar 5 jornadas de sensibilización, capacitación y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visibilización dirigidos a la población LGTBI, funcionarias y funcionarios y a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la comunidad en general.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/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Número de jornadas de sensibilización, capacitación y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visibilización realizada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/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5.000.000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49877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Sensibilización, capacitación a la población LGTBI, funcionarios y Comunidad en </a:t>
                      </a:r>
                      <a:r>
                        <a:rPr lang="es-CO" sz="900" u="none" strike="noStrike" dirty="0" smtClean="0">
                          <a:effectLst/>
                        </a:rPr>
                        <a:t>General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realizar 7 jornadas de sensibilización, capacitación y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visibilización dirigidos a la población LGTBI, funcionarias y funcionarios y a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la comunidad en general.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/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 dirty="0">
                          <a:effectLst/>
                        </a:rPr>
                        <a:t>Número de jornadas de sensibilización, capacitación y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visibilización realizada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FF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CO" sz="900" u="none" strike="noStrike" dirty="0">
                          <a:effectLst/>
                        </a:rPr>
                        <a:t> 12.800.000 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0 Imagen" descr="comunicad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100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53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9197"/>
              </p:ext>
            </p:extLst>
          </p:nvPr>
        </p:nvGraphicFramePr>
        <p:xfrm>
          <a:off x="467544" y="1529408"/>
          <a:ext cx="8352929" cy="5366776"/>
        </p:xfrm>
        <a:graphic>
          <a:graphicData uri="http://schemas.openxmlformats.org/drawingml/2006/table">
            <a:tbl>
              <a:tblPr/>
              <a:tblGrid>
                <a:gridCol w="818809"/>
                <a:gridCol w="564526"/>
                <a:gridCol w="224440"/>
                <a:gridCol w="914010"/>
                <a:gridCol w="1204963"/>
                <a:gridCol w="228455"/>
                <a:gridCol w="655046"/>
                <a:gridCol w="1197036"/>
                <a:gridCol w="1272822"/>
                <a:gridCol w="1272822"/>
              </a:tblGrid>
              <a:tr h="92602"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89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O" sz="2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Etnia Raizal  Protagonista</a:t>
                      </a:r>
                      <a:r>
                        <a:rPr lang="es-CO" sz="24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del Desarrollo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2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</a:tr>
              <a:tr h="3427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 EJECUTORA /PROGRAMA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META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AVANCE  DE EJECUCION POR AÑO EN %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ACTIVIDADES 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E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SECTOR DEL DEPARTAMENTO QUE SE VERA BENEFICIADO 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PRESUPUESTO 2013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ACUMULADO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CUMPLIMIENTO A LA FECHA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9260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4274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SECRETARIA DE DESARROLLO SOCIAL           /  </a:t>
                      </a:r>
                      <a:r>
                        <a:rPr lang="es-CO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Raizales empoderados       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2015 haber logrado que el 70% de las organizaciones de la comunidad raizal participe activamente en los diferentes escenarios de la administración pública </a:t>
                      </a:r>
                      <a:r>
                        <a:rPr lang="es-CO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hMerge="1">
                  <a:txBody>
                    <a:bodyPr/>
                    <a:lstStyle/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ES" sz="900" dirty="0" smtClean="0"/>
                        <a:t>88%</a:t>
                      </a:r>
                      <a:endParaRPr lang="es-ES" sz="900" dirty="0"/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s-CO" altLang="es-CO" sz="700" dirty="0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Comisión oficial y artística – cultural (Grupo Creole y Ballet Folclórico de Providencia) en el Festival </a:t>
                      </a:r>
                      <a:r>
                        <a:rPr lang="es-CO" altLang="es-CO" sz="700" dirty="0" err="1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Afrocultural</a:t>
                      </a:r>
                      <a:r>
                        <a:rPr lang="es-CO" altLang="es-CO" sz="700" dirty="0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 Limón </a:t>
                      </a:r>
                      <a:r>
                        <a:rPr lang="es-CO" altLang="es-CO" sz="700" dirty="0" err="1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Roots</a:t>
                      </a:r>
                      <a:r>
                        <a:rPr lang="es-CO" altLang="es-CO" sz="700" dirty="0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 2013, en el vecino país de Costa Rica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CO" sz="800" dirty="0" smtClean="0"/>
                        <a:t>30.565  personas de la Población Raizal</a:t>
                      </a:r>
                      <a:endParaRPr lang="es-CO" sz="800" dirty="0"/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CO" sz="800" dirty="0" smtClean="0"/>
                        <a:t>600.000.000</a:t>
                      </a:r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 smtClean="0"/>
                    </a:p>
                    <a:p>
                      <a:endParaRPr lang="es-CO" dirty="0"/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CO" sz="800" dirty="0" smtClean="0"/>
                        <a:t>67%</a:t>
                      </a:r>
                      <a:endParaRPr lang="es-CO" sz="800" dirty="0"/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042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altLang="es-CO" sz="700" dirty="0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Construcción de la política pública raizal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altLang="es-CO" sz="700" dirty="0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Formulación e implementación de un protocolo de consulta previa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altLang="es-CO" sz="700" dirty="0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Asistencia técnica para la atención a la población raizal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altLang="es-CO" sz="700" dirty="0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Fortalecimiento de organizaciones raizales</a:t>
                      </a:r>
                      <a:endParaRPr lang="es-CO" altLang="es-CO" sz="700" dirty="0" smtClean="0">
                        <a:ea typeface="ＭＳ Ｐゴシック" panose="020B0600070205080204" pitchFamily="34" charset="-128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endParaRPr lang="es-CO" altLang="es-CO" sz="700" dirty="0" smtClean="0">
                        <a:solidFill>
                          <a:srgbClr val="000000"/>
                        </a:solidFill>
                        <a:ea typeface="ＭＳ Ｐゴシック" panose="020B0600070205080204" pitchFamily="34" charset="-128"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949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s-CO" altLang="es-CO" sz="700" dirty="0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Semana de Emancipación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056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_tradnl" altLang="es-CO" sz="700" dirty="0" smtClean="0">
                          <a:ea typeface="ＭＳ Ｐゴシック" panose="020B0600070205080204" pitchFamily="34" charset="-128"/>
                        </a:rPr>
                        <a:t>En Coordinación con D.P.S se recogieron insumos mediante la realización de  un taller para la construcción de la Política Pública Raizal.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altLang="es-CO" sz="700" dirty="0" smtClean="0">
                          <a:ea typeface="ＭＳ Ｐゴシック" panose="020B0600070205080204" pitchFamily="34" charset="-128"/>
                        </a:rPr>
                        <a:t>Actualización del inventario de las organizaciones raizales existentes en el Departamento. </a:t>
                      </a:r>
                      <a:endParaRPr lang="es-ES_tradnl" altLang="es-CO" sz="700" dirty="0" smtClean="0">
                        <a:ea typeface="ＭＳ Ｐゴシック" panose="020B0600070205080204" pitchFamily="34" charset="-128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altLang="es-CO" sz="700" dirty="0" smtClean="0">
                          <a:ea typeface="ＭＳ Ｐゴシック" panose="020B0600070205080204" pitchFamily="34" charset="-128"/>
                        </a:rPr>
                        <a:t>En coordinación con FONADE se facilitó asistencia técnica a las organizaciones raizales en la formulación de proyectos productivos para la financiación por el Sistema General de Regalías.</a:t>
                      </a:r>
                      <a:endParaRPr lang="es-ES_tradnl" altLang="es-CO" sz="700" dirty="0" smtClean="0">
                        <a:ea typeface="ＭＳ Ｐゴシック" panose="020B0600070205080204" pitchFamily="34" charset="-128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CO" altLang="es-CO" sz="700" dirty="0" smtClean="0">
                          <a:solidFill>
                            <a:srgbClr val="000000"/>
                          </a:solidFill>
                          <a:ea typeface="ＭＳ Ｐゴシック" panose="020B0600070205080204" pitchFamily="34" charset="-128"/>
                        </a:rPr>
                        <a:t>Reuniones mensuales comunidad raizal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317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s-ES_tradnl" altLang="es-CO" sz="700" dirty="0" smtClean="0">
                          <a:ea typeface="ＭＳ Ｐゴシック" panose="020B0600070205080204" pitchFamily="34" charset="-128"/>
                        </a:rPr>
                        <a:t>En coordinación con la Dirección de Consulta Previa del Ministerio del Interior se  proceso de Consulta para el </a:t>
                      </a:r>
                      <a:r>
                        <a:rPr lang="es-ES" sz="700" dirty="0" smtClean="0">
                          <a:ea typeface="ＭＳ Ｐゴシック" panose="020B0600070205080204" pitchFamily="34" charset="-128"/>
                        </a:rPr>
                        <a:t>Proyecto </a:t>
                      </a:r>
                      <a:r>
                        <a:rPr lang="es-CO" sz="700" dirty="0" smtClean="0">
                          <a:ea typeface="ＭＳ Ｐゴシック" panose="020B0600070205080204" pitchFamily="34" charset="-128"/>
                        </a:rPr>
                        <a:t>Construcción, Adecuación y Dotación del Centro Especializado del Menor Infractor</a:t>
                      </a:r>
                    </a:p>
                    <a:p>
                      <a:r>
                        <a:rPr lang="es-ES_tradnl" altLang="es-CO" sz="700" dirty="0" smtClean="0">
                          <a:ea typeface="ＭＳ Ｐゴシック" panose="020B0600070205080204" pitchFamily="34" charset="-128"/>
                        </a:rPr>
                        <a:t>Realización de Capacitaciones sobre Consulta Previa a la Comunidad Raizal. (3)</a:t>
                      </a:r>
                    </a:p>
                    <a:p>
                      <a:r>
                        <a:rPr lang="es-ES_tradnl" altLang="es-CO" sz="700" dirty="0" smtClean="0">
                          <a:ea typeface="ＭＳ Ｐゴシック" panose="020B0600070205080204" pitchFamily="34" charset="-128"/>
                        </a:rPr>
                        <a:t>Realización de talleres para el estudio de Caracterización Raizal en coordinación con el Ministerio del Interior. </a:t>
                      </a:r>
                    </a:p>
                    <a:p>
                      <a:r>
                        <a:rPr lang="es-ES_tradnl" altLang="es-CO" sz="700" dirty="0" smtClean="0">
                          <a:ea typeface="ＭＳ Ｐゴシック" panose="020B0600070205080204" pitchFamily="34" charset="-128"/>
                        </a:rPr>
                        <a:t>Apoyo  a la realización elecciones de Representantes Raizales  ante la oficina de la OCCRE.</a:t>
                      </a:r>
                    </a:p>
                    <a:p>
                      <a:r>
                        <a:rPr lang="es-ES_tradnl" altLang="es-CO" sz="700" dirty="0" smtClean="0">
                          <a:ea typeface="ＭＳ Ｐゴシック" panose="020B0600070205080204" pitchFamily="34" charset="-128"/>
                        </a:rPr>
                        <a:t>Apoyo publicación “En el Centenario de la Intendencia Nacional 1912 -2012” (Jairo Archbold Núñez)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0 Imagen" descr="comunica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476672"/>
            <a:ext cx="913765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73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0 Imagen" descr="comunica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15888"/>
            <a:ext cx="89058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2 Título"/>
          <p:cNvSpPr>
            <a:spLocks noGrp="1"/>
          </p:cNvSpPr>
          <p:nvPr>
            <p:ph type="title"/>
          </p:nvPr>
        </p:nvSpPr>
        <p:spPr>
          <a:xfrm rot="10800000" flipV="1">
            <a:off x="755650" y="1484313"/>
            <a:ext cx="2304182" cy="936575"/>
          </a:xfrm>
        </p:spPr>
        <p:txBody>
          <a:bodyPr>
            <a:normAutofit/>
          </a:bodyPr>
          <a:lstStyle/>
          <a:p>
            <a:r>
              <a:rPr lang="es-CO" altLang="es-CO" sz="1600" dirty="0" smtClean="0">
                <a:ea typeface="ＭＳ Ｐゴシック" panose="020B0600070205080204" pitchFamily="34" charset="-128"/>
              </a:rPr>
              <a:t>FORO AUTONOMIA Y ASAMBLEA RAIZAL</a:t>
            </a:r>
          </a:p>
        </p:txBody>
      </p:sp>
      <p:pic>
        <p:nvPicPr>
          <p:cNvPr id="11268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36913"/>
            <a:ext cx="2015778" cy="178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64596"/>
            <a:ext cx="2074295" cy="194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76872"/>
            <a:ext cx="2207544" cy="191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288032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4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0 Imagen" descr="comunica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15888"/>
            <a:ext cx="89058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2 Título"/>
          <p:cNvSpPr>
            <a:spLocks noGrp="1"/>
          </p:cNvSpPr>
          <p:nvPr>
            <p:ph type="title"/>
          </p:nvPr>
        </p:nvSpPr>
        <p:spPr>
          <a:xfrm rot="10800000" flipV="1">
            <a:off x="755650" y="1557338"/>
            <a:ext cx="7942263" cy="503237"/>
          </a:xfrm>
        </p:spPr>
        <p:txBody>
          <a:bodyPr>
            <a:normAutofit/>
          </a:bodyPr>
          <a:lstStyle/>
          <a:p>
            <a:r>
              <a:rPr lang="es-CO" altLang="es-CO" sz="2400" dirty="0" smtClean="0">
                <a:ea typeface="ＭＳ Ｐゴシック" panose="020B0600070205080204" pitchFamily="34" charset="-128"/>
              </a:rPr>
              <a:t>APOYO SUNSET FEST 2013</a:t>
            </a:r>
          </a:p>
        </p:txBody>
      </p:sp>
      <p:pic>
        <p:nvPicPr>
          <p:cNvPr id="19460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170113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2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0 Imagen" descr="comunica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15888"/>
            <a:ext cx="89058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2 Título"/>
          <p:cNvSpPr>
            <a:spLocks noGrp="1"/>
          </p:cNvSpPr>
          <p:nvPr>
            <p:ph type="title"/>
          </p:nvPr>
        </p:nvSpPr>
        <p:spPr>
          <a:xfrm rot="10800000" flipV="1">
            <a:off x="755650" y="1773238"/>
            <a:ext cx="7942263" cy="719137"/>
          </a:xfrm>
        </p:spPr>
        <p:txBody>
          <a:bodyPr>
            <a:normAutofit/>
          </a:bodyPr>
          <a:lstStyle/>
          <a:p>
            <a:r>
              <a:rPr lang="es-CO" altLang="es-CO" sz="1600" dirty="0" smtClean="0">
                <a:ea typeface="ＭＳ Ｐゴシック" panose="020B0600070205080204" pitchFamily="34" charset="-128"/>
              </a:rPr>
              <a:t>APOYO PARTICIPACION FESTIVAL CULTURAL COSTA RICA</a:t>
            </a:r>
          </a:p>
        </p:txBody>
      </p:sp>
      <p:pic>
        <p:nvPicPr>
          <p:cNvPr id="25604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70" y="2492895"/>
            <a:ext cx="6288484" cy="38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4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631155"/>
              </p:ext>
            </p:extLst>
          </p:nvPr>
        </p:nvGraphicFramePr>
        <p:xfrm>
          <a:off x="395536" y="1340768"/>
          <a:ext cx="8568952" cy="4608513"/>
        </p:xfrm>
        <a:graphic>
          <a:graphicData uri="http://schemas.openxmlformats.org/drawingml/2006/table">
            <a:tbl>
              <a:tblPr/>
              <a:tblGrid>
                <a:gridCol w="1691850"/>
                <a:gridCol w="963101"/>
                <a:gridCol w="786857"/>
                <a:gridCol w="973215"/>
                <a:gridCol w="352247"/>
                <a:gridCol w="826352"/>
                <a:gridCol w="1487665"/>
                <a:gridCol w="1487665"/>
              </a:tblGrid>
              <a:tr h="164556"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97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HABITANTES</a:t>
                      </a:r>
                      <a:r>
                        <a:rPr lang="pt-BR" sz="2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 Y EN CALLE 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</a:tr>
              <a:tr h="32049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 EJECUTORA /PROGRAMA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META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AVANCE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 EJECUCION POR AÑO EN %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ACTIVIDADES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ES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PRESUPUESTO</a:t>
                      </a:r>
                    </a:p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ACUMULADO CUMPLIMIENTO A LA FECHA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SECTOR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DEL DEPARTAMENTO QUE SE VERA BENEFICIADO (UBICACIÓN GEOGRAFICA)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41401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976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SECRETARIA DE DESARROLLO SOCIAL           </a:t>
                      </a:r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  <a:r>
                        <a:rPr lang="es-E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Tejiendo la Inserción Social de los </a:t>
                      </a:r>
                      <a:r>
                        <a:rPr lang="es-ES" sz="1000" b="1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Habitantes De y En Calle</a:t>
                      </a:r>
                      <a:r>
                        <a:rPr lang="es-CO" sz="1000" b="1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</a:t>
                      </a:r>
                      <a:endParaRPr lang="es-CO" sz="10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Atención integral en coordinación</a:t>
                      </a:r>
                    </a:p>
                    <a:p>
                      <a:pPr algn="ctr"/>
                      <a:r>
                        <a:rPr lang="es-E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interinstitucional dirigido a los habitantes De y En Calle del Departamento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E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Tres (3) Campañas  de prevención  en los sectores del Centro, Barrack y San Luis.</a:t>
                      </a:r>
                    </a:p>
                    <a:p>
                      <a:r>
                        <a:rPr lang="es-ES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Campañas publicitarias ( vallas) y cuñas radiales . </a:t>
                      </a:r>
                    </a:p>
                    <a:p>
                      <a:r>
                        <a:rPr lang="es-ES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Entrega de botones, camisetas  y folletos .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25.000.000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Dirigido a 41</a:t>
                      </a:r>
                      <a:r>
                        <a:rPr lang="es-CO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personas que actualmente </a:t>
                      </a:r>
                    </a:p>
                    <a:p>
                      <a:pPr algn="ctr" fontAlgn="ctr"/>
                      <a:r>
                        <a:rPr lang="es-CO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 encuentran en este grupo de población vulnerable, en todos los sectores de Loma, San Luis y Loma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5683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Atención  a personas  asociadas al consumo de sustancias psicoactiva. 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0 Imagen" descr="comunicad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31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0 Imagen" descr="comunica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" y="0"/>
            <a:ext cx="9138265" cy="14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" name="Picture 2" descr="D:\PICTURES\IMG_01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17646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ICTURES\IMG-20131230-WA0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16574" y="2144266"/>
            <a:ext cx="4248472" cy="336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78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348513"/>
              </p:ext>
            </p:extLst>
          </p:nvPr>
        </p:nvGraphicFramePr>
        <p:xfrm>
          <a:off x="426369" y="1628800"/>
          <a:ext cx="8291264" cy="4719051"/>
        </p:xfrm>
        <a:graphic>
          <a:graphicData uri="http://schemas.openxmlformats.org/drawingml/2006/table">
            <a:tbl>
              <a:tblPr/>
              <a:tblGrid>
                <a:gridCol w="1492714"/>
                <a:gridCol w="876036"/>
                <a:gridCol w="696761"/>
                <a:gridCol w="856145"/>
                <a:gridCol w="328007"/>
                <a:gridCol w="904080"/>
                <a:gridCol w="270258"/>
                <a:gridCol w="688188"/>
                <a:gridCol w="1158251"/>
                <a:gridCol w="1020824"/>
              </a:tblGrid>
              <a:tr h="163642"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892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DISCAPACIDAD </a:t>
                      </a:r>
                      <a:r>
                        <a:rPr lang="pt-BR" sz="2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3145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 EJECUTORA /PROGRAMA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META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AVANCE DE EJECUCION POR AÑO EN %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ACTIVIDADES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ES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PRESUPUESTO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ACUMULADO CUMPLIMIENTO A LA FECHA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SECTOR DEL DEPARTAMENTO QUE SE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VERA BENEFICIADO (UBICACIÓN GEOGRAFICA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41171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260353">
                <a:tc>
                  <a:txBody>
                    <a:bodyPr/>
                    <a:lstStyle/>
                    <a:p>
                      <a:endParaRPr lang="es-CO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CO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Tejiendo para el Bienestar de la Población con Discapacidad </a:t>
                      </a:r>
                    </a:p>
                    <a:p>
                      <a:pPr algn="ctr"/>
                      <a:r>
                        <a:rPr lang="es-CO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 fontAlgn="ctr"/>
                      <a:endParaRPr lang="es-CO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Atención integral en coordinación</a:t>
                      </a:r>
                    </a:p>
                    <a:p>
                      <a:pPr algn="ctr"/>
                      <a:r>
                        <a:rPr lang="es-E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interinstitucional dirigido a la población que se encuentra en situación de discapacidad del Departamento  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Celebración del día de la discapacidad para el fortalecimiento de la población en situación de discapacidad del Departamento.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s-CO" sz="9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Jornadas culturales SENSIBILIZACION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s-CO" sz="9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Talleres en el Hospital, en el centro Orange Hill, desfile, jornadas académicas.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CO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 primer encuentros artísticos.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s-CO" sz="9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es-CO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APOYO AL CENTRO SPECIAL God Bird en Providencia</a:t>
                      </a: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s-CO" sz="9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110.000.000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800" dirty="0" smtClean="0"/>
                        <a:t>50%</a:t>
                      </a:r>
                      <a:endParaRPr lang="es-ES" sz="800" dirty="0"/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CO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 fontAlgn="ctr"/>
                      <a:r>
                        <a:rPr lang="es-CO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Todas</a:t>
                      </a:r>
                      <a:r>
                        <a:rPr lang="es-CO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las personas que se encuentran en condición vulnerable dentro de este grupo.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0 Imagen" descr="comunicad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31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7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 Imagen" descr="comunica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697839"/>
              </p:ext>
            </p:extLst>
          </p:nvPr>
        </p:nvGraphicFramePr>
        <p:xfrm>
          <a:off x="467544" y="1172107"/>
          <a:ext cx="8208910" cy="5315413"/>
        </p:xfrm>
        <a:graphic>
          <a:graphicData uri="http://schemas.openxmlformats.org/drawingml/2006/table">
            <a:tbl>
              <a:tblPr/>
              <a:tblGrid>
                <a:gridCol w="1026116"/>
                <a:gridCol w="273647"/>
                <a:gridCol w="831399"/>
                <a:gridCol w="520776"/>
                <a:gridCol w="268542"/>
                <a:gridCol w="1083632"/>
                <a:gridCol w="604400"/>
                <a:gridCol w="703750"/>
                <a:gridCol w="808418"/>
                <a:gridCol w="936104"/>
                <a:gridCol w="263255"/>
                <a:gridCol w="888871"/>
              </a:tblGrid>
              <a:tr h="164252"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97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pt-BR" sz="2000" b="1" i="1" u="none" strike="noStrike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alibri"/>
                        </a:rPr>
                        <a:t>PORTALECIMIENTO EN LA PERSPECTIVA DE EQUIDAD</a:t>
                      </a:r>
                      <a:r>
                        <a:rPr lang="pt-BR" sz="2000" b="1" i="1" u="none" strike="noStrike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Calibri"/>
                        </a:rPr>
                        <a:t>  DE GENERO </a:t>
                      </a:r>
                      <a:endParaRPr lang="pt-BR" sz="2000" b="1" i="1" u="none" strike="noStrike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</a:endParaRPr>
                    </a:p>
                    <a:p>
                      <a:pPr algn="ctr" fontAlgn="b"/>
                      <a:endParaRPr lang="pt-BR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199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UNIDAD EJECUTORA /PROGRAMA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META O  INDICADOR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EN EL PLAN DE DESARROLLO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AVANCE DE EJECUCION POR AÑO EN %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ACTIVIDADES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E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SECTOR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DEL DEPARTAMENTO QUE SE VERÀ BENEFICIA</a:t>
                      </a:r>
                    </a:p>
                    <a:p>
                      <a:pPr algn="ctr" fontAlgn="ctr"/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(UBICACIÓN GEOGRAFICA)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PRESUPUESTO 2013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ACUMULADO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CUMPLIMIENTO A LA FECHA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4132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70820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SECRETARIA DE DESARROLLO SOCIAL           /         </a:t>
                      </a:r>
                      <a:r>
                        <a:rPr lang="es-CO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Fortalecimiento   en perspectiva de  genero                           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s-ES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Haber formulado, implementado y evaluado el Plan de igualdad de</a:t>
                      </a:r>
                    </a:p>
                    <a:p>
                      <a:pPr algn="ctr"/>
                      <a:r>
                        <a:rPr lang="es-ES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oportunidades para la </a:t>
                      </a:r>
                      <a:r>
                        <a:rPr lang="es-ES" sz="800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equidad de género </a:t>
                      </a:r>
                      <a:r>
                        <a:rPr lang="es-ES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el territorio insular con énfasis en prevención de las violencias contra la mujer</a:t>
                      </a:r>
                      <a:r>
                        <a:rPr lang="es-E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s-CO" sz="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s-ES" sz="800" b="1" dirty="0" smtClean="0">
                          <a:solidFill>
                            <a:schemeClr val="tx1"/>
                          </a:solidFill>
                        </a:rPr>
                        <a:t>Sensibilización y capacitación barriales: Taller de </a:t>
                      </a:r>
                      <a:r>
                        <a:rPr lang="es-CO" sz="800" b="1" dirty="0" smtClean="0">
                          <a:solidFill>
                            <a:schemeClr val="tx1"/>
                          </a:solidFill>
                        </a:rPr>
                        <a:t>Niveles y forma de  participación.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s-CO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es-CO" sz="800" b="1" dirty="0" smtClean="0">
                          <a:solidFill>
                            <a:schemeClr val="tx1"/>
                          </a:solidFill>
                        </a:rPr>
                        <a:t>Derechos de las mujeres</a:t>
                      </a:r>
                    </a:p>
                    <a:p>
                      <a:pPr lvl="0"/>
                      <a:r>
                        <a:rPr lang="es-CO" sz="800" b="1" dirty="0" smtClean="0">
                          <a:solidFill>
                            <a:schemeClr val="tx1"/>
                          </a:solidFill>
                        </a:rPr>
                        <a:t>El Género: Se refiere a los roles, responsabilidades.</a:t>
                      </a:r>
                    </a:p>
                    <a:p>
                      <a:pPr lvl="0">
                        <a:tabLst>
                          <a:tab pos="179388" algn="l"/>
                        </a:tabLst>
                      </a:pPr>
                      <a:r>
                        <a:rPr lang="es-CO" sz="800" b="1" dirty="0" smtClean="0">
                          <a:solidFill>
                            <a:schemeClr val="tx1"/>
                          </a:solidFill>
                        </a:rPr>
                        <a:t>En los derechos sexuales y reproductivos.</a:t>
                      </a:r>
                    </a:p>
                    <a:p>
                      <a:pPr lvl="0">
                        <a:tabLst>
                          <a:tab pos="179388" algn="l"/>
                        </a:tabLst>
                      </a:pPr>
                      <a:endParaRPr lang="es-CO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es-CO" sz="800" b="1" dirty="0" smtClean="0">
                          <a:solidFill>
                            <a:schemeClr val="tx1"/>
                          </a:solidFill>
                        </a:rPr>
                        <a:t>Liderazgo y autoestima.</a:t>
                      </a:r>
                    </a:p>
                    <a:p>
                      <a:pPr lvl="0"/>
                      <a:r>
                        <a:rPr lang="es-CO" sz="800" b="1" dirty="0" smtClean="0">
                          <a:solidFill>
                            <a:schemeClr val="tx1"/>
                          </a:solidFill>
                        </a:rPr>
                        <a:t>Identidad de género y proyecto.</a:t>
                      </a:r>
                    </a:p>
                    <a:p>
                      <a:pPr lvl="0"/>
                      <a:endParaRPr lang="es-CO" sz="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es-CO" sz="800" b="1" dirty="0" smtClean="0">
                          <a:solidFill>
                            <a:schemeClr val="tx1"/>
                          </a:solidFill>
                        </a:rPr>
                        <a:t>Asistencia técnica a grupo de mujeres.</a:t>
                      </a:r>
                    </a:p>
                    <a:p>
                      <a:pPr lvl="0"/>
                      <a:r>
                        <a:rPr lang="es-CO" sz="800" b="1" dirty="0" smtClean="0">
                          <a:solidFill>
                            <a:schemeClr val="tx1"/>
                          </a:solidFill>
                        </a:rPr>
                        <a:t>Género y justicia económica</a:t>
                      </a:r>
                    </a:p>
                    <a:p>
                      <a:pPr algn="l" fontAlgn="t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s-CO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170.000.000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04097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800" dirty="0" smtClean="0"/>
                        <a:t>Tres</a:t>
                      </a:r>
                      <a:r>
                        <a:rPr lang="es-CO" sz="800" baseline="0" dirty="0" smtClean="0"/>
                        <a:t> (3) </a:t>
                      </a:r>
                      <a:r>
                        <a:rPr lang="es-CO" sz="800" dirty="0" smtClean="0"/>
                        <a:t> encuentros de mujeres:</a:t>
                      </a:r>
                    </a:p>
                    <a:p>
                      <a:r>
                        <a:rPr lang="es-CO" sz="800" dirty="0" smtClean="0"/>
                        <a:t>2 encuentros de mujeres del sector social y organizaciones uno en San Andrés y otro en Providencia.</a:t>
                      </a:r>
                    </a:p>
                    <a:p>
                      <a:endParaRPr lang="es-CO" sz="800" dirty="0" smtClean="0"/>
                    </a:p>
                    <a:p>
                      <a:r>
                        <a:rPr lang="es-CO" sz="800" dirty="0" smtClean="0"/>
                        <a:t>Un  encuentro para funcionarias públicas y mujeres directivas. En San Andrés.</a:t>
                      </a:r>
                    </a:p>
                    <a:p>
                      <a:pPr algn="l" fontAlgn="t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Participación en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todos los programas de 600  mujeres beneficiadas en todo el Archipielago.(San Andrés Providencia y Santa Catalina)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9075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s-CO" sz="800" dirty="0" smtClean="0"/>
                    </a:p>
                    <a:p>
                      <a:pPr marL="0" lvl="0" indent="0" algn="just">
                        <a:buNone/>
                      </a:pPr>
                      <a:r>
                        <a:rPr lang="es-CO" sz="800" dirty="0" smtClean="0"/>
                        <a:t>Actividad realizada  noches  de mujeres y niñas en conmemoración a la no violencia contra la mujer.</a:t>
                      </a:r>
                    </a:p>
                    <a:p>
                      <a:pPr algn="l" fontAlgn="t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0 Imagen" descr="comunicad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" y="0"/>
            <a:ext cx="9138265" cy="14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endParaRPr lang="es-CO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28936"/>
            <a:ext cx="3744416" cy="39604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7599" y="-11925300"/>
            <a:ext cx="282282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4032448" cy="39379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3 Imagen" descr="imagen gobiern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713"/>
            <a:ext cx="6696744" cy="53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0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620689"/>
            <a:ext cx="7772400" cy="1008112"/>
          </a:xfrm>
        </p:spPr>
        <p:txBody>
          <a:bodyPr>
            <a:normAutofit fontScale="90000"/>
          </a:bodyPr>
          <a:lstStyle/>
          <a:p>
            <a:pPr lvl="0"/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b="1" dirty="0" smtClean="0">
                <a:solidFill>
                  <a:srgbClr val="FF0000"/>
                </a:solidFill>
              </a:rPr>
              <a:t>FORTALECIMIENTO EN PERSPECTIVA DE GÉNERO</a:t>
            </a:r>
            <a:r>
              <a:rPr lang="es-ES" sz="2000" b="1" dirty="0" smtClean="0">
                <a:solidFill>
                  <a:srgbClr val="FF0000"/>
                </a:solidFill>
              </a:rPr>
              <a:t>.</a:t>
            </a:r>
            <a:r>
              <a:rPr lang="es-CO" sz="2000" dirty="0" smtClean="0"/>
              <a:t/>
            </a:r>
            <a:br>
              <a:rPr lang="es-CO" sz="2000" dirty="0" smtClean="0"/>
            </a:br>
            <a:r>
              <a:rPr lang="es-ES" sz="2000" dirty="0" smtClean="0"/>
              <a:t> </a:t>
            </a:r>
            <a:r>
              <a:rPr lang="es-CO" sz="2000" dirty="0"/>
              <a:t/>
            </a:r>
            <a:br>
              <a:rPr lang="es-CO" sz="2000" dirty="0"/>
            </a:br>
            <a:endParaRPr lang="es-CO" sz="2000" dirty="0"/>
          </a:p>
        </p:txBody>
      </p:sp>
      <p:pic>
        <p:nvPicPr>
          <p:cNvPr id="5" name="4 Imagen" descr="G:\FOTOS MUJER 2013\fotos barrack sena new guinne\P10002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936">
            <a:off x="3225447" y="2230895"/>
            <a:ext cx="2148794" cy="1588446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7" name="6 Imagen" descr="G:\FOTOS MUJER 2013\providencia\P10002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048">
            <a:off x="538509" y="2175874"/>
            <a:ext cx="1932898" cy="1095178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" name="0 Imagen" descr="comunicad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04" y="-127054"/>
            <a:ext cx="9137650" cy="108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F:\DCIM\100_PANA\P10003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372">
            <a:off x="6119462" y="2581708"/>
            <a:ext cx="2599680" cy="1764375"/>
          </a:xfrm>
          <a:prstGeom prst="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isometricBottomDown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4" name="13 Imagen" descr="F:\DCIM\100_PANA\P10003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2978">
            <a:off x="3336895" y="4656512"/>
            <a:ext cx="2808312" cy="1843652"/>
          </a:xfrm>
          <a:prstGeom prst="rect">
            <a:avLst/>
          </a:prstGeom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isometricLeftDown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7" name="16 Imagen" descr="F:\evento gobernación\P104033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037">
            <a:off x="488812" y="3813599"/>
            <a:ext cx="2032292" cy="12433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1026" name="Picture 2" descr="E:\afrowo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46" y="1828799"/>
            <a:ext cx="3208606" cy="295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1646"/>
              </p:ext>
            </p:extLst>
          </p:nvPr>
        </p:nvGraphicFramePr>
        <p:xfrm>
          <a:off x="323528" y="1268760"/>
          <a:ext cx="8712968" cy="5451177"/>
        </p:xfrm>
        <a:graphic>
          <a:graphicData uri="http://schemas.openxmlformats.org/drawingml/2006/table">
            <a:tbl>
              <a:tblPr/>
              <a:tblGrid>
                <a:gridCol w="919008"/>
                <a:gridCol w="353541"/>
                <a:gridCol w="636160"/>
                <a:gridCol w="687702"/>
                <a:gridCol w="201332"/>
                <a:gridCol w="1191776"/>
                <a:gridCol w="41904"/>
                <a:gridCol w="1280758"/>
                <a:gridCol w="682981"/>
                <a:gridCol w="1057535"/>
                <a:gridCol w="1660271"/>
              </a:tblGrid>
              <a:tr h="136302"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UNIDAD EJECUTORA /PROGRAMA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META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AVANCE DE EJECUCION POR AÑO EN %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ACTIVIDADES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SECTOR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DEL  DEPARTAMENTO QUE SE VERA BENEFICIADO (UBICACIÓN GEOGRAFICA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PRESUPUESTO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2013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ACUMULADO CUMPLIMIENTO</a:t>
                      </a:r>
                      <a:r>
                        <a:rPr lang="es-CO" sz="9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 LA FECHA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6083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SECRETARIA DE DESARROLLO SOCIAL           </a:t>
                      </a:r>
                      <a:r>
                        <a:rPr lang="es-CO" sz="800" b="1" i="0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</a:t>
                      </a:r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 Juventud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También 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Hace parte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 sistema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Garantizar a los jóvenes una mejor calidad de vida y de acceso a bienes y servicios, a oportunidades económicas, sociales, culturales y de participación en condiciones de equidad, potencializando sus habilidades, destrezas y propiciando el diseño de políticas públicas que marquen la ruta de desarrollo de la juventud </a:t>
                      </a: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endParaRPr lang="es-CO" dirty="0"/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Desarrollo </a:t>
                      </a:r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actividades de intercambio, prevención, información y entretenimiento (celebración semana de la juventud, campamentos juveniles, wata party, golombiao, jornadas lúdicas y recreativas )</a:t>
                      </a: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5" gridSpan="3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6.200 jóvenes</a:t>
                      </a:r>
                      <a:r>
                        <a:rPr lang="es-CO" sz="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beneficiados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hMerge="1">
                  <a:txBody>
                    <a:bodyPr/>
                    <a:lstStyle/>
                    <a:p>
                      <a:pPr algn="ctr" fontAlgn="ctr"/>
                      <a:endParaRPr lang="es-CO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210.000.000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1854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onstrucción </a:t>
                      </a:r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del diagnostico situacional como instrumento preliminar a la política pública, 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socialización </a:t>
                      </a:r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para la conformación de las plataformas  juveniles, </a:t>
                      </a: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044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Programas </a:t>
                      </a:r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 promoción, diseño y movilización ( drogadicción, conciertos musicales y formación académicas en temas de su interés)</a:t>
                      </a: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625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Participación de los jóvenes en la construcción de identidad y tejido social (encuentro interétnico, </a:t>
                      </a: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487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Fortalecimiento de las capacidades y oportunidades de los jóvenes mediante módulos de formación</a:t>
                      </a:r>
                    </a:p>
                  </a:txBody>
                  <a:tcPr marL="6174" marR="6174" marT="61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s-CO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74" marR="6174" marT="6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0 Imagen" descr="comunica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S\20131129_180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88843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ICTURES\P1000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75950"/>
            <a:ext cx="3384376" cy="218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ICTURES\20131127_175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381642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ICTURES\P10008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40" y="3645024"/>
            <a:ext cx="424847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57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howard\Documents\2013\FOTOS 2013\14-08-2013fotos semanna juventud\Fotos\feria\_MG_0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3096344" cy="1800200"/>
          </a:xfrm>
          <a:prstGeom prst="rect">
            <a:avLst/>
          </a:prstGeom>
          <a:noFill/>
        </p:spPr>
      </p:pic>
      <p:pic>
        <p:nvPicPr>
          <p:cNvPr id="1027" name="Picture 3" descr="C:\Users\jhoward\Documents\2013\FOTOS 2013\14-08-2013fotos semanna juventud\Fotos\foro\_MG_0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293096"/>
            <a:ext cx="3491880" cy="2327920"/>
          </a:xfrm>
          <a:prstGeom prst="rect">
            <a:avLst/>
          </a:prstGeom>
          <a:noFill/>
        </p:spPr>
      </p:pic>
      <p:pic>
        <p:nvPicPr>
          <p:cNvPr id="1028" name="Picture 4" descr="C:\Users\jhoward\Documents\2013\FOTOS 2013\14-08-2013fotos semanna juventud\Fotos\actividad cultural\_MG_0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276871"/>
            <a:ext cx="3384376" cy="2256251"/>
          </a:xfrm>
          <a:prstGeom prst="rect">
            <a:avLst/>
          </a:prstGeom>
          <a:noFill/>
        </p:spPr>
      </p:pic>
      <p:pic>
        <p:nvPicPr>
          <p:cNvPr id="1029" name="Picture 5" descr="C:\Users\jhoward\Documents\2013\FOTOS 2013\FOTOS PPJ-2013\DSC027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88640"/>
            <a:ext cx="3312368" cy="2088232"/>
          </a:xfrm>
          <a:prstGeom prst="rect">
            <a:avLst/>
          </a:prstGeom>
          <a:noFill/>
        </p:spPr>
      </p:pic>
      <p:pic>
        <p:nvPicPr>
          <p:cNvPr id="1030" name="Picture 6" descr="C:\Users\jhoward\Documents\2013\FOTOS 2013\fotos cena\PC2302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204864"/>
            <a:ext cx="3179844" cy="1844823"/>
          </a:xfrm>
          <a:prstGeom prst="rect">
            <a:avLst/>
          </a:prstGeom>
          <a:noFill/>
        </p:spPr>
      </p:pic>
      <p:pic>
        <p:nvPicPr>
          <p:cNvPr id="1032" name="Picture 8" descr="C:\Users\jhoward\Documents\2013\FOTOS 2013\FOTOS GOLOMBIAO 2013\GOLOMBIAO MONTERIA\P82802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437112"/>
            <a:ext cx="3024336" cy="2268252"/>
          </a:xfrm>
          <a:prstGeom prst="rect">
            <a:avLst/>
          </a:prstGeom>
          <a:noFill/>
        </p:spPr>
      </p:pic>
      <p:sp>
        <p:nvSpPr>
          <p:cNvPr id="9" name="8 Flecha arriba y abajo"/>
          <p:cNvSpPr/>
          <p:nvPr/>
        </p:nvSpPr>
        <p:spPr>
          <a:xfrm>
            <a:off x="0" y="260648"/>
            <a:ext cx="1043608" cy="6237312"/>
          </a:xfrm>
          <a:prstGeom prst="up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s-ES" sz="1100" b="1" dirty="0" smtClean="0">
                <a:solidFill>
                  <a:schemeClr val="tx1"/>
                </a:solidFill>
              </a:rPr>
              <a:t>CONSTRUYENDO POLITICA DE JUVENTUD</a:t>
            </a:r>
            <a:r>
              <a:rPr lang="es-ES" sz="900" dirty="0" smtClean="0">
                <a:solidFill>
                  <a:schemeClr val="tx1"/>
                </a:solidFill>
              </a:rPr>
              <a:t> </a:t>
            </a:r>
            <a:endParaRPr lang="es-ES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howard\Documents\2013\FOTOS 2013\FOTOS PPJ-2013\DSC02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04664"/>
            <a:ext cx="2832315" cy="2124236"/>
          </a:xfrm>
          <a:prstGeom prst="rect">
            <a:avLst/>
          </a:prstGeom>
          <a:noFill/>
        </p:spPr>
      </p:pic>
      <p:pic>
        <p:nvPicPr>
          <p:cNvPr id="2051" name="Picture 3" descr="C:\Users\jhoward\Documents\2013\FOTOS 2013\FOTOS LIDERAZGO\PA170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332656"/>
            <a:ext cx="2736304" cy="2052227"/>
          </a:xfrm>
          <a:prstGeom prst="rect">
            <a:avLst/>
          </a:prstGeom>
          <a:noFill/>
        </p:spPr>
      </p:pic>
      <p:pic>
        <p:nvPicPr>
          <p:cNvPr id="2052" name="Picture 4" descr="C:\Users\jhoward\Documents\2013\FOTOS 2013\FOTO MANEJO DEL TIEMPO LIBRE\ACTIVIDAD VACACIONAL 2013\fotos bombero\BOMBEROS\P704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060848"/>
            <a:ext cx="3059832" cy="2294874"/>
          </a:xfrm>
          <a:prstGeom prst="rect">
            <a:avLst/>
          </a:prstGeom>
          <a:noFill/>
        </p:spPr>
      </p:pic>
      <p:pic>
        <p:nvPicPr>
          <p:cNvPr id="2053" name="Picture 5" descr="C:\Users\jhoward\Documents\2013\FOTOS 2013\FOTO MANEJO DEL TIEMPO LIBRE\ACTIVIDAD VACACIONAL 2013\fotos junio\EXPEDICION MARINA 1 Y POLITICA PUBLICA\EXPEDICION ACUATICA GUARDA COSTAS\P62801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836712"/>
            <a:ext cx="2640293" cy="1980220"/>
          </a:xfrm>
          <a:prstGeom prst="rect">
            <a:avLst/>
          </a:prstGeom>
          <a:noFill/>
        </p:spPr>
      </p:pic>
      <p:pic>
        <p:nvPicPr>
          <p:cNvPr id="2054" name="Picture 6" descr="C:\Users\jhoward\Documents\2013\FOTOS 2013\FOTO MANEJO DEL TIEMPO LIBRE\ACTIVIDAD VACACIONAL 2013\fotos junio\CHAMEY\P62900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645024"/>
            <a:ext cx="3563888" cy="2672916"/>
          </a:xfrm>
          <a:prstGeom prst="rect">
            <a:avLst/>
          </a:prstGeom>
          <a:noFill/>
        </p:spPr>
      </p:pic>
      <p:pic>
        <p:nvPicPr>
          <p:cNvPr id="2055" name="Picture 7" descr="C:\Users\jhoward\Documents\2013\FOTOS 2013\FOTO SOCIALIZACION LEY JUVENTUD\DSC026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2276872"/>
            <a:ext cx="2952328" cy="2214246"/>
          </a:xfrm>
          <a:prstGeom prst="rect">
            <a:avLst/>
          </a:prstGeom>
          <a:noFill/>
        </p:spPr>
      </p:pic>
      <p:sp>
        <p:nvSpPr>
          <p:cNvPr id="8" name="7 Cinta perforada"/>
          <p:cNvSpPr/>
          <p:nvPr/>
        </p:nvSpPr>
        <p:spPr>
          <a:xfrm rot="20770972">
            <a:off x="252079" y="5287592"/>
            <a:ext cx="2288338" cy="1341234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JUVENTUD EN MOVIMIENTO</a:t>
            </a:r>
            <a:endParaRPr lang="es-E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 descr="comunica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:\Fotos\FOTOS PAISAJES Y NOTAS\otras nuevas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6144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139952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57200" y="3356992"/>
            <a:ext cx="8229600" cy="2769171"/>
          </a:xfrm>
          <a:prstGeom prst="rect">
            <a:avLst/>
          </a:prstGeom>
        </p:spPr>
        <p:txBody>
          <a:bodyPr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ERRADICACIÓN DEL TRABAJO INFANTIL EN SAN ANDRES ISLA</a:t>
            </a:r>
          </a:p>
          <a:p>
            <a:endParaRPr lang="es-CO" sz="2800" dirty="0"/>
          </a:p>
          <a:p>
            <a:pPr algn="ctr"/>
            <a:r>
              <a:rPr lang="es-CO" sz="2800" b="1" dirty="0"/>
              <a:t>AL NIÑO DARLE AMOR Y CUIDADO, NO UN TRABAJO </a:t>
            </a:r>
            <a:endParaRPr lang="es-CO" sz="2800" dirty="0"/>
          </a:p>
          <a:p>
            <a:r>
              <a:rPr lang="es-CO" sz="2800" dirty="0"/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O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POBLACIÓN OBJETO: </a:t>
            </a: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Niños, niñas y adolescentes entre 5 y 17 años del Departamento de San Andrés.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2211</Words>
  <Application>Microsoft Office PowerPoint</Application>
  <PresentationFormat>Presentación en pantalla (4:3)</PresentationFormat>
  <Paragraphs>445</Paragraphs>
  <Slides>31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Presentación de PowerPoint</vt:lpstr>
      <vt:lpstr>  FORTALECIMIENTO EN PERSPECTIVA DE GÉNERO.  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FORO AUTONOMIA Y ASAMBLEA RAIZAL</vt:lpstr>
      <vt:lpstr>APOYO SUNSET FEST 2013</vt:lpstr>
      <vt:lpstr>APOYO PARTICIPACION FESTIVAL CULTURAL COSTA RICA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jhoward</dc:creator>
  <cp:lastModifiedBy>CARLOS BARRAZA ESCOBAR</cp:lastModifiedBy>
  <cp:revision>126</cp:revision>
  <dcterms:created xsi:type="dcterms:W3CDTF">2014-03-06T12:36:26Z</dcterms:created>
  <dcterms:modified xsi:type="dcterms:W3CDTF">2014-03-26T21:29:54Z</dcterms:modified>
</cp:coreProperties>
</file>