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6" r:id="rId9"/>
    <p:sldId id="267" r:id="rId10"/>
    <p:sldId id="263" r:id="rId11"/>
    <p:sldId id="269" r:id="rId12"/>
    <p:sldId id="271" r:id="rId13"/>
    <p:sldId id="272" r:id="rId14"/>
    <p:sldId id="265" r:id="rId15"/>
    <p:sldId id="270" r:id="rId16"/>
    <p:sldId id="264" r:id="rId17"/>
    <p:sldId id="268" r:id="rId18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7" d="100"/>
          <a:sy n="17" d="100"/>
        </p:scale>
        <p:origin x="-918" y="-11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8F10D-323A-446C-BFF1-B807F58567A3}" type="datetimeFigureOut">
              <a:rPr lang="es-CO" smtClean="0"/>
              <a:t>13/12/2014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5F7D3-82E5-4B97-9809-911C375DB9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645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5F7D3-82E5-4B97-9809-911C375DB978}" type="slidenum">
              <a:rPr lang="es-CO" smtClean="0"/>
              <a:t>16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F3F2F-447D-41ED-8AC8-07B30EC8F740}" type="datetimeFigureOut">
              <a:rPr lang="es-CO"/>
              <a:pPr>
                <a:defRPr/>
              </a:pPr>
              <a:t>13/12/2014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E7E2B-4657-44B1-ADE0-70C7A7A4129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AFAC8-2A92-43D3-A3BF-3FE2191C16AC}" type="datetimeFigureOut">
              <a:rPr lang="es-CO"/>
              <a:pPr>
                <a:defRPr/>
              </a:pPr>
              <a:t>13/12/2014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E3D1A-B9EE-4816-84AF-EAA0DCCEC8D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6FF52-9320-49BC-AFA3-AAA1C62A7B86}" type="datetimeFigureOut">
              <a:rPr lang="es-CO"/>
              <a:pPr>
                <a:defRPr/>
              </a:pPr>
              <a:t>13/12/2014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38C54-4511-4FC4-B91C-6DED19A8C8C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4A24-C156-40F3-8C75-374C1D7A4DDD}" type="datetimeFigureOut">
              <a:rPr lang="es-CO"/>
              <a:pPr>
                <a:defRPr/>
              </a:pPr>
              <a:t>13/12/2014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49EA0-2468-43B6-9777-FA37A9069B9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D24DB-63FF-4047-82BF-51134E974325}" type="datetimeFigureOut">
              <a:rPr lang="es-CO"/>
              <a:pPr>
                <a:defRPr/>
              </a:pPr>
              <a:t>13/12/2014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62A4B-3F86-4920-9CEA-E866C0F13A88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0DF43-4984-4B66-827E-3FE775C45DE5}" type="datetimeFigureOut">
              <a:rPr lang="es-CO"/>
              <a:pPr>
                <a:defRPr/>
              </a:pPr>
              <a:t>13/12/2014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7EF91-680E-4E17-AC15-84CD381F3B4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1B3C3-8068-4602-9E69-C30020C809A9}" type="datetimeFigureOut">
              <a:rPr lang="es-CO"/>
              <a:pPr>
                <a:defRPr/>
              </a:pPr>
              <a:t>13/12/2014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EB6B6-871D-406D-9A47-EE137B8D5D0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94B6C-1C44-439B-9BFE-D61DA850A48A}" type="datetimeFigureOut">
              <a:rPr lang="es-CO"/>
              <a:pPr>
                <a:defRPr/>
              </a:pPr>
              <a:t>13/12/2014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C2CB9-D6FC-4639-85FF-77F852299C4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CDE55-88BD-4173-91A2-03CCE15606C6}" type="datetimeFigureOut">
              <a:rPr lang="es-CO"/>
              <a:pPr>
                <a:defRPr/>
              </a:pPr>
              <a:t>13/12/2014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BFC45-2B5D-4738-A3BC-F4FBB6DABCA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31C0-0E01-4E4D-8EED-B03F537F467F}" type="datetimeFigureOut">
              <a:rPr lang="es-CO"/>
              <a:pPr>
                <a:defRPr/>
              </a:pPr>
              <a:t>13/12/2014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CB449-56DA-47FF-99AC-FC3356D35B6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22470-8970-40AE-87D7-682B010CADF3}" type="datetimeFigureOut">
              <a:rPr lang="es-CO"/>
              <a:pPr>
                <a:defRPr/>
              </a:pPr>
              <a:t>13/12/2014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1C63E-2852-4707-B8AD-2E9F60A127B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2E7F79-86F2-4E68-B489-C61F3C29C8AC}" type="datetimeFigureOut">
              <a:rPr lang="es-CO"/>
              <a:pPr>
                <a:defRPr/>
              </a:pPr>
              <a:t>13/12/2014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527068-0BCE-4C7D-AA34-5156435BE4C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1 Título"/>
          <p:cNvSpPr>
            <a:spLocks noGrp="1"/>
          </p:cNvSpPr>
          <p:nvPr>
            <p:ph type="ctrTitle"/>
          </p:nvPr>
        </p:nvSpPr>
        <p:spPr>
          <a:xfrm>
            <a:off x="2987824" y="4149725"/>
            <a:ext cx="6408712" cy="2374900"/>
          </a:xfrm>
        </p:spPr>
        <p:txBody>
          <a:bodyPr/>
          <a:lstStyle/>
          <a:p>
            <a:pPr eaLnBrk="1" hangingPunct="1"/>
            <a:r>
              <a:rPr lang="es-CO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INFORME</a:t>
            </a:r>
            <a:r>
              <a:rPr lang="es-CO" dirty="0" smtClean="0">
                <a:solidFill>
                  <a:schemeClr val="bg1"/>
                </a:solidFill>
              </a:rPr>
              <a:t/>
            </a:r>
            <a:br>
              <a:rPr lang="es-CO" dirty="0" smtClean="0">
                <a:solidFill>
                  <a:schemeClr val="bg1"/>
                </a:solidFill>
              </a:rPr>
            </a:br>
            <a:r>
              <a:rPr lang="es-CO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Secretaría de</a:t>
            </a:r>
            <a:r>
              <a:rPr lang="es-CO" dirty="0" smtClean="0">
                <a:solidFill>
                  <a:schemeClr val="bg1"/>
                </a:solidFill>
              </a:rPr>
              <a:t/>
            </a:r>
            <a:br>
              <a:rPr lang="es-CO" dirty="0" smtClean="0">
                <a:solidFill>
                  <a:schemeClr val="bg1"/>
                </a:solidFill>
              </a:rPr>
            </a:br>
            <a:r>
              <a:rPr lang="es-CO" sz="3800" dirty="0" smtClean="0">
                <a:solidFill>
                  <a:schemeClr val="bg1"/>
                </a:solidFill>
                <a:latin typeface="Arial Black" pitchFamily="34" charset="0"/>
              </a:rPr>
              <a:t>SECRETARIA DE SERVICIOS PUBLICOS Y MEDIO AMBIENTE</a:t>
            </a:r>
            <a:br>
              <a:rPr lang="es-CO" sz="38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s-CO" sz="3800" dirty="0" smtClean="0">
                <a:solidFill>
                  <a:schemeClr val="bg1"/>
                </a:solidFill>
                <a:latin typeface="Arial Black" pitchFamily="34" charset="0"/>
              </a:rPr>
              <a:t>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0"/>
            <a:ext cx="91662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4 CuadroTexto"/>
          <p:cNvSpPr txBox="1">
            <a:spLocks noChangeArrowheads="1"/>
          </p:cNvSpPr>
          <p:nvPr/>
        </p:nvSpPr>
        <p:spPr bwMode="auto">
          <a:xfrm>
            <a:off x="0" y="1430338"/>
            <a:ext cx="3132138" cy="477053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4000" dirty="0" smtClean="0"/>
              <a:t>Construcción </a:t>
            </a:r>
            <a:r>
              <a:rPr lang="es-CO" sz="4000" dirty="0" smtClean="0">
                <a:solidFill>
                  <a:srgbClr val="FF0000"/>
                </a:solidFill>
                <a:latin typeface="Arial Black" pitchFamily="34" charset="0"/>
              </a:rPr>
              <a:t>Vaso V </a:t>
            </a:r>
            <a:r>
              <a:rPr lang="es-CO" sz="4000" dirty="0" err="1" smtClean="0">
                <a:solidFill>
                  <a:srgbClr val="FF0000"/>
                </a:solidFill>
                <a:latin typeface="Arial Black" pitchFamily="34" charset="0"/>
              </a:rPr>
              <a:t>Magic</a:t>
            </a:r>
            <a:r>
              <a:rPr lang="es-CO" sz="4000" dirty="0" smtClean="0">
                <a:solidFill>
                  <a:srgbClr val="FF0000"/>
                </a:solidFill>
                <a:latin typeface="Arial Black" pitchFamily="34" charset="0"/>
              </a:rPr>
              <a:t> Garden</a:t>
            </a:r>
          </a:p>
          <a:p>
            <a:pPr algn="ctr"/>
            <a:endParaRPr lang="es-CO" sz="3600" b="1" dirty="0" smtClean="0"/>
          </a:p>
          <a:p>
            <a:pPr algn="ctr"/>
            <a:r>
              <a:rPr lang="es-CO" sz="3600" b="1" dirty="0" smtClean="0"/>
              <a:t>$2.400</a:t>
            </a:r>
          </a:p>
          <a:p>
            <a:pPr algn="ctr"/>
            <a:r>
              <a:rPr lang="es-CO" sz="3600" dirty="0" smtClean="0"/>
              <a:t>millones</a:t>
            </a:r>
          </a:p>
          <a:p>
            <a:pPr algn="ctr"/>
            <a:endParaRPr lang="es-CO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628800"/>
            <a:ext cx="595266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0"/>
            <a:ext cx="91662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4 CuadroTexto"/>
          <p:cNvSpPr txBox="1">
            <a:spLocks noChangeArrowheads="1"/>
          </p:cNvSpPr>
          <p:nvPr/>
        </p:nvSpPr>
        <p:spPr bwMode="auto">
          <a:xfrm>
            <a:off x="0" y="1430338"/>
            <a:ext cx="3132138" cy="477053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4000" dirty="0" smtClean="0"/>
              <a:t>Construcción </a:t>
            </a:r>
            <a:r>
              <a:rPr lang="es-CO" sz="4000" dirty="0" smtClean="0">
                <a:solidFill>
                  <a:srgbClr val="FF0000"/>
                </a:solidFill>
                <a:latin typeface="Arial Black" pitchFamily="34" charset="0"/>
              </a:rPr>
              <a:t>Vaso V </a:t>
            </a:r>
            <a:r>
              <a:rPr lang="es-CO" sz="4000" dirty="0" err="1" smtClean="0">
                <a:solidFill>
                  <a:srgbClr val="FF0000"/>
                </a:solidFill>
                <a:latin typeface="Arial Black" pitchFamily="34" charset="0"/>
              </a:rPr>
              <a:t>Magic</a:t>
            </a:r>
            <a:r>
              <a:rPr lang="es-CO" sz="4000" dirty="0" smtClean="0">
                <a:solidFill>
                  <a:srgbClr val="FF0000"/>
                </a:solidFill>
                <a:latin typeface="Arial Black" pitchFamily="34" charset="0"/>
              </a:rPr>
              <a:t> Garden</a:t>
            </a:r>
          </a:p>
          <a:p>
            <a:pPr algn="ctr"/>
            <a:endParaRPr lang="es-CO" sz="3600" b="1" dirty="0" smtClean="0"/>
          </a:p>
          <a:p>
            <a:pPr algn="ctr"/>
            <a:r>
              <a:rPr lang="es-CO" sz="3600" b="1" dirty="0" smtClean="0"/>
              <a:t>$2.400</a:t>
            </a:r>
          </a:p>
          <a:p>
            <a:pPr algn="ctr"/>
            <a:r>
              <a:rPr lang="es-CO" sz="3600" dirty="0" smtClean="0"/>
              <a:t>millones</a:t>
            </a:r>
          </a:p>
          <a:p>
            <a:pPr algn="ctr"/>
            <a:endParaRPr lang="es-CO" sz="3600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20888"/>
            <a:ext cx="588865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0"/>
            <a:ext cx="91662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4 CuadroTexto"/>
          <p:cNvSpPr txBox="1">
            <a:spLocks noChangeArrowheads="1"/>
          </p:cNvSpPr>
          <p:nvPr/>
        </p:nvSpPr>
        <p:spPr bwMode="auto">
          <a:xfrm>
            <a:off x="0" y="1430338"/>
            <a:ext cx="3132138" cy="477053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4000" dirty="0" smtClean="0"/>
              <a:t>Construcción </a:t>
            </a:r>
            <a:r>
              <a:rPr lang="es-CO" sz="4000" dirty="0" smtClean="0">
                <a:solidFill>
                  <a:srgbClr val="FF0000"/>
                </a:solidFill>
                <a:latin typeface="Arial Black" pitchFamily="34" charset="0"/>
              </a:rPr>
              <a:t>Vaso V </a:t>
            </a:r>
            <a:r>
              <a:rPr lang="es-CO" sz="4000" dirty="0" err="1" smtClean="0">
                <a:solidFill>
                  <a:srgbClr val="FF0000"/>
                </a:solidFill>
                <a:latin typeface="Arial Black" pitchFamily="34" charset="0"/>
              </a:rPr>
              <a:t>Magic</a:t>
            </a:r>
            <a:r>
              <a:rPr lang="es-CO" sz="4000" dirty="0" smtClean="0">
                <a:solidFill>
                  <a:srgbClr val="FF0000"/>
                </a:solidFill>
                <a:latin typeface="Arial Black" pitchFamily="34" charset="0"/>
              </a:rPr>
              <a:t> Garden</a:t>
            </a:r>
          </a:p>
          <a:p>
            <a:pPr algn="ctr"/>
            <a:endParaRPr lang="es-CO" sz="3600" b="1" dirty="0" smtClean="0"/>
          </a:p>
          <a:p>
            <a:pPr algn="ctr"/>
            <a:r>
              <a:rPr lang="es-CO" sz="3600" b="1" dirty="0" smtClean="0"/>
              <a:t>$2.400</a:t>
            </a:r>
          </a:p>
          <a:p>
            <a:pPr algn="ctr"/>
            <a:r>
              <a:rPr lang="es-CO" sz="3600" dirty="0" smtClean="0"/>
              <a:t>millones</a:t>
            </a:r>
          </a:p>
          <a:p>
            <a:pPr algn="ctr"/>
            <a:endParaRPr lang="es-CO" sz="36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00808"/>
            <a:ext cx="585665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0"/>
            <a:ext cx="91662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4 CuadroTexto"/>
          <p:cNvSpPr txBox="1">
            <a:spLocks noChangeArrowheads="1"/>
          </p:cNvSpPr>
          <p:nvPr/>
        </p:nvSpPr>
        <p:spPr bwMode="auto">
          <a:xfrm>
            <a:off x="0" y="1430338"/>
            <a:ext cx="3132138" cy="477053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4000" dirty="0" smtClean="0"/>
              <a:t>Construcción </a:t>
            </a:r>
            <a:r>
              <a:rPr lang="es-CO" sz="4000" dirty="0" smtClean="0">
                <a:solidFill>
                  <a:srgbClr val="FF0000"/>
                </a:solidFill>
                <a:latin typeface="Arial Black" pitchFamily="34" charset="0"/>
              </a:rPr>
              <a:t>Vaso V </a:t>
            </a:r>
            <a:r>
              <a:rPr lang="es-CO" sz="4000" dirty="0" err="1" smtClean="0">
                <a:solidFill>
                  <a:srgbClr val="FF0000"/>
                </a:solidFill>
                <a:latin typeface="Arial Black" pitchFamily="34" charset="0"/>
              </a:rPr>
              <a:t>Magic</a:t>
            </a:r>
            <a:r>
              <a:rPr lang="es-CO" sz="4000" dirty="0" smtClean="0">
                <a:solidFill>
                  <a:srgbClr val="FF0000"/>
                </a:solidFill>
                <a:latin typeface="Arial Black" pitchFamily="34" charset="0"/>
              </a:rPr>
              <a:t> Garden</a:t>
            </a:r>
          </a:p>
          <a:p>
            <a:pPr algn="ctr"/>
            <a:endParaRPr lang="es-CO" sz="3600" b="1" dirty="0" smtClean="0"/>
          </a:p>
          <a:p>
            <a:pPr algn="ctr"/>
            <a:r>
              <a:rPr lang="es-CO" sz="3600" b="1" dirty="0" smtClean="0"/>
              <a:t>$2.400</a:t>
            </a:r>
          </a:p>
          <a:p>
            <a:pPr algn="ctr"/>
            <a:r>
              <a:rPr lang="es-CO" sz="3600" dirty="0" smtClean="0"/>
              <a:t>millones</a:t>
            </a:r>
          </a:p>
          <a:p>
            <a:pPr algn="ctr"/>
            <a:endParaRPr lang="es-CO" sz="3600" dirty="0"/>
          </a:p>
        </p:txBody>
      </p:sp>
      <p:pic>
        <p:nvPicPr>
          <p:cNvPr id="20482" name="Picture 2" descr="C:\Users\HEBRON\Desktop\IMG_0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12776"/>
            <a:ext cx="576064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0"/>
            <a:ext cx="91662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4 CuadroTexto"/>
          <p:cNvSpPr txBox="1">
            <a:spLocks noChangeArrowheads="1"/>
          </p:cNvSpPr>
          <p:nvPr/>
        </p:nvSpPr>
        <p:spPr bwMode="auto">
          <a:xfrm>
            <a:off x="0" y="1430338"/>
            <a:ext cx="3132138" cy="510909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3000" dirty="0" smtClean="0"/>
              <a:t>Consultoría </a:t>
            </a:r>
          </a:p>
          <a:p>
            <a:pPr algn="ctr"/>
            <a:endParaRPr lang="es-CO" sz="3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es-CO" sz="3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s-CO" sz="3000" dirty="0" smtClean="0">
                <a:solidFill>
                  <a:srgbClr val="FF0000"/>
                </a:solidFill>
                <a:latin typeface="Arial Black" pitchFamily="34" charset="0"/>
              </a:rPr>
              <a:t>Acueducto Alternativo</a:t>
            </a:r>
          </a:p>
          <a:p>
            <a:pPr algn="ctr"/>
            <a:r>
              <a:rPr lang="es-CO" sz="3000" dirty="0" smtClean="0">
                <a:solidFill>
                  <a:srgbClr val="FF0000"/>
                </a:solidFill>
                <a:latin typeface="Arial Black" pitchFamily="34" charset="0"/>
              </a:rPr>
              <a:t>Sectores Rurales</a:t>
            </a:r>
            <a:endParaRPr lang="es-CO" sz="3000" dirty="0"/>
          </a:p>
          <a:p>
            <a:pPr algn="ctr"/>
            <a:endParaRPr lang="es-CO" sz="4000" dirty="0" smtClean="0"/>
          </a:p>
          <a:p>
            <a:pPr algn="ctr"/>
            <a:endParaRPr lang="es-CO" sz="4000" dirty="0"/>
          </a:p>
          <a:p>
            <a:pPr algn="ctr"/>
            <a:r>
              <a:rPr lang="es-CO" sz="3600" b="1" dirty="0" smtClean="0"/>
              <a:t>$350  </a:t>
            </a:r>
            <a:r>
              <a:rPr lang="es-CO" sz="3600" dirty="0"/>
              <a:t>millones</a:t>
            </a:r>
          </a:p>
        </p:txBody>
      </p:sp>
      <p:pic>
        <p:nvPicPr>
          <p:cNvPr id="18434" name="Picture 2" descr="E:\DCIM\101_PANA\P1010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620180"/>
            <a:ext cx="5940152" cy="4617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0"/>
            <a:ext cx="91662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4 CuadroTexto"/>
          <p:cNvSpPr txBox="1">
            <a:spLocks noChangeArrowheads="1"/>
          </p:cNvSpPr>
          <p:nvPr/>
        </p:nvSpPr>
        <p:spPr bwMode="auto">
          <a:xfrm>
            <a:off x="0" y="1430338"/>
            <a:ext cx="3132138" cy="510909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3000" dirty="0" smtClean="0"/>
              <a:t>Consultoría </a:t>
            </a:r>
          </a:p>
          <a:p>
            <a:pPr algn="ctr"/>
            <a:endParaRPr lang="es-CO" sz="3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es-CO" sz="3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s-CO" sz="3000" dirty="0" smtClean="0">
                <a:solidFill>
                  <a:srgbClr val="FF0000"/>
                </a:solidFill>
                <a:latin typeface="Arial Black" pitchFamily="34" charset="0"/>
              </a:rPr>
              <a:t>Acueducto Alternativo</a:t>
            </a:r>
          </a:p>
          <a:p>
            <a:pPr algn="ctr"/>
            <a:r>
              <a:rPr lang="es-CO" sz="3000" dirty="0" smtClean="0">
                <a:solidFill>
                  <a:srgbClr val="FF0000"/>
                </a:solidFill>
                <a:latin typeface="Arial Black" pitchFamily="34" charset="0"/>
              </a:rPr>
              <a:t>Sectores Rurales</a:t>
            </a:r>
            <a:endParaRPr lang="es-CO" sz="3000" dirty="0"/>
          </a:p>
          <a:p>
            <a:pPr algn="ctr"/>
            <a:endParaRPr lang="es-CO" sz="4000" dirty="0" smtClean="0"/>
          </a:p>
          <a:p>
            <a:pPr algn="ctr"/>
            <a:endParaRPr lang="es-CO" sz="4000" dirty="0"/>
          </a:p>
          <a:p>
            <a:pPr algn="ctr"/>
            <a:r>
              <a:rPr lang="es-CO" sz="3600" b="1" dirty="0" smtClean="0"/>
              <a:t>$350  </a:t>
            </a:r>
            <a:r>
              <a:rPr lang="es-CO" sz="3600" dirty="0"/>
              <a:t>millones</a:t>
            </a:r>
          </a:p>
        </p:txBody>
      </p:sp>
      <p:pic>
        <p:nvPicPr>
          <p:cNvPr id="19458" name="Picture 2" descr="E:\DCIM\101_PANA\P1010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84784"/>
            <a:ext cx="601216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3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225" y="0"/>
            <a:ext cx="91662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4 CuadroTexto"/>
          <p:cNvSpPr txBox="1">
            <a:spLocks noChangeArrowheads="1"/>
          </p:cNvSpPr>
          <p:nvPr/>
        </p:nvSpPr>
        <p:spPr bwMode="auto">
          <a:xfrm>
            <a:off x="0" y="1430338"/>
            <a:ext cx="3132138" cy="470898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3000" dirty="0" smtClean="0"/>
              <a:t>Recolección </a:t>
            </a:r>
          </a:p>
          <a:p>
            <a:pPr algn="ctr"/>
            <a:endParaRPr lang="es-CO" sz="3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es-CO" sz="3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es-CO" sz="3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s-CO" sz="3000" dirty="0" smtClean="0">
                <a:solidFill>
                  <a:srgbClr val="FF0000"/>
                </a:solidFill>
                <a:latin typeface="Arial Black" pitchFamily="34" charset="0"/>
              </a:rPr>
              <a:t>Residuos Especiales</a:t>
            </a:r>
          </a:p>
          <a:p>
            <a:pPr algn="ctr"/>
            <a:endParaRPr lang="es-CO" sz="3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es-CO" sz="3000" dirty="0" smtClean="0"/>
          </a:p>
          <a:p>
            <a:pPr algn="ctr"/>
            <a:endParaRPr lang="es-CO" sz="3000" dirty="0"/>
          </a:p>
          <a:p>
            <a:pPr algn="ctr"/>
            <a:r>
              <a:rPr lang="es-CO" sz="3000" b="1" dirty="0" smtClean="0"/>
              <a:t>$700  </a:t>
            </a:r>
            <a:r>
              <a:rPr lang="es-CO" sz="3000" dirty="0"/>
              <a:t>millones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484784"/>
            <a:ext cx="595266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0"/>
            <a:ext cx="91662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4 CuadroTexto"/>
          <p:cNvSpPr txBox="1">
            <a:spLocks noChangeArrowheads="1"/>
          </p:cNvSpPr>
          <p:nvPr/>
        </p:nvSpPr>
        <p:spPr bwMode="auto">
          <a:xfrm>
            <a:off x="0" y="1430338"/>
            <a:ext cx="3132138" cy="526297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3000" dirty="0" smtClean="0"/>
              <a:t>Mantenimiento </a:t>
            </a:r>
          </a:p>
          <a:p>
            <a:pPr algn="ctr"/>
            <a:endParaRPr lang="es-CO" sz="3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es-CO" sz="3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es-CO" sz="3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s-CO" sz="3000" dirty="0" smtClean="0">
                <a:solidFill>
                  <a:srgbClr val="FF0000"/>
                </a:solidFill>
                <a:latin typeface="Arial Black" pitchFamily="34" charset="0"/>
              </a:rPr>
              <a:t>Separadores</a:t>
            </a:r>
          </a:p>
          <a:p>
            <a:pPr algn="ctr"/>
            <a:r>
              <a:rPr lang="es-CO" sz="3000" dirty="0" smtClean="0">
                <a:solidFill>
                  <a:srgbClr val="FF0000"/>
                </a:solidFill>
                <a:latin typeface="Arial Black" pitchFamily="34" charset="0"/>
              </a:rPr>
              <a:t>Viales</a:t>
            </a:r>
            <a:endParaRPr lang="es-CO" sz="3000" dirty="0"/>
          </a:p>
          <a:p>
            <a:pPr algn="ctr"/>
            <a:endParaRPr lang="es-CO" sz="4000" dirty="0" smtClean="0"/>
          </a:p>
          <a:p>
            <a:pPr algn="ctr"/>
            <a:endParaRPr lang="es-CO" sz="4000" dirty="0"/>
          </a:p>
          <a:p>
            <a:pPr algn="ctr"/>
            <a:endParaRPr lang="es-CO" sz="4000" dirty="0"/>
          </a:p>
          <a:p>
            <a:pPr algn="ctr"/>
            <a:r>
              <a:rPr lang="es-CO" sz="3600" b="1" dirty="0" smtClean="0"/>
              <a:t>$85 </a:t>
            </a:r>
            <a:r>
              <a:rPr lang="es-CO" sz="3600" dirty="0"/>
              <a:t>millones</a:t>
            </a:r>
          </a:p>
        </p:txBody>
      </p:sp>
      <p:pic>
        <p:nvPicPr>
          <p:cNvPr id="21506" name="Picture 2" descr="C:\Users\HEBRON\Desktop\20141202_090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319912"/>
            <a:ext cx="5940152" cy="3341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0"/>
            <a:ext cx="91662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4 CuadroTexto"/>
          <p:cNvSpPr txBox="1">
            <a:spLocks noChangeArrowheads="1"/>
          </p:cNvSpPr>
          <p:nvPr/>
        </p:nvSpPr>
        <p:spPr bwMode="auto">
          <a:xfrm>
            <a:off x="0" y="1417275"/>
            <a:ext cx="3132138" cy="520142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3000" dirty="0" smtClean="0"/>
              <a:t>Sectorización</a:t>
            </a:r>
            <a:r>
              <a:rPr lang="es-CO" sz="4000" dirty="0" smtClean="0"/>
              <a:t> </a:t>
            </a:r>
            <a:r>
              <a:rPr lang="es-CO" sz="3200" dirty="0" smtClean="0">
                <a:solidFill>
                  <a:srgbClr val="FF0000"/>
                </a:solidFill>
                <a:latin typeface="Arial Black" pitchFamily="34" charset="0"/>
              </a:rPr>
              <a:t>Sistema de </a:t>
            </a:r>
            <a:r>
              <a:rPr lang="es-CO" sz="3200" dirty="0" err="1" smtClean="0">
                <a:solidFill>
                  <a:srgbClr val="FF0000"/>
                </a:solidFill>
                <a:latin typeface="Arial Black" pitchFamily="34" charset="0"/>
              </a:rPr>
              <a:t>Acueduto</a:t>
            </a:r>
            <a:r>
              <a:rPr lang="es-CO" sz="32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CO" sz="3200" dirty="0" smtClean="0"/>
              <a:t>y </a:t>
            </a:r>
            <a:r>
              <a:rPr lang="es-CO" sz="3200" dirty="0" err="1" smtClean="0"/>
              <a:t>Reduccion</a:t>
            </a:r>
            <a:r>
              <a:rPr lang="es-CO" sz="3200" dirty="0" smtClean="0"/>
              <a:t> y Control de Presiones Etapa 2</a:t>
            </a:r>
          </a:p>
          <a:p>
            <a:pPr algn="ctr"/>
            <a:endParaRPr lang="es-CO" sz="3000" dirty="0" smtClean="0"/>
          </a:p>
          <a:p>
            <a:pPr algn="ctr"/>
            <a:endParaRPr lang="es-CO" sz="3000" dirty="0"/>
          </a:p>
          <a:p>
            <a:pPr algn="ctr"/>
            <a:r>
              <a:rPr lang="es-CO" sz="3600" b="1" dirty="0" smtClean="0"/>
              <a:t>$1019 </a:t>
            </a:r>
          </a:p>
          <a:p>
            <a:pPr algn="ctr"/>
            <a:r>
              <a:rPr lang="es-CO" sz="3600" dirty="0" smtClean="0"/>
              <a:t>millones</a:t>
            </a:r>
            <a:endParaRPr lang="es-CO" sz="3600" dirty="0"/>
          </a:p>
        </p:txBody>
      </p:sp>
      <p:pic>
        <p:nvPicPr>
          <p:cNvPr id="5" name="Picture 4" descr="\\W8PAA01\Carpetas Comunes\Planeacion y Construcciones\Construcciones\PLAN DE INVERSIONES\PI2013\PDA\CSA2013-01\Registro fotografico\Enero 25-2014\DSC0279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6012160" cy="5184576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0"/>
            <a:ext cx="91662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4 CuadroTexto"/>
          <p:cNvSpPr txBox="1">
            <a:spLocks noChangeArrowheads="1"/>
          </p:cNvSpPr>
          <p:nvPr/>
        </p:nvSpPr>
        <p:spPr bwMode="auto">
          <a:xfrm>
            <a:off x="0" y="1287244"/>
            <a:ext cx="3132138" cy="51706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3400" dirty="0" smtClean="0"/>
              <a:t>Construcción </a:t>
            </a:r>
            <a:r>
              <a:rPr lang="es-CO" sz="3000" dirty="0" smtClean="0">
                <a:solidFill>
                  <a:srgbClr val="FF0000"/>
                </a:solidFill>
                <a:latin typeface="Arial Black" pitchFamily="34" charset="0"/>
              </a:rPr>
              <a:t>Alcantarillado Barrio Obrero y Planta de Energía Estación de Bombeo</a:t>
            </a:r>
            <a:endParaRPr lang="es-CO" sz="3000" dirty="0"/>
          </a:p>
          <a:p>
            <a:pPr algn="ctr"/>
            <a:endParaRPr lang="es-CO" sz="4000" dirty="0" smtClean="0"/>
          </a:p>
          <a:p>
            <a:pPr algn="ctr"/>
            <a:endParaRPr lang="es-CO" sz="4000" dirty="0"/>
          </a:p>
          <a:p>
            <a:pPr algn="ctr"/>
            <a:r>
              <a:rPr lang="es-CO" sz="3600" b="1" dirty="0" smtClean="0"/>
              <a:t>$456</a:t>
            </a:r>
            <a:r>
              <a:rPr lang="es-CO" sz="3600" dirty="0" smtClean="0"/>
              <a:t>millones</a:t>
            </a:r>
            <a:endParaRPr lang="es-CO" sz="3600" dirty="0"/>
          </a:p>
        </p:txBody>
      </p:sp>
      <p:pic>
        <p:nvPicPr>
          <p:cNvPr id="5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5616624" cy="518457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0"/>
            <a:ext cx="91662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4 CuadroTexto"/>
          <p:cNvSpPr txBox="1">
            <a:spLocks noChangeArrowheads="1"/>
          </p:cNvSpPr>
          <p:nvPr/>
        </p:nvSpPr>
        <p:spPr bwMode="auto">
          <a:xfrm>
            <a:off x="0" y="1287244"/>
            <a:ext cx="3132138" cy="51706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3400" dirty="0" smtClean="0"/>
              <a:t>Construcción </a:t>
            </a:r>
            <a:r>
              <a:rPr lang="es-CO" sz="3000" dirty="0" smtClean="0">
                <a:solidFill>
                  <a:srgbClr val="FF0000"/>
                </a:solidFill>
                <a:latin typeface="Arial Black" pitchFamily="34" charset="0"/>
              </a:rPr>
              <a:t>Alcantarillado Barrio Obrero y Planta de Energía Estación de Bombeo</a:t>
            </a:r>
            <a:endParaRPr lang="es-CO" sz="3000" dirty="0"/>
          </a:p>
          <a:p>
            <a:pPr algn="ctr"/>
            <a:endParaRPr lang="es-CO" sz="4000" dirty="0" smtClean="0"/>
          </a:p>
          <a:p>
            <a:pPr algn="ctr"/>
            <a:endParaRPr lang="es-CO" sz="4000" dirty="0"/>
          </a:p>
          <a:p>
            <a:pPr algn="ctr"/>
            <a:r>
              <a:rPr lang="es-CO" sz="3600" b="1" dirty="0" smtClean="0"/>
              <a:t>$456</a:t>
            </a:r>
            <a:r>
              <a:rPr lang="es-CO" sz="3600" dirty="0" smtClean="0"/>
              <a:t>millones</a:t>
            </a:r>
            <a:endParaRPr lang="es-CO" sz="3600" dirty="0"/>
          </a:p>
        </p:txBody>
      </p:sp>
      <p:pic>
        <p:nvPicPr>
          <p:cNvPr id="6" name="Picture 3" descr="\\W8PAA01\Carpetas Comunes\Planeacion y Construcciones\Construcciones\PLAN DE INVERSIONES\PI2013\PDA\CSA2013-02\FOTOS\MArzo de 2014\20140312_08530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5760640" cy="5184576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0"/>
            <a:ext cx="91662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4 CuadroTexto"/>
          <p:cNvSpPr txBox="1">
            <a:spLocks noChangeArrowheads="1"/>
          </p:cNvSpPr>
          <p:nvPr/>
        </p:nvSpPr>
        <p:spPr bwMode="auto">
          <a:xfrm>
            <a:off x="0" y="1430338"/>
            <a:ext cx="3132138" cy="510909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4000" dirty="0" smtClean="0"/>
              <a:t>Construcción</a:t>
            </a:r>
          </a:p>
          <a:p>
            <a:pPr algn="ctr"/>
            <a:endParaRPr lang="es-CO" sz="4000" dirty="0" smtClean="0"/>
          </a:p>
          <a:p>
            <a:pPr algn="ctr"/>
            <a:endParaRPr lang="es-CO" sz="4000" dirty="0"/>
          </a:p>
          <a:p>
            <a:pPr algn="ctr"/>
            <a:r>
              <a:rPr lang="es-CO" sz="4000" dirty="0" smtClean="0"/>
              <a:t> </a:t>
            </a:r>
            <a:r>
              <a:rPr lang="es-CO" sz="3000" dirty="0" smtClean="0">
                <a:solidFill>
                  <a:srgbClr val="FF0000"/>
                </a:solidFill>
                <a:latin typeface="Arial Black" pitchFamily="34" charset="0"/>
              </a:rPr>
              <a:t>Alcantarillado Santana </a:t>
            </a:r>
            <a:r>
              <a:rPr lang="es-CO" sz="3000" dirty="0" err="1" smtClean="0">
                <a:solidFill>
                  <a:srgbClr val="FF0000"/>
                </a:solidFill>
                <a:latin typeface="Arial Black" pitchFamily="34" charset="0"/>
              </a:rPr>
              <a:t>Cll</a:t>
            </a:r>
            <a:r>
              <a:rPr lang="es-CO" sz="3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s-CO" sz="3000" dirty="0" smtClean="0">
                <a:solidFill>
                  <a:srgbClr val="FF0000"/>
                </a:solidFill>
                <a:latin typeface="Arial Black" pitchFamily="34" charset="0"/>
              </a:rPr>
              <a:t>7 </a:t>
            </a:r>
            <a:r>
              <a:rPr lang="es-CO" sz="3000" dirty="0" err="1" smtClean="0">
                <a:solidFill>
                  <a:srgbClr val="FF0000"/>
                </a:solidFill>
                <a:latin typeface="Arial Black" pitchFamily="34" charset="0"/>
              </a:rPr>
              <a:t>ma</a:t>
            </a:r>
            <a:endParaRPr lang="es-CO" sz="4000" dirty="0"/>
          </a:p>
          <a:p>
            <a:pPr algn="ctr"/>
            <a:endParaRPr lang="es-CO" sz="4000" dirty="0"/>
          </a:p>
          <a:p>
            <a:pPr algn="ctr"/>
            <a:r>
              <a:rPr lang="es-CO" sz="3600" b="1" dirty="0" smtClean="0"/>
              <a:t>$139 </a:t>
            </a:r>
            <a:r>
              <a:rPr lang="es-CO" sz="3600" dirty="0" smtClean="0"/>
              <a:t>millones</a:t>
            </a:r>
            <a:endParaRPr lang="es-CO" sz="3600" dirty="0"/>
          </a:p>
        </p:txBody>
      </p:sp>
      <p:pic>
        <p:nvPicPr>
          <p:cNvPr id="5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5760640" cy="511256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0"/>
            <a:ext cx="91662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4 CuadroTexto"/>
          <p:cNvSpPr txBox="1">
            <a:spLocks noChangeArrowheads="1"/>
          </p:cNvSpPr>
          <p:nvPr/>
        </p:nvSpPr>
        <p:spPr bwMode="auto">
          <a:xfrm>
            <a:off x="0" y="1430338"/>
            <a:ext cx="3132138" cy="510909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4000" dirty="0" smtClean="0"/>
              <a:t>Construcción</a:t>
            </a:r>
          </a:p>
          <a:p>
            <a:pPr algn="ctr"/>
            <a:endParaRPr lang="es-CO" sz="4000" dirty="0"/>
          </a:p>
          <a:p>
            <a:pPr algn="ctr"/>
            <a:r>
              <a:rPr lang="es-CO" sz="4000" dirty="0" smtClean="0"/>
              <a:t> </a:t>
            </a:r>
            <a:r>
              <a:rPr lang="es-CO" sz="3000" dirty="0" smtClean="0">
                <a:solidFill>
                  <a:srgbClr val="FF0000"/>
                </a:solidFill>
                <a:latin typeface="Arial Black" pitchFamily="34" charset="0"/>
              </a:rPr>
              <a:t>Alcantarillado Avenida</a:t>
            </a:r>
            <a:endParaRPr lang="es-CO" sz="3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s-CO" sz="3000" dirty="0" smtClean="0">
                <a:solidFill>
                  <a:srgbClr val="FF0000"/>
                </a:solidFill>
                <a:latin typeface="Arial Black" pitchFamily="34" charset="0"/>
              </a:rPr>
              <a:t>Boyacá</a:t>
            </a:r>
            <a:endParaRPr lang="es-CO" sz="4000" dirty="0"/>
          </a:p>
          <a:p>
            <a:pPr algn="ctr"/>
            <a:endParaRPr lang="es-CO" sz="4000" dirty="0" smtClean="0"/>
          </a:p>
          <a:p>
            <a:pPr algn="ctr"/>
            <a:endParaRPr lang="es-CO" sz="4000" dirty="0"/>
          </a:p>
          <a:p>
            <a:pPr algn="ctr"/>
            <a:r>
              <a:rPr lang="es-CO" sz="3600" b="1" dirty="0" smtClean="0"/>
              <a:t>$141 </a:t>
            </a:r>
            <a:r>
              <a:rPr lang="es-CO" sz="3600" dirty="0"/>
              <a:t>millones</a:t>
            </a:r>
          </a:p>
        </p:txBody>
      </p:sp>
      <p:pic>
        <p:nvPicPr>
          <p:cNvPr id="5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6012160" cy="511256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0"/>
            <a:ext cx="91662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4 CuadroTexto"/>
          <p:cNvSpPr txBox="1">
            <a:spLocks noChangeArrowheads="1"/>
          </p:cNvSpPr>
          <p:nvPr/>
        </p:nvSpPr>
        <p:spPr bwMode="auto">
          <a:xfrm>
            <a:off x="0" y="1430338"/>
            <a:ext cx="3132138" cy="495520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4000" dirty="0" err="1" smtClean="0"/>
              <a:t>Optimizacion</a:t>
            </a:r>
            <a:endParaRPr lang="es-CO" sz="4000" dirty="0" smtClean="0"/>
          </a:p>
          <a:p>
            <a:pPr algn="ctr"/>
            <a:r>
              <a:rPr lang="es-CO" sz="4000" dirty="0" smtClean="0"/>
              <a:t> </a:t>
            </a:r>
          </a:p>
          <a:p>
            <a:pPr algn="ctr"/>
            <a:r>
              <a:rPr lang="es-CO" sz="4000" dirty="0" smtClean="0">
                <a:solidFill>
                  <a:srgbClr val="FF0000"/>
                </a:solidFill>
                <a:latin typeface="Arial Black" pitchFamily="34" charset="0"/>
              </a:rPr>
              <a:t>Estación de Bombeo</a:t>
            </a:r>
            <a:endParaRPr lang="es-CO" sz="4000" dirty="0"/>
          </a:p>
          <a:p>
            <a:pPr algn="ctr"/>
            <a:endParaRPr lang="es-CO" sz="4000" dirty="0" smtClean="0"/>
          </a:p>
          <a:p>
            <a:pPr algn="ctr"/>
            <a:endParaRPr lang="es-CO" sz="4000" dirty="0"/>
          </a:p>
          <a:p>
            <a:pPr algn="ctr"/>
            <a:r>
              <a:rPr lang="es-CO" sz="3600" b="1" dirty="0" smtClean="0"/>
              <a:t>$265 </a:t>
            </a:r>
            <a:r>
              <a:rPr lang="es-CO" sz="3600" dirty="0" smtClean="0"/>
              <a:t>millones</a:t>
            </a:r>
            <a:endParaRPr lang="es-CO" sz="3600" dirty="0"/>
          </a:p>
        </p:txBody>
      </p:sp>
      <p:pic>
        <p:nvPicPr>
          <p:cNvPr id="5" name="Picture 2" descr="C:\Users\macosta\Downloads\IMG-20140328-WA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572885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0"/>
            <a:ext cx="91662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4 CuadroTexto"/>
          <p:cNvSpPr txBox="1">
            <a:spLocks noChangeArrowheads="1"/>
          </p:cNvSpPr>
          <p:nvPr/>
        </p:nvSpPr>
        <p:spPr bwMode="auto">
          <a:xfrm>
            <a:off x="0" y="1430338"/>
            <a:ext cx="3132138" cy="51706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3000" dirty="0" smtClean="0"/>
              <a:t>Construcción </a:t>
            </a:r>
          </a:p>
          <a:p>
            <a:pPr algn="ctr"/>
            <a:endParaRPr lang="es-CO" sz="3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es-CO" sz="3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es-CO" sz="3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s-CO" sz="3000" dirty="0" smtClean="0">
                <a:solidFill>
                  <a:srgbClr val="FF0000"/>
                </a:solidFill>
                <a:latin typeface="Arial Black" pitchFamily="34" charset="0"/>
              </a:rPr>
              <a:t>Alcantarillado Distrito 4</a:t>
            </a:r>
            <a:endParaRPr lang="es-CO" sz="3000" dirty="0"/>
          </a:p>
          <a:p>
            <a:pPr algn="ctr"/>
            <a:endParaRPr lang="es-CO" sz="3000" dirty="0" smtClean="0"/>
          </a:p>
          <a:p>
            <a:pPr algn="ctr"/>
            <a:endParaRPr lang="es-CO" sz="3000" dirty="0" smtClean="0"/>
          </a:p>
          <a:p>
            <a:pPr algn="ctr"/>
            <a:endParaRPr lang="es-CO" sz="3000" dirty="0" smtClean="0"/>
          </a:p>
          <a:p>
            <a:pPr algn="ctr"/>
            <a:endParaRPr lang="es-CO" sz="3000" dirty="0"/>
          </a:p>
          <a:p>
            <a:pPr algn="ctr"/>
            <a:r>
              <a:rPr lang="es-CO" sz="3000" b="1" dirty="0"/>
              <a:t>$</a:t>
            </a:r>
            <a:r>
              <a:rPr lang="es-CO" sz="3000" b="1" dirty="0" smtClean="0"/>
              <a:t>24.000 </a:t>
            </a:r>
            <a:r>
              <a:rPr lang="es-CO" sz="3000" dirty="0" smtClean="0"/>
              <a:t>millones</a:t>
            </a:r>
            <a:endParaRPr lang="es-CO" sz="3000" dirty="0"/>
          </a:p>
        </p:txBody>
      </p:sp>
      <p:pic>
        <p:nvPicPr>
          <p:cNvPr id="5" name="6 Imagen"/>
          <p:cNvPicPr preferRelativeResize="0"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12776"/>
            <a:ext cx="6012160" cy="5184576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0"/>
            <a:ext cx="91662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4 CuadroTexto"/>
          <p:cNvSpPr txBox="1">
            <a:spLocks noChangeArrowheads="1"/>
          </p:cNvSpPr>
          <p:nvPr/>
        </p:nvSpPr>
        <p:spPr bwMode="auto">
          <a:xfrm>
            <a:off x="0" y="1430338"/>
            <a:ext cx="3132138" cy="486287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4000" dirty="0" smtClean="0"/>
              <a:t>Construcción </a:t>
            </a:r>
            <a:r>
              <a:rPr lang="es-CO" sz="3000" dirty="0" err="1" smtClean="0">
                <a:solidFill>
                  <a:srgbClr val="FF0000"/>
                </a:solidFill>
                <a:latin typeface="Arial Black" pitchFamily="34" charset="0"/>
              </a:rPr>
              <a:t>Alcantarilado</a:t>
            </a:r>
            <a:endParaRPr lang="es-CO" sz="3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s-CO" sz="3000" dirty="0" smtClean="0">
                <a:solidFill>
                  <a:srgbClr val="FF0000"/>
                </a:solidFill>
                <a:latin typeface="Arial Black" pitchFamily="34" charset="0"/>
              </a:rPr>
              <a:t>Sagrada Familia Barrio Obrero y </a:t>
            </a:r>
            <a:r>
              <a:rPr lang="es-CO" sz="3000" dirty="0" err="1" smtClean="0">
                <a:solidFill>
                  <a:srgbClr val="FF0000"/>
                </a:solidFill>
                <a:latin typeface="Arial Black" pitchFamily="34" charset="0"/>
              </a:rPr>
              <a:t>Clinica</a:t>
            </a:r>
            <a:r>
              <a:rPr lang="es-CO" sz="3000" dirty="0" smtClean="0">
                <a:solidFill>
                  <a:srgbClr val="FF0000"/>
                </a:solidFill>
                <a:latin typeface="Arial Black" pitchFamily="34" charset="0"/>
              </a:rPr>
              <a:t> Villarreal</a:t>
            </a:r>
            <a:endParaRPr lang="es-CO" sz="3000" dirty="0"/>
          </a:p>
          <a:p>
            <a:pPr algn="ctr"/>
            <a:endParaRPr lang="es-CO" sz="3000" dirty="0" smtClean="0"/>
          </a:p>
          <a:p>
            <a:pPr algn="ctr"/>
            <a:endParaRPr lang="es-CO" sz="3000" dirty="0"/>
          </a:p>
          <a:p>
            <a:pPr algn="ctr"/>
            <a:r>
              <a:rPr lang="es-CO" sz="3000" b="1" dirty="0" smtClean="0"/>
              <a:t>$700 </a:t>
            </a:r>
            <a:r>
              <a:rPr lang="es-CO" sz="3000" dirty="0" smtClean="0"/>
              <a:t>millones</a:t>
            </a:r>
            <a:endParaRPr lang="es-CO" sz="3000" dirty="0"/>
          </a:p>
        </p:txBody>
      </p:sp>
      <p:pic>
        <p:nvPicPr>
          <p:cNvPr id="5" name="5 Imagen"/>
          <p:cNvPicPr preferRelativeResize="0"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12776"/>
            <a:ext cx="6012160" cy="4896544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148</Words>
  <Application>Microsoft Office PowerPoint</Application>
  <PresentationFormat>Presentación en pantalla (4:3)</PresentationFormat>
  <Paragraphs>101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INFORME Secretaría de SECRETARIA DE SERVICIOS PUBLICOS Y MEDIO AMBIENTE 2014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CARLOS BARRAZA ESCOBAR</cp:lastModifiedBy>
  <cp:revision>19</cp:revision>
  <dcterms:created xsi:type="dcterms:W3CDTF">2013-03-14T14:52:27Z</dcterms:created>
  <dcterms:modified xsi:type="dcterms:W3CDTF">2014-12-13T15:26:57Z</dcterms:modified>
</cp:coreProperties>
</file>